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60"/>
  </p:notesMasterIdLst>
  <p:sldIdLst>
    <p:sldId id="269" r:id="rId2"/>
    <p:sldId id="358" r:id="rId3"/>
    <p:sldId id="466" r:id="rId4"/>
    <p:sldId id="331" r:id="rId5"/>
    <p:sldId id="467" r:id="rId6"/>
    <p:sldId id="468" r:id="rId7"/>
    <p:sldId id="465" r:id="rId8"/>
    <p:sldId id="464" r:id="rId9"/>
    <p:sldId id="338" r:id="rId10"/>
    <p:sldId id="454" r:id="rId11"/>
    <p:sldId id="407" r:id="rId12"/>
    <p:sldId id="445" r:id="rId13"/>
    <p:sldId id="436" r:id="rId14"/>
    <p:sldId id="460" r:id="rId15"/>
    <p:sldId id="435" r:id="rId16"/>
    <p:sldId id="416" r:id="rId17"/>
    <p:sldId id="456" r:id="rId18"/>
    <p:sldId id="458" r:id="rId19"/>
    <p:sldId id="463" r:id="rId20"/>
    <p:sldId id="459" r:id="rId21"/>
    <p:sldId id="388" r:id="rId22"/>
    <p:sldId id="462" r:id="rId23"/>
    <p:sldId id="451" r:id="rId24"/>
    <p:sldId id="453" r:id="rId25"/>
    <p:sldId id="457" r:id="rId26"/>
    <p:sldId id="455" r:id="rId27"/>
    <p:sldId id="461" r:id="rId28"/>
    <p:sldId id="373" r:id="rId29"/>
    <p:sldId id="286" r:id="rId30"/>
    <p:sldId id="369" r:id="rId31"/>
    <p:sldId id="380" r:id="rId32"/>
    <p:sldId id="367" r:id="rId33"/>
    <p:sldId id="368" r:id="rId34"/>
    <p:sldId id="379" r:id="rId35"/>
    <p:sldId id="346" r:id="rId36"/>
    <p:sldId id="393" r:id="rId37"/>
    <p:sldId id="413" r:id="rId38"/>
    <p:sldId id="414" r:id="rId39"/>
    <p:sldId id="415" r:id="rId40"/>
    <p:sldId id="423" r:id="rId41"/>
    <p:sldId id="425" r:id="rId42"/>
    <p:sldId id="322" r:id="rId43"/>
    <p:sldId id="321" r:id="rId44"/>
    <p:sldId id="422" r:id="rId45"/>
    <p:sldId id="424" r:id="rId46"/>
    <p:sldId id="438" r:id="rId47"/>
    <p:sldId id="440" r:id="rId48"/>
    <p:sldId id="441" r:id="rId49"/>
    <p:sldId id="439" r:id="rId50"/>
    <p:sldId id="444" r:id="rId51"/>
    <p:sldId id="442" r:id="rId52"/>
    <p:sldId id="443" r:id="rId53"/>
    <p:sldId id="447" r:id="rId54"/>
    <p:sldId id="446" r:id="rId55"/>
    <p:sldId id="448" r:id="rId56"/>
    <p:sldId id="449" r:id="rId57"/>
    <p:sldId id="452" r:id="rId58"/>
    <p:sldId id="450"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95A0A4"/>
    <a:srgbClr val="8E9393"/>
    <a:srgbClr val="8E93AE"/>
    <a:srgbClr val="3A9A2D"/>
    <a:srgbClr val="5F3F85"/>
    <a:srgbClr val="CA4546"/>
    <a:srgbClr val="B60805"/>
    <a:srgbClr val="9372BC"/>
    <a:srgbClr val="876E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466" autoAdjust="0"/>
    <p:restoredTop sz="82213" autoAdjust="0"/>
  </p:normalViewPr>
  <p:slideViewPr>
    <p:cSldViewPr snapToGrid="0">
      <p:cViewPr varScale="1">
        <p:scale>
          <a:sx n="67" d="100"/>
          <a:sy n="67" d="100"/>
        </p:scale>
        <p:origin x="356" y="48"/>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1" d="100"/>
          <a:sy n="91" d="100"/>
        </p:scale>
        <p:origin x="3173"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150B36-03E6-4D3A-8098-12EB1C30C067}" type="datetimeFigureOut">
              <a:rPr kumimoji="1" lang="ja-JP" altLang="en-US" smtClean="0"/>
              <a:t>2023/2/1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4BF75D-FAA7-4C74-927E-D481AAC481B6}" type="slidenum">
              <a:rPr kumimoji="1" lang="ja-JP" altLang="en-US" smtClean="0"/>
              <a:t>‹#›</a:t>
            </a:fld>
            <a:endParaRPr kumimoji="1" lang="ja-JP" altLang="en-US"/>
          </a:p>
        </p:txBody>
      </p:sp>
    </p:spTree>
    <p:extLst>
      <p:ext uri="{BB962C8B-B14F-4D97-AF65-F5344CB8AC3E}">
        <p14:creationId xmlns:p14="http://schemas.microsoft.com/office/powerpoint/2010/main" val="26980576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29</a:t>
            </a:fld>
            <a:endParaRPr kumimoji="1" lang="ja-JP" altLang="en-US"/>
          </a:p>
        </p:txBody>
      </p:sp>
    </p:spTree>
    <p:extLst>
      <p:ext uri="{BB962C8B-B14F-4D97-AF65-F5344CB8AC3E}">
        <p14:creationId xmlns:p14="http://schemas.microsoft.com/office/powerpoint/2010/main" val="39324321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1"/>
        </a:solidFill>
        <a:effectLst/>
      </p:bgPr>
    </p:bg>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8536ED1-455B-4DD1-AC0E-800FB7E4ADA4}"/>
              </a:ext>
            </a:extLst>
          </p:cNvPr>
          <p:cNvSpPr/>
          <p:nvPr userDrawn="1"/>
        </p:nvSpPr>
        <p:spPr>
          <a:xfrm>
            <a:off x="0" y="0"/>
            <a:ext cx="3049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黒い背景に白い文字がある&#10;&#10;中程度の精度で自動的に生成された説明">
            <a:extLst>
              <a:ext uri="{FF2B5EF4-FFF2-40B4-BE49-F238E27FC236}">
                <a16:creationId xmlns:a16="http://schemas.microsoft.com/office/drawing/2014/main" id="{497ED59C-FE6C-4EF1-A50C-F72C2D9F3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102" y="410845"/>
            <a:ext cx="2152996" cy="605348"/>
          </a:xfrm>
          <a:prstGeom prst="rect">
            <a:avLst/>
          </a:prstGeom>
        </p:spPr>
      </p:pic>
      <p:pic>
        <p:nvPicPr>
          <p:cNvPr id="5" name="図 4" descr="モニター画面に映る文字&#10;&#10;自動的に生成された説明">
            <a:extLst>
              <a:ext uri="{FF2B5EF4-FFF2-40B4-BE49-F238E27FC236}">
                <a16:creationId xmlns:a16="http://schemas.microsoft.com/office/drawing/2014/main" id="{41E5647C-F0B0-41C0-BC1A-6102B76B0C4A}"/>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3049200" y="1758333"/>
            <a:ext cx="2326656" cy="3314089"/>
          </a:xfrm>
          <a:prstGeom prst="rect">
            <a:avLst/>
          </a:prstGeom>
        </p:spPr>
      </p:pic>
      <p:sp>
        <p:nvSpPr>
          <p:cNvPr id="7" name="タイトル 1">
            <a:extLst>
              <a:ext uri="{FF2B5EF4-FFF2-40B4-BE49-F238E27FC236}">
                <a16:creationId xmlns:a16="http://schemas.microsoft.com/office/drawing/2014/main" id="{A742C218-90A3-40E1-BF8B-7F384AAFC876}"/>
              </a:ext>
            </a:extLst>
          </p:cNvPr>
          <p:cNvSpPr>
            <a:spLocks noGrp="1"/>
          </p:cNvSpPr>
          <p:nvPr>
            <p:ph type="ctrTitle" hasCustomPrompt="1"/>
          </p:nvPr>
        </p:nvSpPr>
        <p:spPr>
          <a:xfrm>
            <a:off x="5264402" y="2536265"/>
            <a:ext cx="6512266" cy="1772496"/>
          </a:xfrm>
        </p:spPr>
        <p:txBody>
          <a:bodyPr anchor="ctr">
            <a:normAutofit/>
          </a:bodyPr>
          <a:lstStyle>
            <a:lvl1pPr>
              <a:defRPr sz="3200" b="1">
                <a:solidFill>
                  <a:schemeClr val="bg1"/>
                </a:solidFill>
                <a:latin typeface="+mn-lt"/>
              </a:defRPr>
            </a:lvl1pPr>
          </a:lstStyle>
          <a:p>
            <a:r>
              <a:rPr kumimoji="1" lang="en-US" altLang="ja-JP" dirty="0"/>
              <a:t>Presentation title here</a:t>
            </a:r>
            <a:endParaRPr kumimoji="1" lang="ja-JP" altLang="en-US" dirty="0"/>
          </a:p>
        </p:txBody>
      </p:sp>
      <p:sp>
        <p:nvSpPr>
          <p:cNvPr id="8" name="テキスト プレースホルダー 10">
            <a:extLst>
              <a:ext uri="{FF2B5EF4-FFF2-40B4-BE49-F238E27FC236}">
                <a16:creationId xmlns:a16="http://schemas.microsoft.com/office/drawing/2014/main" id="{714ACDEC-7535-4FC9-8AE9-A88C40E3C9CC}"/>
              </a:ext>
            </a:extLst>
          </p:cNvPr>
          <p:cNvSpPr>
            <a:spLocks noGrp="1"/>
          </p:cNvSpPr>
          <p:nvPr>
            <p:ph type="body" sz="quarter" idx="13" hasCustomPrompt="1"/>
          </p:nvPr>
        </p:nvSpPr>
        <p:spPr>
          <a:xfrm>
            <a:off x="5264402" y="4681725"/>
            <a:ext cx="5307863" cy="416078"/>
          </a:xfrm>
        </p:spPr>
        <p:txBody>
          <a:bodyPr anchor="b">
            <a:noAutofit/>
          </a:bodyPr>
          <a:lstStyle>
            <a:lvl1pPr marL="0" indent="0">
              <a:buFontTx/>
              <a:buNone/>
              <a:defRPr sz="2000" b="1">
                <a:solidFill>
                  <a:schemeClr val="bg1"/>
                </a:solidFill>
              </a:defRPr>
            </a:lvl1pPr>
          </a:lstStyle>
          <a:p>
            <a:pPr lvl="0"/>
            <a:r>
              <a:rPr kumimoji="1" lang="en-US" altLang="ja-JP" dirty="0"/>
              <a:t>Presenter Name</a:t>
            </a:r>
            <a:endParaRPr kumimoji="1" lang="ja-JP" altLang="en-US" dirty="0"/>
          </a:p>
        </p:txBody>
      </p:sp>
      <p:sp>
        <p:nvSpPr>
          <p:cNvPr id="9" name="テキスト プレースホルダー 10">
            <a:extLst>
              <a:ext uri="{FF2B5EF4-FFF2-40B4-BE49-F238E27FC236}">
                <a16:creationId xmlns:a16="http://schemas.microsoft.com/office/drawing/2014/main" id="{9E33A0B0-15A6-4DC2-965D-6436364BE558}"/>
              </a:ext>
            </a:extLst>
          </p:cNvPr>
          <p:cNvSpPr>
            <a:spLocks noGrp="1"/>
          </p:cNvSpPr>
          <p:nvPr>
            <p:ph type="body" sz="quarter" idx="14" hasCustomPrompt="1"/>
          </p:nvPr>
        </p:nvSpPr>
        <p:spPr>
          <a:xfrm>
            <a:off x="5264402" y="5093413"/>
            <a:ext cx="5307863" cy="630302"/>
          </a:xfrm>
        </p:spPr>
        <p:txBody>
          <a:bodyPr anchor="t">
            <a:noAutofit/>
          </a:bodyPr>
          <a:lstStyle>
            <a:lvl1pPr marL="0" indent="0">
              <a:lnSpc>
                <a:spcPct val="100000"/>
              </a:lnSpc>
              <a:spcBef>
                <a:spcPts val="600"/>
              </a:spcBef>
              <a:buFontTx/>
              <a:buNone/>
              <a:defRPr sz="1400" b="0">
                <a:solidFill>
                  <a:schemeClr val="bg1"/>
                </a:solidFill>
              </a:defRPr>
            </a:lvl1pPr>
          </a:lstStyle>
          <a:p>
            <a:pPr lvl="0"/>
            <a:r>
              <a:rPr kumimoji="1" lang="en-US" altLang="ja-JP" dirty="0"/>
              <a:t>Profile</a:t>
            </a:r>
          </a:p>
          <a:p>
            <a:pPr lvl="0"/>
            <a:r>
              <a:rPr kumimoji="1" lang="en-US" altLang="ja-JP" dirty="0"/>
              <a:t>Profile</a:t>
            </a:r>
          </a:p>
        </p:txBody>
      </p:sp>
      <p:sp>
        <p:nvSpPr>
          <p:cNvPr id="10" name="テキスト プレースホルダー 10">
            <a:extLst>
              <a:ext uri="{FF2B5EF4-FFF2-40B4-BE49-F238E27FC236}">
                <a16:creationId xmlns:a16="http://schemas.microsoft.com/office/drawing/2014/main" id="{1CD9B5D1-9BD4-49F9-8342-A74301BA0E53}"/>
              </a:ext>
            </a:extLst>
          </p:cNvPr>
          <p:cNvSpPr>
            <a:spLocks noGrp="1"/>
          </p:cNvSpPr>
          <p:nvPr>
            <p:ph type="body" sz="quarter" idx="15" hasCustomPrompt="1"/>
          </p:nvPr>
        </p:nvSpPr>
        <p:spPr>
          <a:xfrm>
            <a:off x="5264403" y="5787336"/>
            <a:ext cx="3867622" cy="267216"/>
          </a:xfrm>
        </p:spPr>
        <p:txBody>
          <a:bodyPr anchor="t">
            <a:noAutofit/>
          </a:bodyPr>
          <a:lstStyle>
            <a:lvl1pPr marL="0" indent="0">
              <a:buFontTx/>
              <a:buNone/>
              <a:defRPr sz="1400" b="0">
                <a:solidFill>
                  <a:schemeClr val="bg1"/>
                </a:solidFill>
              </a:defRPr>
            </a:lvl1pPr>
          </a:lstStyle>
          <a:p>
            <a:pPr lvl="0"/>
            <a:r>
              <a:rPr kumimoji="1" lang="en-US" altLang="ja-JP" dirty="0"/>
              <a:t>Month DD, YYYY</a:t>
            </a:r>
            <a:endParaRPr kumimoji="1" lang="ja-JP" altLang="en-US" dirty="0"/>
          </a:p>
        </p:txBody>
      </p:sp>
    </p:spTree>
    <p:extLst>
      <p:ext uri="{BB962C8B-B14F-4D97-AF65-F5344CB8AC3E}">
        <p14:creationId xmlns:p14="http://schemas.microsoft.com/office/powerpoint/2010/main" val="5021746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B-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a:t>
            </a:r>
            <a:r>
              <a:rPr kumimoji="1" lang="ja-JP" altLang="en-US" dirty="0"/>
              <a:t> （</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5" name="コンテンツ プレースホルダー 6">
            <a:extLst>
              <a:ext uri="{FF2B5EF4-FFF2-40B4-BE49-F238E27FC236}">
                <a16:creationId xmlns:a16="http://schemas.microsoft.com/office/drawing/2014/main" id="{9900876A-DF0D-4E40-B8CF-1DB937D26057}"/>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55D98167-FFB8-43AB-8223-CEB7D9DF32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445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B-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3D82198D-E071-4B75-9D47-FDE2D3CE49FC}"/>
              </a:ext>
            </a:extLst>
          </p:cNvPr>
          <p:cNvSpPr>
            <a:spLocks noGrp="1"/>
          </p:cNvSpPr>
          <p:nvPr>
            <p:ph sz="quarter" idx="12" hasCustomPrompt="1"/>
          </p:nvPr>
        </p:nvSpPr>
        <p:spPr>
          <a:xfrm>
            <a:off x="524571" y="2555875"/>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306D5901-EC09-488B-BF04-6F836C7AC064}"/>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r>
              <a:rPr kumimoji="1" lang="ja-JP" altLang="en-US" dirty="0"/>
              <a:t>）</a:t>
            </a:r>
          </a:p>
        </p:txBody>
      </p:sp>
      <p:cxnSp>
        <p:nvCxnSpPr>
          <p:cNvPr id="12" name="直線コネクタ 11">
            <a:extLst>
              <a:ext uri="{FF2B5EF4-FFF2-40B4-BE49-F238E27FC236}">
                <a16:creationId xmlns:a16="http://schemas.microsoft.com/office/drawing/2014/main" id="{B307D79A-52BE-4146-A331-7B04C4DDBD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132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C">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57"/>
          </a:xfr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r>
              <a:rPr kumimoji="1" lang="ja-JP" altLang="en-US" dirty="0"/>
              <a:t>箇条書きレベル</a:t>
            </a:r>
            <a:r>
              <a:rPr kumimoji="1" lang="en-US" altLang="ja-JP" dirty="0"/>
              <a:t>2</a:t>
            </a:r>
          </a:p>
          <a:p>
            <a:pPr lvl="2"/>
            <a:r>
              <a:rPr kumimoji="1" lang="en-US" altLang="ja-JP" dirty="0"/>
              <a:t>Bullets level 3 </a:t>
            </a:r>
            <a:r>
              <a:rPr kumimoji="1" lang="ja-JP" altLang="en-US" dirty="0"/>
              <a:t>箇条書きレベル</a:t>
            </a:r>
            <a:r>
              <a:rPr kumimoji="1" lang="en-US" altLang="ja-JP" dirty="0"/>
              <a:t>3</a:t>
            </a:r>
            <a:endParaRPr kumimoji="1" lang="ja-JP" altLang="en-US" dirty="0"/>
          </a:p>
        </p:txBody>
      </p:sp>
      <p:cxnSp>
        <p:nvCxnSpPr>
          <p:cNvPr id="12" name="直線コネクタ 11">
            <a:extLst>
              <a:ext uri="{FF2B5EF4-FFF2-40B4-BE49-F238E27FC236}">
                <a16:creationId xmlns:a16="http://schemas.microsoft.com/office/drawing/2014/main" id="{C41B10FA-8D83-4BCA-A608-4A184FC94190}"/>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431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C-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indent="-285750">
              <a:buClr>
                <a:schemeClr val="accent1"/>
              </a:buClr>
              <a:buFont typeface="Wingdings" panose="05000000000000000000" pitchFamily="2" charset="2"/>
              <a:buChar char="n"/>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1C5ED058-BE07-45DA-AE41-64A4727D56BD}"/>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  Contents area (Text, Chart, Image) </a:t>
            </a:r>
            <a:endParaRPr kumimoji="1" lang="ja-JP" altLang="en-US" dirty="0"/>
          </a:p>
        </p:txBody>
      </p:sp>
      <p:cxnSp>
        <p:nvCxnSpPr>
          <p:cNvPr id="12" name="直線コネクタ 11">
            <a:extLst>
              <a:ext uri="{FF2B5EF4-FFF2-40B4-BE49-F238E27FC236}">
                <a16:creationId xmlns:a16="http://schemas.microsoft.com/office/drawing/2014/main" id="{FD2BFE38-4F7B-4277-8905-6BAF4EA3B45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646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C-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 （</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9" name="コンテンツ プレースホルダー 6">
            <a:extLst>
              <a:ext uri="{FF2B5EF4-FFF2-40B4-BE49-F238E27FC236}">
                <a16:creationId xmlns:a16="http://schemas.microsoft.com/office/drawing/2014/main" id="{E5D7E7B2-4C8D-4EEA-9FE7-1F4F7895D8C1}"/>
              </a:ext>
            </a:extLst>
          </p:cNvPr>
          <p:cNvSpPr>
            <a:spLocks noGrp="1"/>
          </p:cNvSpPr>
          <p:nvPr>
            <p:ph sz="quarter" idx="12" hasCustomPrompt="1"/>
          </p:nvPr>
        </p:nvSpPr>
        <p:spPr>
          <a:xfrm>
            <a:off x="524571" y="2555875"/>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20" name="コンテンツ プレースホルダー 6">
            <a:extLst>
              <a:ext uri="{FF2B5EF4-FFF2-40B4-BE49-F238E27FC236}">
                <a16:creationId xmlns:a16="http://schemas.microsoft.com/office/drawing/2014/main" id="{BFC2A24A-338B-4F59-9444-366485FBAF8A}"/>
              </a:ext>
            </a:extLst>
          </p:cNvPr>
          <p:cNvSpPr>
            <a:spLocks noGrp="1"/>
          </p:cNvSpPr>
          <p:nvPr>
            <p:ph sz="quarter" idx="13" hasCustomPrompt="1"/>
          </p:nvPr>
        </p:nvSpPr>
        <p:spPr>
          <a:xfrm>
            <a:off x="6273454" y="2555874"/>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en-US" altLang="ja-JP" dirty="0"/>
              <a:t>Contents area (Text, Chart, Image) </a:t>
            </a:r>
            <a:endParaRPr kumimoji="1" lang="ja-JP" altLang="en-US" dirty="0"/>
          </a:p>
        </p:txBody>
      </p:sp>
      <p:cxnSp>
        <p:nvCxnSpPr>
          <p:cNvPr id="12" name="直線コネクタ 11">
            <a:extLst>
              <a:ext uri="{FF2B5EF4-FFF2-40B4-BE49-F238E27FC236}">
                <a16:creationId xmlns:a16="http://schemas.microsoft.com/office/drawing/2014/main" id="{58EBCA68-5498-4B3B-9FFE-F3070AC77FD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223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D-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12" name="テキスト プレースホルダー 2">
            <a:extLst>
              <a:ext uri="{FF2B5EF4-FFF2-40B4-BE49-F238E27FC236}">
                <a16:creationId xmlns:a16="http://schemas.microsoft.com/office/drawing/2014/main" id="{9C657823-6020-461F-BB81-9AE8A3BADC41}"/>
              </a:ext>
            </a:extLst>
          </p:cNvPr>
          <p:cNvSpPr>
            <a:spLocks noGrp="1"/>
          </p:cNvSpPr>
          <p:nvPr>
            <p:ph type="body" sz="quarter" idx="12" hasCustomPrompt="1"/>
          </p:nvPr>
        </p:nvSpPr>
        <p:spPr>
          <a:xfrm>
            <a:off x="517055" y="1256043"/>
            <a:ext cx="4485785" cy="4662435"/>
          </a:xfrm>
        </p:spPr>
        <p:txBody>
          <a:bodyPr>
            <a:noAutofit/>
          </a:bodyPr>
          <a:lstStyle>
            <a:lvl1pPr marL="0" marR="0" indent="0" algn="l" defTabSz="914400" rtl="0" eaLnBrk="1" fontAlgn="auto" latinLnBrk="0" hangingPunct="1">
              <a:lnSpc>
                <a:spcPct val="100000"/>
              </a:lnSpc>
              <a:spcBef>
                <a:spcPts val="1000"/>
              </a:spcBef>
              <a:spcAft>
                <a:spcPts val="600"/>
              </a:spcAft>
              <a:buClr>
                <a:schemeClr val="accent1"/>
              </a:buClr>
              <a:buSzTx/>
              <a:buFontTx/>
              <a:buNone/>
              <a:tabLst/>
              <a:defRPr sz="2400" b="1">
                <a:solidFill>
                  <a:schemeClr val="accent1"/>
                </a:solidFill>
              </a:defRPr>
            </a:lvl1pPr>
            <a:lvl2pPr marL="177800" indent="-177800">
              <a:lnSpc>
                <a:spcPct val="150000"/>
              </a:lnSpc>
              <a:spcBef>
                <a:spcPts val="1200"/>
              </a:spcBef>
              <a:buClr>
                <a:schemeClr val="accent1"/>
              </a:buClr>
              <a:buFont typeface="Arial" panose="020B0604020202020204" pitchFamily="34" charset="0"/>
              <a:buChar char="•"/>
              <a:defRPr sz="1800"/>
            </a:lvl2pPr>
            <a:lvl3pPr marL="1200150" indent="-285750">
              <a:buFont typeface="Arial" panose="020B0604020202020204" pitchFamily="34" charset="0"/>
              <a:buChar char="•"/>
              <a:defRPr sz="1400"/>
            </a:lvl3pPr>
            <a:lvl4pPr marL="1371600" indent="0">
              <a:buFontTx/>
              <a:buNone/>
              <a:defRPr sz="1800"/>
            </a:lvl4pPr>
            <a:lvl5pPr marL="1828800" indent="0">
              <a:buFontTx/>
              <a:buNone/>
              <a:defRPr sz="1800"/>
            </a:lvl5pPr>
          </a:lstStyle>
          <a:p>
            <a:pPr marL="0" marR="0" lvl="0" indent="0" algn="l" defTabSz="914400" rtl="0" eaLnBrk="1" fontAlgn="auto" latinLnBrk="0" hangingPunct="1">
              <a:lnSpc>
                <a:spcPct val="100000"/>
              </a:lnSpc>
              <a:spcBef>
                <a:spcPts val="1000"/>
              </a:spcBef>
              <a:spcAft>
                <a:spcPts val="600"/>
              </a:spcAft>
              <a:buClr>
                <a:schemeClr val="accent1"/>
              </a:buClr>
              <a:buSzTx/>
              <a:buFontTx/>
              <a:buNone/>
              <a:tabLst/>
              <a:defRPr/>
            </a:pPr>
            <a:r>
              <a:rPr kumimoji="1" lang="en-US" altLang="ja-JP" dirty="0"/>
              <a:t>Bullets</a:t>
            </a:r>
            <a:r>
              <a:rPr kumimoji="1" lang="ja-JP" altLang="en-US" dirty="0"/>
              <a:t> </a:t>
            </a:r>
            <a:r>
              <a:rPr kumimoji="1" lang="en-US" altLang="ja-JP" dirty="0"/>
              <a:t>level 1 </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endParaRPr kumimoji="1" lang="ja-JP" altLang="en-US" dirty="0"/>
          </a:p>
        </p:txBody>
      </p:sp>
      <p:sp>
        <p:nvSpPr>
          <p:cNvPr id="15" name="コンテンツ プレースホルダー 6">
            <a:extLst>
              <a:ext uri="{FF2B5EF4-FFF2-40B4-BE49-F238E27FC236}">
                <a16:creationId xmlns:a16="http://schemas.microsoft.com/office/drawing/2014/main" id="{938C2E17-BBCA-4F4F-9BCA-E2CE44D41D7D}"/>
              </a:ext>
            </a:extLst>
          </p:cNvPr>
          <p:cNvSpPr>
            <a:spLocks noGrp="1"/>
          </p:cNvSpPr>
          <p:nvPr>
            <p:ph sz="quarter" idx="13" hasCustomPrompt="1"/>
          </p:nvPr>
        </p:nvSpPr>
        <p:spPr>
          <a:xfrm>
            <a:off x="5303251" y="1256044"/>
            <a:ext cx="6371694" cy="4634384"/>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　</a:t>
            </a:r>
            <a:r>
              <a:rPr kumimoji="1" lang="en-US" altLang="ja-JP" dirty="0"/>
              <a:t>/  Contents area (Text, Chart, Image) </a:t>
            </a:r>
            <a:endParaRPr kumimoji="1" lang="ja-JP" altLang="en-US" dirty="0"/>
          </a:p>
        </p:txBody>
      </p:sp>
      <p:cxnSp>
        <p:nvCxnSpPr>
          <p:cNvPr id="16" name="直線コネクタ 15">
            <a:extLst>
              <a:ext uri="{FF2B5EF4-FFF2-40B4-BE49-F238E27FC236}">
                <a16:creationId xmlns:a16="http://schemas.microsoft.com/office/drawing/2014/main" id="{ABA07C0B-8D2A-4C03-A924-8EC9070994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735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_D-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256044"/>
            <a:ext cx="4476976" cy="4634387"/>
          </a:xfrm>
        </p:spPr>
        <p:txBody>
          <a:bodyPr wrap="square" anchor="ctr">
            <a:normAutofit/>
          </a:bodyPr>
          <a:lstStyle>
            <a:lvl1pPr marL="0" indent="0">
              <a:lnSpc>
                <a:spcPct val="150000"/>
              </a:lnSpc>
              <a:spcBef>
                <a:spcPts val="0"/>
              </a:spcBef>
              <a:buClr>
                <a:schemeClr val="bg2"/>
              </a:buClr>
              <a:buFontTx/>
              <a:buNone/>
              <a:defRPr sz="1800"/>
            </a:lvl1pPr>
            <a:lvl2pPr marL="341313" indent="0">
              <a:lnSpc>
                <a:spcPct val="150000"/>
              </a:lnSpc>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ja-JP" altLang="en-US" dirty="0"/>
              <a:t>説明文挿入 </a:t>
            </a:r>
            <a:r>
              <a:rPr kumimoji="1" lang="en-US" altLang="ja-JP" dirty="0"/>
              <a:t>/ Description</a:t>
            </a:r>
            <a:r>
              <a:rPr kumimoji="1" lang="ja-JP" altLang="en-US" dirty="0"/>
              <a:t>　</a:t>
            </a:r>
            <a:r>
              <a:rPr kumimoji="1" lang="en-US" altLang="ja-JP" dirty="0"/>
              <a:t>text </a:t>
            </a:r>
            <a:r>
              <a:rPr kumimoji="1" lang="ja-JP" altLang="en-US" dirty="0"/>
              <a:t>　</a:t>
            </a:r>
            <a:r>
              <a:rPr kumimoji="1" lang="en-US" altLang="ja-JP" dirty="0"/>
              <a:t>20pt.</a:t>
            </a:r>
            <a:endParaRPr kumimoji="1" lang="ja-JP" altLang="en-US" dirty="0"/>
          </a:p>
        </p:txBody>
      </p:sp>
      <p:sp>
        <p:nvSpPr>
          <p:cNvPr id="12" name="コンテンツ プレースホルダー 6">
            <a:extLst>
              <a:ext uri="{FF2B5EF4-FFF2-40B4-BE49-F238E27FC236}">
                <a16:creationId xmlns:a16="http://schemas.microsoft.com/office/drawing/2014/main" id="{23AB1C7E-2524-4AAF-8D8A-86C5BDDC4F67}"/>
              </a:ext>
            </a:extLst>
          </p:cNvPr>
          <p:cNvSpPr>
            <a:spLocks noGrp="1"/>
          </p:cNvSpPr>
          <p:nvPr>
            <p:ph sz="quarter" idx="12" hasCustomPrompt="1"/>
          </p:nvPr>
        </p:nvSpPr>
        <p:spPr>
          <a:xfrm>
            <a:off x="5303251" y="1256044"/>
            <a:ext cx="6371694" cy="4634384"/>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　</a:t>
            </a:r>
            <a:r>
              <a:rPr kumimoji="1" lang="en-US" altLang="ja-JP" dirty="0"/>
              <a:t>/  Contents area (Text, Chart, Image) </a:t>
            </a:r>
            <a:endParaRPr kumimoji="1" lang="ja-JP" altLang="en-US" dirty="0"/>
          </a:p>
        </p:txBody>
      </p:sp>
      <p:cxnSp>
        <p:nvCxnSpPr>
          <p:cNvPr id="15" name="直線コネクタ 14">
            <a:extLst>
              <a:ext uri="{FF2B5EF4-FFF2-40B4-BE49-F238E27FC236}">
                <a16:creationId xmlns:a16="http://schemas.microsoft.com/office/drawing/2014/main" id="{45FD2A67-0D0A-430A-BC49-DC401BD1E47E}"/>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407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inal">
    <p:bg>
      <p:bgPr>
        <a:solidFill>
          <a:schemeClr val="accent1"/>
        </a:solidFill>
        <a:effectLst/>
      </p:bgPr>
    </p:bg>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A9FF1E53-0F36-4477-A813-49E627229CD4}"/>
              </a:ext>
            </a:extLst>
          </p:cNvPr>
          <p:cNvSpPr/>
          <p:nvPr userDrawn="1"/>
        </p:nvSpPr>
        <p:spPr>
          <a:xfrm>
            <a:off x="-1" y="0"/>
            <a:ext cx="592310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descr="モニター画面に映る文字&#10;&#10;自動的に生成された説明">
            <a:extLst>
              <a:ext uri="{FF2B5EF4-FFF2-40B4-BE49-F238E27FC236}">
                <a16:creationId xmlns:a16="http://schemas.microsoft.com/office/drawing/2014/main" id="{BE7BC897-37ED-43ED-9DD4-52EE07FB6E56}"/>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923109" y="1758333"/>
            <a:ext cx="2326656" cy="3314089"/>
          </a:xfrm>
          <a:prstGeom prst="rect">
            <a:avLst/>
          </a:prstGeom>
        </p:spPr>
      </p:pic>
      <p:sp>
        <p:nvSpPr>
          <p:cNvPr id="7" name="スライド番号プレースホルダー 6">
            <a:extLst>
              <a:ext uri="{FF2B5EF4-FFF2-40B4-BE49-F238E27FC236}">
                <a16:creationId xmlns:a16="http://schemas.microsoft.com/office/drawing/2014/main" id="{2249F56A-214A-4DA4-8FB7-D71B442F3C47}"/>
              </a:ext>
            </a:extLst>
          </p:cNvPr>
          <p:cNvSpPr>
            <a:spLocks noGrp="1"/>
          </p:cNvSpPr>
          <p:nvPr>
            <p:ph type="sldNum" sz="quarter" idx="11"/>
          </p:nvPr>
        </p:nvSpPr>
        <p:spPr/>
        <p:txBody>
          <a:bodyPr/>
          <a:lstStyle>
            <a:lvl1pPr>
              <a:defRPr>
                <a:solidFill>
                  <a:schemeClr val="bg1">
                    <a:lumMod val="95000"/>
                  </a:schemeClr>
                </a:solidFill>
              </a:defRPr>
            </a:lvl1pPr>
          </a:lstStyle>
          <a:p>
            <a:fld id="{B3001740-FA51-4383-A84C-3DA006D12C29}" type="slidenum">
              <a:rPr lang="ja-JP" altLang="en-US" smtClean="0"/>
              <a:pPr/>
              <a:t>‹#›</a:t>
            </a:fld>
            <a:endParaRPr lang="ja-JP" altLang="en-US" dirty="0"/>
          </a:p>
        </p:txBody>
      </p:sp>
      <p:sp>
        <p:nvSpPr>
          <p:cNvPr id="14" name="テキスト プレースホルダー 13">
            <a:extLst>
              <a:ext uri="{FF2B5EF4-FFF2-40B4-BE49-F238E27FC236}">
                <a16:creationId xmlns:a16="http://schemas.microsoft.com/office/drawing/2014/main" id="{C1E429A5-622A-4AC9-8F75-D0628B521C8F}"/>
              </a:ext>
            </a:extLst>
          </p:cNvPr>
          <p:cNvSpPr>
            <a:spLocks noGrp="1"/>
          </p:cNvSpPr>
          <p:nvPr>
            <p:ph type="body" sz="quarter" idx="12" hasCustomPrompt="1"/>
          </p:nvPr>
        </p:nvSpPr>
        <p:spPr>
          <a:xfrm>
            <a:off x="382645" y="3932503"/>
            <a:ext cx="5103754" cy="369332"/>
          </a:xfrm>
        </p:spPr>
        <p:txBody>
          <a:bodyPr>
            <a:normAutofit/>
          </a:bodyPr>
          <a:lstStyle>
            <a:lvl1pPr marL="0" indent="0">
              <a:buNone/>
              <a:defRPr sz="2000" b="1"/>
            </a:lvl1pPr>
          </a:lstStyle>
          <a:p>
            <a:pPr lvl="0"/>
            <a:r>
              <a:rPr kumimoji="1" lang="en-US" altLang="ja-JP" dirty="0"/>
              <a:t>Ending comment</a:t>
            </a:r>
            <a:endParaRPr kumimoji="1" lang="ja-JP" altLang="en-US" dirty="0"/>
          </a:p>
        </p:txBody>
      </p:sp>
      <p:sp>
        <p:nvSpPr>
          <p:cNvPr id="6" name="正方形/長方形 5">
            <a:extLst>
              <a:ext uri="{FF2B5EF4-FFF2-40B4-BE49-F238E27FC236}">
                <a16:creationId xmlns:a16="http://schemas.microsoft.com/office/drawing/2014/main" id="{7320F9AC-8C1A-4A31-82F6-40F400435A2A}"/>
              </a:ext>
            </a:extLst>
          </p:cNvPr>
          <p:cNvSpPr/>
          <p:nvPr userDrawn="1"/>
        </p:nvSpPr>
        <p:spPr>
          <a:xfrm>
            <a:off x="295928" y="6356350"/>
            <a:ext cx="5190471" cy="338554"/>
          </a:xfrm>
          <a:prstGeom prst="rect">
            <a:avLst/>
          </a:prstGeom>
        </p:spPr>
        <p:txBody>
          <a:bodyPr wrap="square">
            <a:spAutoFit/>
          </a:bodyPr>
          <a:lstStyle/>
          <a:p>
            <a:pPr lvl="0"/>
            <a:r>
              <a:rPr lang="en-US" altLang="ja-JP" sz="800" dirty="0">
                <a:solidFill>
                  <a:schemeClr val="bg1">
                    <a:lumMod val="50000"/>
                  </a:schemeClr>
                </a:solidFill>
              </a:rPr>
              <a:t>The names of corporations, organizations, products and logos herein are either registered trademarks or trademarks of Yokogawa Electric Corporation and their respective holders.</a:t>
            </a:r>
            <a:endParaRPr lang="ja-JP" altLang="en-US" sz="800" dirty="0">
              <a:solidFill>
                <a:schemeClr val="bg1">
                  <a:lumMod val="50000"/>
                </a:schemeClr>
              </a:solidFill>
            </a:endParaRPr>
          </a:p>
        </p:txBody>
      </p:sp>
      <p:pic>
        <p:nvPicPr>
          <p:cNvPr id="8" name="図 7" descr="黒い背景に白い文字がある&#10;&#10;中程度の精度で自動的に生成された説明">
            <a:extLst>
              <a:ext uri="{FF2B5EF4-FFF2-40B4-BE49-F238E27FC236}">
                <a16:creationId xmlns:a16="http://schemas.microsoft.com/office/drawing/2014/main" id="{356EF9D2-6A59-4CEA-8286-7885D4590DF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448102" y="410845"/>
            <a:ext cx="2152996" cy="377496"/>
          </a:xfrm>
          <a:prstGeom prst="rect">
            <a:avLst/>
          </a:prstGeom>
        </p:spPr>
      </p:pic>
      <p:pic>
        <p:nvPicPr>
          <p:cNvPr id="4" name="図 3" descr="ロゴ&#10;&#10;自動的に生成された説明">
            <a:extLst>
              <a:ext uri="{FF2B5EF4-FFF2-40B4-BE49-F238E27FC236}">
                <a16:creationId xmlns:a16="http://schemas.microsoft.com/office/drawing/2014/main" id="{8F20482E-FD0D-4CED-99BC-09CDD9A1527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1989" y="3057175"/>
            <a:ext cx="5156095" cy="716400"/>
          </a:xfrm>
          <a:prstGeom prst="rect">
            <a:avLst/>
          </a:prstGeom>
        </p:spPr>
      </p:pic>
    </p:spTree>
    <p:extLst>
      <p:ext uri="{BB962C8B-B14F-4D97-AF65-F5344CB8AC3E}">
        <p14:creationId xmlns:p14="http://schemas.microsoft.com/office/powerpoint/2010/main" val="28386568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177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whit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84EAAFE-CFE5-40AD-8E95-5BFF290DC5CF}" type="slidenum">
              <a:rPr kumimoji="1" lang="ja-JP" altLang="en-US" smtClean="0"/>
              <a:t>‹#›</a:t>
            </a:fld>
            <a:endParaRPr kumimoji="1" lang="ja-JP" altLang="en-US"/>
          </a:p>
        </p:txBody>
      </p:sp>
    </p:spTree>
    <p:extLst>
      <p:ext uri="{BB962C8B-B14F-4D97-AF65-F5344CB8AC3E}">
        <p14:creationId xmlns:p14="http://schemas.microsoft.com/office/powerpoint/2010/main" val="1869025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_1">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38125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e_2">
    <p:bg>
      <p:bgPr>
        <a:solidFill>
          <a:srgbClr val="95A0A4"/>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2443423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31178" y="907142"/>
            <a:ext cx="8060367" cy="580013"/>
          </a:xfrm>
        </p:spPr>
        <p:txBody>
          <a:bodyPr anchor="ctr">
            <a:normAutofit/>
          </a:bodyPr>
          <a:lstStyle>
            <a:lvl1pPr>
              <a:defRPr sz="2800" b="1"/>
            </a:lvl1pPr>
          </a:lstStyle>
          <a:p>
            <a:r>
              <a:rPr kumimoji="1" lang="en-US" altLang="ja-JP" dirty="0"/>
              <a:t>Agenda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3" name="テキスト プレースホルダー 2">
            <a:extLst>
              <a:ext uri="{FF2B5EF4-FFF2-40B4-BE49-F238E27FC236}">
                <a16:creationId xmlns:a16="http://schemas.microsoft.com/office/drawing/2014/main" id="{10C44C11-53F0-4355-98C4-EB8B73C7989D}"/>
              </a:ext>
            </a:extLst>
          </p:cNvPr>
          <p:cNvSpPr>
            <a:spLocks noGrp="1"/>
          </p:cNvSpPr>
          <p:nvPr>
            <p:ph type="body" sz="quarter" idx="13" hasCustomPrompt="1"/>
          </p:nvPr>
        </p:nvSpPr>
        <p:spPr>
          <a:xfrm>
            <a:off x="663191" y="1758950"/>
            <a:ext cx="8018847" cy="4140200"/>
          </a:xfrm>
        </p:spPr>
        <p:txBody>
          <a:bodyPr/>
          <a:lstStyle>
            <a:lvl1pPr marL="514350" indent="-514350">
              <a:buFont typeface="+mj-lt"/>
              <a:buAutoNum type="arabicPeriod"/>
              <a:defRPr/>
            </a:lvl1pPr>
          </a:lstStyle>
          <a:p>
            <a:pPr lvl="0"/>
            <a:r>
              <a:rPr lang="en-US" altLang="ja-JP" dirty="0">
                <a:latin typeface="+mn-lt"/>
              </a:rPr>
              <a:t>High Lighted Contents</a:t>
            </a:r>
          </a:p>
          <a:p>
            <a:pPr lvl="0"/>
            <a:endParaRPr kumimoji="1" lang="ja-JP" altLang="en-US" dirty="0"/>
          </a:p>
        </p:txBody>
      </p:sp>
    </p:spTree>
    <p:extLst>
      <p:ext uri="{BB962C8B-B14F-4D97-AF65-F5344CB8AC3E}">
        <p14:creationId xmlns:p14="http://schemas.microsoft.com/office/powerpoint/2010/main" val="3311021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_free">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cxnSp>
        <p:nvCxnSpPr>
          <p:cNvPr id="12" name="直線コネクタ 11">
            <a:extLst>
              <a:ext uri="{FF2B5EF4-FFF2-40B4-BE49-F238E27FC236}">
                <a16:creationId xmlns:a16="http://schemas.microsoft.com/office/drawing/2014/main" id="{EDB5B0D9-1906-45DD-BEF5-11D82E39BED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602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_A">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cxnSp>
        <p:nvCxnSpPr>
          <p:cNvPr id="15" name="直線コネクタ 14">
            <a:extLst>
              <a:ext uri="{FF2B5EF4-FFF2-40B4-BE49-F238E27FC236}">
                <a16:creationId xmlns:a16="http://schemas.microsoft.com/office/drawing/2014/main" id="{104F7F1A-B91A-497F-A5DB-5E6916B6DB6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30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A-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5" name="コンテンツ プレースホルダー 6">
            <a:extLst>
              <a:ext uri="{FF2B5EF4-FFF2-40B4-BE49-F238E27FC236}">
                <a16:creationId xmlns:a16="http://schemas.microsoft.com/office/drawing/2014/main" id="{772436EF-038D-4313-AC03-5FFFE9166141}"/>
              </a:ext>
            </a:extLst>
          </p:cNvPr>
          <p:cNvSpPr>
            <a:spLocks noGrp="1"/>
          </p:cNvSpPr>
          <p:nvPr>
            <p:ph sz="quarter" idx="12" hasCustomPrompt="1"/>
          </p:nvPr>
        </p:nvSpPr>
        <p:spPr>
          <a:xfrm>
            <a:off x="524571" y="2181070"/>
            <a:ext cx="11149687" cy="3787930"/>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E462BAFC-C166-466D-BCD4-0A812FBFE0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159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_A-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2" name="コンテンツ プレースホルダー 6">
            <a:extLst>
              <a:ext uri="{FF2B5EF4-FFF2-40B4-BE49-F238E27FC236}">
                <a16:creationId xmlns:a16="http://schemas.microsoft.com/office/drawing/2014/main" id="{C542029F-B7BC-45F1-A6C3-3442B14C81BA}"/>
              </a:ext>
            </a:extLst>
          </p:cNvPr>
          <p:cNvSpPr>
            <a:spLocks noGrp="1"/>
          </p:cNvSpPr>
          <p:nvPr>
            <p:ph sz="quarter" idx="12" hasCustomPrompt="1"/>
          </p:nvPr>
        </p:nvSpPr>
        <p:spPr>
          <a:xfrm>
            <a:off x="524571" y="2555875"/>
            <a:ext cx="5393977" cy="3413125"/>
          </a:xfrm>
        </p:spPr>
        <p:txBody>
          <a:bodyPr>
            <a:normAutofit/>
          </a:bodyPr>
          <a:lstStyle>
            <a:lvl1pPr marL="0" indent="0">
              <a:buFontTx/>
              <a:buNone/>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97C67577-182D-48A6-9E68-A1EE36440543}"/>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endParaRPr kumimoji="1" lang="ja-JP" altLang="en-US" dirty="0"/>
          </a:p>
        </p:txBody>
      </p:sp>
      <p:cxnSp>
        <p:nvCxnSpPr>
          <p:cNvPr id="15" name="直線コネクタ 14">
            <a:extLst>
              <a:ext uri="{FF2B5EF4-FFF2-40B4-BE49-F238E27FC236}">
                <a16:creationId xmlns:a16="http://schemas.microsoft.com/office/drawing/2014/main" id="{6B82AE71-463C-4E40-AE94-9C561347421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238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B">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63"/>
          </a:xfrm>
        </p:spPr>
        <p:txBody>
          <a:bodyPr>
            <a:no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cxnSp>
        <p:nvCxnSpPr>
          <p:cNvPr id="12" name="直線コネクタ 11">
            <a:extLst>
              <a:ext uri="{FF2B5EF4-FFF2-40B4-BE49-F238E27FC236}">
                <a16:creationId xmlns:a16="http://schemas.microsoft.com/office/drawing/2014/main" id="{6B56B66F-04D8-4FF8-BBB3-B20DA456CF3C}"/>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96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Slide Number Placeholder 5"/>
          <p:cNvSpPr>
            <a:spLocks noGrp="1"/>
          </p:cNvSpPr>
          <p:nvPr>
            <p:ph type="sldNum" sz="quarter" idx="4"/>
          </p:nvPr>
        </p:nvSpPr>
        <p:spPr>
          <a:xfrm>
            <a:off x="11608823" y="6356350"/>
            <a:ext cx="398958" cy="365125"/>
          </a:xfrm>
          <a:prstGeom prst="rect">
            <a:avLst/>
          </a:prstGeom>
        </p:spPr>
        <p:txBody>
          <a:bodyPr vert="horz" wrap="none" lIns="91440" tIns="45720" rIns="91440" bIns="45720" rtlCol="0" anchor="ctr"/>
          <a:lstStyle>
            <a:lvl1pPr algn="r">
              <a:defRPr sz="1100" b="1">
                <a:solidFill>
                  <a:schemeClr val="tx1"/>
                </a:solidFill>
                <a:latin typeface="+mn-lt"/>
              </a:defRPr>
            </a:lvl1pPr>
          </a:lstStyle>
          <a:p>
            <a:fld id="{584EAAFE-CFE5-40AD-8E95-5BFF290DC5CF}" type="slidenum">
              <a:rPr kumimoji="1" lang="ja-JP" altLang="en-US" smtClean="0"/>
              <a:pPr/>
              <a:t>‹#›</a:t>
            </a:fld>
            <a:endParaRPr kumimoji="1" lang="ja-JP" altLang="en-US" dirty="0"/>
          </a:p>
        </p:txBody>
      </p:sp>
      <p:sp>
        <p:nvSpPr>
          <p:cNvPr id="7" name="テキスト ボックス 6">
            <a:extLst>
              <a:ext uri="{FF2B5EF4-FFF2-40B4-BE49-F238E27FC236}">
                <a16:creationId xmlns:a16="http://schemas.microsoft.com/office/drawing/2014/main" id="{F0D52A29-56AB-408C-80FF-70FF0C1F164A}"/>
              </a:ext>
            </a:extLst>
          </p:cNvPr>
          <p:cNvSpPr txBox="1"/>
          <p:nvPr userDrawn="1"/>
        </p:nvSpPr>
        <p:spPr>
          <a:xfrm>
            <a:off x="8670890" y="6356350"/>
            <a:ext cx="2937932" cy="338554"/>
          </a:xfrm>
          <a:prstGeom prst="rect">
            <a:avLst/>
          </a:prstGeom>
          <a:noFill/>
        </p:spPr>
        <p:txBody>
          <a:bodyPr wrap="square">
            <a:spAutoFit/>
          </a:bodyPr>
          <a:lstStyle/>
          <a:p>
            <a:pPr algn="r"/>
            <a:r>
              <a:rPr lang="en-US" altLang="ja-JP" sz="800" dirty="0">
                <a:solidFill>
                  <a:schemeClr val="bg1">
                    <a:lumMod val="75000"/>
                  </a:schemeClr>
                </a:solidFill>
              </a:rPr>
              <a:t>| Document Number 12345 | 2022 10 04 |  </a:t>
            </a:r>
          </a:p>
          <a:p>
            <a:pPr algn="r"/>
            <a:r>
              <a:rPr lang="en-US" altLang="ja-JP" sz="800" dirty="0">
                <a:solidFill>
                  <a:schemeClr val="bg1">
                    <a:lumMod val="75000"/>
                  </a:schemeClr>
                </a:solidFill>
              </a:rPr>
              <a:t>© Yokogawa Electric Corporation</a:t>
            </a:r>
          </a:p>
        </p:txBody>
      </p:sp>
    </p:spTree>
    <p:extLst>
      <p:ext uri="{BB962C8B-B14F-4D97-AF65-F5344CB8AC3E}">
        <p14:creationId xmlns:p14="http://schemas.microsoft.com/office/powerpoint/2010/main" val="285043785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17" r:id="rId3"/>
    <p:sldLayoutId id="2147483803"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02" r:id="rId17"/>
    <p:sldLayoutId id="2147483763" r:id="rId18"/>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814.png"/><Relationship Id="rId7" Type="http://schemas.openxmlformats.org/officeDocument/2006/relationships/image" Target="../media/image123.png"/><Relationship Id="rId2" Type="http://schemas.openxmlformats.org/officeDocument/2006/relationships/image" Target="../media/image712.png"/><Relationship Id="rId1" Type="http://schemas.openxmlformats.org/officeDocument/2006/relationships/slideLayout" Target="../slideLayouts/slideLayout5.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911.png"/><Relationship Id="rId9" Type="http://schemas.openxmlformats.org/officeDocument/2006/relationships/image" Target="../media/image1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812.png"/><Relationship Id="rId2" Type="http://schemas.openxmlformats.org/officeDocument/2006/relationships/image" Target="../media/image152.png"/><Relationship Id="rId1" Type="http://schemas.openxmlformats.org/officeDocument/2006/relationships/slideLayout" Target="../slideLayouts/slideLayout12.xml"/><Relationship Id="rId4" Type="http://schemas.openxmlformats.org/officeDocument/2006/relationships/image" Target="../media/image910.png"/></Relationships>
</file>

<file path=ppt/slides/_rels/slide13.xml.rels><?xml version="1.0" encoding="UTF-8" standalone="yes"?>
<Relationships xmlns="http://schemas.openxmlformats.org/package/2006/relationships"><Relationship Id="rId3" Type="http://schemas.openxmlformats.org/officeDocument/2006/relationships/image" Target="../media/image710.png"/><Relationship Id="rId7" Type="http://schemas.openxmlformats.org/officeDocument/2006/relationships/image" Target="../media/image17.png"/><Relationship Id="rId2" Type="http://schemas.openxmlformats.org/officeDocument/2006/relationships/image" Target="../media/image711.png"/><Relationship Id="rId1" Type="http://schemas.openxmlformats.org/officeDocument/2006/relationships/slideLayout" Target="../slideLayouts/slideLayout12.xml"/><Relationship Id="rId6" Type="http://schemas.openxmlformats.org/officeDocument/2006/relationships/image" Target="../media/image150.png"/><Relationship Id="rId5" Type="http://schemas.openxmlformats.org/officeDocument/2006/relationships/image" Target="../media/image90.png"/><Relationship Id="rId4" Type="http://schemas.openxmlformats.org/officeDocument/2006/relationships/image" Target="../media/image88.png"/></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710.png"/><Relationship Id="rId1" Type="http://schemas.openxmlformats.org/officeDocument/2006/relationships/slideLayout" Target="../slideLayouts/slideLayout1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18.jp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0.png"/><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image" Target="../media/image33.png"/><Relationship Id="rId16" Type="http://schemas.openxmlformats.org/officeDocument/2006/relationships/image" Target="../media/image47.png"/><Relationship Id="rId1" Type="http://schemas.openxmlformats.org/officeDocument/2006/relationships/slideLayout" Target="../slideLayouts/slideLayout1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4.png"/><Relationship Id="rId3" Type="http://schemas.openxmlformats.org/officeDocument/2006/relationships/image" Target="../media/image50.png"/><Relationship Id="rId7" Type="http://schemas.openxmlformats.org/officeDocument/2006/relationships/image" Target="../media/image77.png"/><Relationship Id="rId12" Type="http://schemas.openxmlformats.org/officeDocument/2006/relationships/image" Target="../media/image83.png"/><Relationship Id="rId17" Type="http://schemas.openxmlformats.org/officeDocument/2006/relationships/image" Target="../media/image89.png"/><Relationship Id="rId2" Type="http://schemas.openxmlformats.org/officeDocument/2006/relationships/image" Target="../media/image49.png"/><Relationship Id="rId16" Type="http://schemas.openxmlformats.org/officeDocument/2006/relationships/image" Target="../media/image87.png"/><Relationship Id="rId1" Type="http://schemas.openxmlformats.org/officeDocument/2006/relationships/slideLayout" Target="../slideLayouts/slideLayout12.xml"/><Relationship Id="rId6" Type="http://schemas.openxmlformats.org/officeDocument/2006/relationships/image" Target="../media/image76.png"/><Relationship Id="rId11" Type="http://schemas.openxmlformats.org/officeDocument/2006/relationships/image" Target="../media/image82.png"/><Relationship Id="rId5" Type="http://schemas.openxmlformats.org/officeDocument/2006/relationships/image" Target="../media/image52.png"/><Relationship Id="rId15" Type="http://schemas.openxmlformats.org/officeDocument/2006/relationships/image" Target="../media/image86.png"/><Relationship Id="rId10" Type="http://schemas.openxmlformats.org/officeDocument/2006/relationships/image" Target="../media/image80.png"/><Relationship Id="rId4" Type="http://schemas.openxmlformats.org/officeDocument/2006/relationships/image" Target="../media/image51.png"/><Relationship Id="rId9" Type="http://schemas.openxmlformats.org/officeDocument/2006/relationships/image" Target="../media/image79.png"/><Relationship Id="rId14" Type="http://schemas.openxmlformats.org/officeDocument/2006/relationships/image" Target="../media/image8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png"/><Relationship Id="rId7" Type="http://schemas.openxmlformats.org/officeDocument/2006/relationships/image" Target="../media/image43.png"/><Relationship Id="rId2" Type="http://schemas.openxmlformats.org/officeDocument/2006/relationships/image" Target="../media/image81.png"/><Relationship Id="rId1" Type="http://schemas.openxmlformats.org/officeDocument/2006/relationships/slideLayout" Target="../slideLayouts/slideLayout12.xml"/><Relationship Id="rId6" Type="http://schemas.openxmlformats.org/officeDocument/2006/relationships/image" Target="../media/image91.png"/><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443.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3.png"/><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102.png"/><Relationship Id="rId2" Type="http://schemas.openxmlformats.org/officeDocument/2006/relationships/image" Target="../media/image92.png"/><Relationship Id="rId1" Type="http://schemas.openxmlformats.org/officeDocument/2006/relationships/slideLayout" Target="../slideLayouts/slideLayout12.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5.pn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png"/><Relationship Id="rId14" Type="http://schemas.openxmlformats.org/officeDocument/2006/relationships/image" Target="../media/image10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270.png"/><Relationship Id="rId18" Type="http://schemas.openxmlformats.org/officeDocument/2006/relationships/image" Target="../media/image321.png"/><Relationship Id="rId3" Type="http://schemas.openxmlformats.org/officeDocument/2006/relationships/image" Target="../media/image1140.png"/><Relationship Id="rId7" Type="http://schemas.openxmlformats.org/officeDocument/2006/relationships/image" Target="../media/image117.png"/><Relationship Id="rId12" Type="http://schemas.openxmlformats.org/officeDocument/2006/relationships/image" Target="../media/image260.png"/><Relationship Id="rId17" Type="http://schemas.openxmlformats.org/officeDocument/2006/relationships/image" Target="../media/image310.png"/><Relationship Id="rId2" Type="http://schemas.openxmlformats.org/officeDocument/2006/relationships/image" Target="../media/image1130.png"/><Relationship Id="rId16" Type="http://schemas.openxmlformats.org/officeDocument/2006/relationships/image" Target="../media/image300.png"/><Relationship Id="rId20" Type="http://schemas.openxmlformats.org/officeDocument/2006/relationships/image" Target="../media/image342.png"/><Relationship Id="rId1" Type="http://schemas.openxmlformats.org/officeDocument/2006/relationships/slideLayout" Target="../slideLayouts/slideLayout12.xml"/><Relationship Id="rId6" Type="http://schemas.openxmlformats.org/officeDocument/2006/relationships/image" Target="../media/image211.png"/><Relationship Id="rId11" Type="http://schemas.openxmlformats.org/officeDocument/2006/relationships/image" Target="../media/image250.png"/><Relationship Id="rId5" Type="http://schemas.openxmlformats.org/officeDocument/2006/relationships/image" Target="../media/image116.png"/><Relationship Id="rId15" Type="http://schemas.openxmlformats.org/officeDocument/2006/relationships/image" Target="../media/image291.png"/><Relationship Id="rId10" Type="http://schemas.openxmlformats.org/officeDocument/2006/relationships/image" Target="../media/image1610.png"/><Relationship Id="rId19" Type="http://schemas.openxmlformats.org/officeDocument/2006/relationships/image" Target="../media/image331.png"/><Relationship Id="rId4" Type="http://schemas.openxmlformats.org/officeDocument/2006/relationships/image" Target="../media/image115.png"/><Relationship Id="rId9" Type="http://schemas.openxmlformats.org/officeDocument/2006/relationships/image" Target="../media/image119.png"/><Relationship Id="rId14" Type="http://schemas.openxmlformats.org/officeDocument/2006/relationships/image" Target="../media/image280.png"/></Relationships>
</file>

<file path=ppt/slides/_rels/slide31.xml.rels><?xml version="1.0" encoding="UTF-8" standalone="yes"?>
<Relationships xmlns="http://schemas.openxmlformats.org/package/2006/relationships"><Relationship Id="rId8" Type="http://schemas.openxmlformats.org/officeDocument/2006/relationships/image" Target="../media/image410.png"/><Relationship Id="rId3" Type="http://schemas.openxmlformats.org/officeDocument/2006/relationships/image" Target="../media/image362.png"/><Relationship Id="rId7" Type="http://schemas.openxmlformats.org/officeDocument/2006/relationships/image" Target="../media/image402.png"/><Relationship Id="rId2" Type="http://schemas.openxmlformats.org/officeDocument/2006/relationships/image" Target="../media/image352.png"/><Relationship Id="rId1" Type="http://schemas.openxmlformats.org/officeDocument/2006/relationships/slideLayout" Target="../slideLayouts/slideLayout12.xml"/><Relationship Id="rId6" Type="http://schemas.openxmlformats.org/officeDocument/2006/relationships/image" Target="../media/image390.png"/><Relationship Id="rId11" Type="http://schemas.openxmlformats.org/officeDocument/2006/relationships/image" Target="../media/image441.png"/><Relationship Id="rId5" Type="http://schemas.openxmlformats.org/officeDocument/2006/relationships/image" Target="../media/image381.png"/><Relationship Id="rId10" Type="http://schemas.openxmlformats.org/officeDocument/2006/relationships/image" Target="../media/image431.png"/><Relationship Id="rId4" Type="http://schemas.openxmlformats.org/officeDocument/2006/relationships/image" Target="../media/image371.png"/><Relationship Id="rId9" Type="http://schemas.openxmlformats.org/officeDocument/2006/relationships/image" Target="../media/image420.png"/></Relationships>
</file>

<file path=ppt/slides/_rels/slide32.xml.rels><?xml version="1.0" encoding="UTF-8" standalone="yes"?>
<Relationships xmlns="http://schemas.openxmlformats.org/package/2006/relationships"><Relationship Id="rId8" Type="http://schemas.openxmlformats.org/officeDocument/2006/relationships/image" Target="../media/image401.png"/><Relationship Id="rId3" Type="http://schemas.openxmlformats.org/officeDocument/2006/relationships/image" Target="../media/image351.png"/><Relationship Id="rId2" Type="http://schemas.openxmlformats.org/officeDocument/2006/relationships/image" Target="../media/image341.png"/><Relationship Id="rId1" Type="http://schemas.openxmlformats.org/officeDocument/2006/relationships/slideLayout" Target="../slideLayouts/slideLayout12.xml"/><Relationship Id="rId5" Type="http://schemas.openxmlformats.org/officeDocument/2006/relationships/image" Target="../media/image450.png"/><Relationship Id="rId10" Type="http://schemas.openxmlformats.org/officeDocument/2006/relationships/image" Target="../media/image421.png"/><Relationship Id="rId4" Type="http://schemas.openxmlformats.org/officeDocument/2006/relationships/image" Target="../media/image361.png"/><Relationship Id="rId9" Type="http://schemas.openxmlformats.org/officeDocument/2006/relationships/image" Target="../media/image411.png"/></Relationships>
</file>

<file path=ppt/slides/_rels/slide33.xml.rels><?xml version="1.0" encoding="UTF-8" standalone="yes"?>
<Relationships xmlns="http://schemas.openxmlformats.org/package/2006/relationships"><Relationship Id="rId8" Type="http://schemas.openxmlformats.org/officeDocument/2006/relationships/image" Target="../media/image1160.png"/><Relationship Id="rId13" Type="http://schemas.openxmlformats.org/officeDocument/2006/relationships/image" Target="../media/image162.png"/><Relationship Id="rId3" Type="http://schemas.openxmlformats.org/officeDocument/2006/relationships/image" Target="../media/image1110.png"/><Relationship Id="rId7" Type="http://schemas.openxmlformats.org/officeDocument/2006/relationships/image" Target="../media/image1150.png"/><Relationship Id="rId12" Type="http://schemas.openxmlformats.org/officeDocument/2006/relationships/image" Target="../media/image161.png"/><Relationship Id="rId17" Type="http://schemas.openxmlformats.org/officeDocument/2006/relationships/image" Target="../media/image166.png"/><Relationship Id="rId2" Type="http://schemas.openxmlformats.org/officeDocument/2006/relationships/image" Target="../media/image1100.png"/><Relationship Id="rId16" Type="http://schemas.openxmlformats.org/officeDocument/2006/relationships/image" Target="../media/image165.png"/><Relationship Id="rId1" Type="http://schemas.openxmlformats.org/officeDocument/2006/relationships/slideLayout" Target="../slideLayouts/slideLayout12.xml"/><Relationship Id="rId11" Type="http://schemas.openxmlformats.org/officeDocument/2006/relationships/image" Target="../media/image1600.png"/><Relationship Id="rId5" Type="http://schemas.openxmlformats.org/officeDocument/2006/relationships/image" Target="../media/image157.png"/><Relationship Id="rId15" Type="http://schemas.openxmlformats.org/officeDocument/2006/relationships/image" Target="../media/image164.png"/><Relationship Id="rId10" Type="http://schemas.openxmlformats.org/officeDocument/2006/relationships/image" Target="../media/image159.png"/><Relationship Id="rId4" Type="http://schemas.openxmlformats.org/officeDocument/2006/relationships/image" Target="../media/image156.png"/><Relationship Id="rId9" Type="http://schemas.openxmlformats.org/officeDocument/2006/relationships/image" Target="../media/image158.png"/><Relationship Id="rId14" Type="http://schemas.openxmlformats.org/officeDocument/2006/relationships/image" Target="../media/image16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8" Type="http://schemas.openxmlformats.org/officeDocument/2006/relationships/image" Target="../media/image1210.png"/><Relationship Id="rId13" Type="http://schemas.openxmlformats.org/officeDocument/2006/relationships/image" Target="../media/image107.png"/><Relationship Id="rId18" Type="http://schemas.openxmlformats.org/officeDocument/2006/relationships/image" Target="../media/image870.png"/><Relationship Id="rId3" Type="http://schemas.openxmlformats.org/officeDocument/2006/relationships/image" Target="../media/image106.png"/><Relationship Id="rId7" Type="http://schemas.openxmlformats.org/officeDocument/2006/relationships/image" Target="../media/image760.png"/><Relationship Id="rId12" Type="http://schemas.openxmlformats.org/officeDocument/2006/relationships/image" Target="../media/image810.png"/><Relationship Id="rId17" Type="http://schemas.openxmlformats.org/officeDocument/2006/relationships/image" Target="../media/image860.png"/><Relationship Id="rId2" Type="http://schemas.openxmlformats.org/officeDocument/2006/relationships/image" Target="../media/image105.png"/><Relationship Id="rId16" Type="http://schemas.openxmlformats.org/officeDocument/2006/relationships/image" Target="../media/image850.png"/><Relationship Id="rId1" Type="http://schemas.openxmlformats.org/officeDocument/2006/relationships/slideLayout" Target="../slideLayouts/slideLayout12.xml"/><Relationship Id="rId6" Type="http://schemas.openxmlformats.org/officeDocument/2006/relationships/image" Target="../media/image520.png"/><Relationship Id="rId11" Type="http://schemas.openxmlformats.org/officeDocument/2006/relationships/image" Target="../media/image800.png"/><Relationship Id="rId5" Type="http://schemas.openxmlformats.org/officeDocument/2006/relationships/image" Target="../media/image510.png"/><Relationship Id="rId15" Type="http://schemas.openxmlformats.org/officeDocument/2006/relationships/image" Target="../media/image840.png"/><Relationship Id="rId10" Type="http://schemas.openxmlformats.org/officeDocument/2006/relationships/image" Target="../media/image790.png"/><Relationship Id="rId19" Type="http://schemas.openxmlformats.org/officeDocument/2006/relationships/image" Target="../media/image880.png"/><Relationship Id="rId4" Type="http://schemas.openxmlformats.org/officeDocument/2006/relationships/image" Target="../media/image17.png"/><Relationship Id="rId9" Type="http://schemas.openxmlformats.org/officeDocument/2006/relationships/image" Target="../media/image1220.png"/><Relationship Id="rId14" Type="http://schemas.openxmlformats.org/officeDocument/2006/relationships/image" Target="../media/image108.png"/></Relationships>
</file>

<file path=ppt/slides/_rels/slide36.xml.rels><?xml version="1.0" encoding="UTF-8" standalone="yes"?>
<Relationships xmlns="http://schemas.openxmlformats.org/package/2006/relationships"><Relationship Id="rId3" Type="http://schemas.openxmlformats.org/officeDocument/2006/relationships/image" Target="../media/image1390.png"/><Relationship Id="rId2" Type="http://schemas.openxmlformats.org/officeDocument/2006/relationships/image" Target="../media/image1380.png"/><Relationship Id="rId1" Type="http://schemas.openxmlformats.org/officeDocument/2006/relationships/slideLayout" Target="../slideLayouts/slideLayout12.xml"/><Relationship Id="rId6" Type="http://schemas.openxmlformats.org/officeDocument/2006/relationships/image" Target="../media/image1420.png"/><Relationship Id="rId5" Type="http://schemas.openxmlformats.org/officeDocument/2006/relationships/image" Target="../media/image1410.png"/><Relationship Id="rId4" Type="http://schemas.openxmlformats.org/officeDocument/2006/relationships/image" Target="../media/image1400.png"/></Relationships>
</file>

<file path=ppt/slides/_rels/slide37.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image" Target="../media/image110.jp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811.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image" Target="../media/image108.png"/><Relationship Id="rId1" Type="http://schemas.openxmlformats.org/officeDocument/2006/relationships/slideLayout" Target="../slideLayouts/slideLayout12.xml"/><Relationship Id="rId6" Type="http://schemas.openxmlformats.org/officeDocument/2006/relationships/image" Target="../media/image107.png"/><Relationship Id="rId5" Type="http://schemas.openxmlformats.org/officeDocument/2006/relationships/image" Target="../media/image17.png"/><Relationship Id="rId4" Type="http://schemas.openxmlformats.org/officeDocument/2006/relationships/image" Target="../media/image830.png"/></Relationships>
</file>

<file path=ppt/slides/_rels/slide42.xml.rels><?xml version="1.0" encoding="UTF-8" standalone="yes"?>
<Relationships xmlns="http://schemas.openxmlformats.org/package/2006/relationships"><Relationship Id="rId8" Type="http://schemas.openxmlformats.org/officeDocument/2006/relationships/image" Target="../media/image168.png"/><Relationship Id="rId13" Type="http://schemas.openxmlformats.org/officeDocument/2006/relationships/image" Target="../media/image173.png"/><Relationship Id="rId18" Type="http://schemas.openxmlformats.org/officeDocument/2006/relationships/image" Target="../media/image177.png"/><Relationship Id="rId3" Type="http://schemas.openxmlformats.org/officeDocument/2006/relationships/image" Target="../media/image114.png"/><Relationship Id="rId7" Type="http://schemas.openxmlformats.org/officeDocument/2006/relationships/image" Target="../media/image167.png"/><Relationship Id="rId12" Type="http://schemas.openxmlformats.org/officeDocument/2006/relationships/image" Target="../media/image172.png"/><Relationship Id="rId17" Type="http://schemas.openxmlformats.org/officeDocument/2006/relationships/image" Target="../media/image176.png"/><Relationship Id="rId2" Type="http://schemas.openxmlformats.org/officeDocument/2006/relationships/image" Target="../media/image151.png"/><Relationship Id="rId16" Type="http://schemas.openxmlformats.org/officeDocument/2006/relationships/image" Target="../media/image175.png"/><Relationship Id="rId20" Type="http://schemas.openxmlformats.org/officeDocument/2006/relationships/image" Target="../media/image179.png"/><Relationship Id="rId1" Type="http://schemas.openxmlformats.org/officeDocument/2006/relationships/slideLayout" Target="../slideLayouts/slideLayout12.xml"/><Relationship Id="rId6" Type="http://schemas.openxmlformats.org/officeDocument/2006/relationships/image" Target="../media/image155.png"/><Relationship Id="rId11" Type="http://schemas.openxmlformats.org/officeDocument/2006/relationships/image" Target="../media/image171.png"/><Relationship Id="rId5" Type="http://schemas.openxmlformats.org/officeDocument/2006/relationships/image" Target="../media/image154.png"/><Relationship Id="rId15" Type="http://schemas.openxmlformats.org/officeDocument/2006/relationships/image" Target="../media/image210.png"/><Relationship Id="rId10" Type="http://schemas.openxmlformats.org/officeDocument/2006/relationships/image" Target="../media/image170.png"/><Relationship Id="rId19" Type="http://schemas.openxmlformats.org/officeDocument/2006/relationships/image" Target="../media/image178.png"/><Relationship Id="rId4" Type="http://schemas.openxmlformats.org/officeDocument/2006/relationships/image" Target="../media/image120.png"/><Relationship Id="rId9" Type="http://schemas.openxmlformats.org/officeDocument/2006/relationships/image" Target="../media/image169.png"/><Relationship Id="rId14" Type="http://schemas.openxmlformats.org/officeDocument/2006/relationships/image" Target="../media/image174.png"/></Relationships>
</file>

<file path=ppt/slides/_rels/slide43.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360.png"/><Relationship Id="rId18" Type="http://schemas.openxmlformats.org/officeDocument/2006/relationships/image" Target="../media/image1800.png"/><Relationship Id="rId7" Type="http://schemas.openxmlformats.org/officeDocument/2006/relationships/image" Target="../media/image122.png"/><Relationship Id="rId12" Type="http://schemas.openxmlformats.org/officeDocument/2006/relationships/image" Target="../media/image350.png"/><Relationship Id="rId17" Type="http://schemas.openxmlformats.org/officeDocument/2006/relationships/image" Target="../media/image440.png"/><Relationship Id="rId2" Type="http://schemas.openxmlformats.org/officeDocument/2006/relationships/image" Target="../media/image192.png"/><Relationship Id="rId16" Type="http://schemas.openxmlformats.org/officeDocument/2006/relationships/image" Target="../media/image430.png"/><Relationship Id="rId1" Type="http://schemas.openxmlformats.org/officeDocument/2006/relationships/slideLayout" Target="../slideLayouts/slideLayout12.xml"/><Relationship Id="rId6" Type="http://schemas.openxmlformats.org/officeDocument/2006/relationships/image" Target="../media/image121.png"/><Relationship Id="rId11" Type="http://schemas.openxmlformats.org/officeDocument/2006/relationships/image" Target="../media/image340.png"/><Relationship Id="rId5" Type="http://schemas.openxmlformats.org/officeDocument/2006/relationships/image" Target="../media/image400.png"/><Relationship Id="rId15" Type="http://schemas.openxmlformats.org/officeDocument/2006/relationships/image" Target="../media/image380.png"/><Relationship Id="rId10" Type="http://schemas.openxmlformats.org/officeDocument/2006/relationships/image" Target="../media/image330.png"/><Relationship Id="rId19" Type="http://schemas.openxmlformats.org/officeDocument/2006/relationships/image" Target="../media/image181.png"/><Relationship Id="rId9" Type="http://schemas.openxmlformats.org/officeDocument/2006/relationships/image" Target="../media/image320.png"/><Relationship Id="rId14" Type="http://schemas.openxmlformats.org/officeDocument/2006/relationships/image" Target="../media/image370.png"/></Relationships>
</file>

<file path=ppt/slides/_rels/slide44.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373.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1.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2.xml"/><Relationship Id="rId6" Type="http://schemas.openxmlformats.org/officeDocument/2006/relationships/image" Target="../media/image312.png"/><Relationship Id="rId5" Type="http://schemas.openxmlformats.org/officeDocument/2006/relationships/image" Target="../media/image353.png"/><Relationship Id="rId4" Type="http://schemas.openxmlformats.org/officeDocument/2006/relationships/image" Target="../media/image343.png"/></Relationships>
</file>

<file path=ppt/slides/_rels/slide48.xml.rels><?xml version="1.0" encoding="UTF-8" standalone="yes"?>
<Relationships xmlns="http://schemas.openxmlformats.org/package/2006/relationships"><Relationship Id="rId8" Type="http://schemas.openxmlformats.org/officeDocument/2006/relationships/image" Target="../media/image403.png"/><Relationship Id="rId13" Type="http://schemas.openxmlformats.org/officeDocument/2006/relationships/image" Target="../media/image451.png"/><Relationship Id="rId3" Type="http://schemas.openxmlformats.org/officeDocument/2006/relationships/image" Target="../media/image127.png"/><Relationship Id="rId7" Type="http://schemas.openxmlformats.org/officeDocument/2006/relationships/image" Target="../media/image80.png"/><Relationship Id="rId12" Type="http://schemas.openxmlformats.org/officeDocument/2006/relationships/image" Target="../media/image442.png"/><Relationship Id="rId2" Type="http://schemas.openxmlformats.org/officeDocument/2006/relationships/image" Target="../media/image126.png"/><Relationship Id="rId1" Type="http://schemas.openxmlformats.org/officeDocument/2006/relationships/slideLayout" Target="../slideLayouts/slideLayout12.xml"/><Relationship Id="rId6" Type="http://schemas.openxmlformats.org/officeDocument/2006/relationships/image" Target="../media/image128.png"/><Relationship Id="rId11" Type="http://schemas.openxmlformats.org/officeDocument/2006/relationships/image" Target="../media/image432.png"/><Relationship Id="rId5" Type="http://schemas.openxmlformats.org/officeDocument/2006/relationships/image" Target="../media/image372.png"/><Relationship Id="rId15" Type="http://schemas.openxmlformats.org/officeDocument/2006/relationships/image" Target="../media/image470.png"/><Relationship Id="rId10" Type="http://schemas.openxmlformats.org/officeDocument/2006/relationships/image" Target="../media/image422.png"/><Relationship Id="rId4" Type="http://schemas.openxmlformats.org/officeDocument/2006/relationships/image" Target="../media/image363.png"/><Relationship Id="rId9" Type="http://schemas.openxmlformats.org/officeDocument/2006/relationships/image" Target="../media/image412.png"/><Relationship Id="rId14" Type="http://schemas.openxmlformats.org/officeDocument/2006/relationships/image" Target="../media/image460.png"/></Relationships>
</file>

<file path=ppt/slides/_rels/slide49.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123.jpg"/><Relationship Id="rId1" Type="http://schemas.openxmlformats.org/officeDocument/2006/relationships/slideLayout" Target="../slideLayouts/slideLayout12.xml"/><Relationship Id="rId4" Type="http://schemas.openxmlformats.org/officeDocument/2006/relationships/image" Target="../media/image311.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5.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129.jpg"/><Relationship Id="rId1" Type="http://schemas.openxmlformats.org/officeDocument/2006/relationships/slideLayout" Target="../slideLayouts/slideLayout12.xml"/><Relationship Id="rId5" Type="http://schemas.openxmlformats.org/officeDocument/2006/relationships/image" Target="../media/image500.png"/><Relationship Id="rId4" Type="http://schemas.openxmlformats.org/officeDocument/2006/relationships/image" Target="../media/image490.png"/></Relationships>
</file>

<file path=ppt/slides/_rels/slide51.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image" Target="../media/image130.jpg"/><Relationship Id="rId1" Type="http://schemas.openxmlformats.org/officeDocument/2006/relationships/slideLayout" Target="../slideLayouts/slideLayout12.xml"/><Relationship Id="rId5" Type="http://schemas.openxmlformats.org/officeDocument/2006/relationships/image" Target="../media/image770.png"/><Relationship Id="rId4" Type="http://schemas.openxmlformats.org/officeDocument/2006/relationships/image" Target="../media/image76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511.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8" Type="http://schemas.openxmlformats.org/officeDocument/2006/relationships/image" Target="../media/image841.png"/><Relationship Id="rId3" Type="http://schemas.openxmlformats.org/officeDocument/2006/relationships/image" Target="../media/image791.png"/><Relationship Id="rId7" Type="http://schemas.openxmlformats.org/officeDocument/2006/relationships/image" Target="../media/image831.png"/><Relationship Id="rId12" Type="http://schemas.openxmlformats.org/officeDocument/2006/relationships/image" Target="../media/image890.png"/><Relationship Id="rId2" Type="http://schemas.openxmlformats.org/officeDocument/2006/relationships/image" Target="../media/image780.png"/><Relationship Id="rId1" Type="http://schemas.openxmlformats.org/officeDocument/2006/relationships/slideLayout" Target="../slideLayouts/slideLayout12.xml"/><Relationship Id="rId6" Type="http://schemas.openxmlformats.org/officeDocument/2006/relationships/image" Target="../media/image821.png"/><Relationship Id="rId11" Type="http://schemas.openxmlformats.org/officeDocument/2006/relationships/image" Target="../media/image132.png"/><Relationship Id="rId5" Type="http://schemas.openxmlformats.org/officeDocument/2006/relationships/image" Target="../media/image813.png"/><Relationship Id="rId10" Type="http://schemas.openxmlformats.org/officeDocument/2006/relationships/image" Target="../media/image131.png"/><Relationship Id="rId4" Type="http://schemas.openxmlformats.org/officeDocument/2006/relationships/image" Target="../media/image802.png"/><Relationship Id="rId9" Type="http://schemas.openxmlformats.org/officeDocument/2006/relationships/image" Target="../media/image851.png"/></Relationships>
</file>

<file path=ppt/slides/_rels/slide5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12.xml"/><Relationship Id="rId6" Type="http://schemas.openxmlformats.org/officeDocument/2006/relationships/image" Target="../media/image930.png"/><Relationship Id="rId5" Type="http://schemas.openxmlformats.org/officeDocument/2006/relationships/image" Target="../media/image353.png"/><Relationship Id="rId4" Type="http://schemas.openxmlformats.org/officeDocument/2006/relationships/image" Target="../media/image343.png"/></Relationships>
</file>

<file path=ppt/slides/_rels/slide56.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442.png"/><Relationship Id="rId18" Type="http://schemas.openxmlformats.org/officeDocument/2006/relationships/image" Target="../media/image1000.png"/><Relationship Id="rId3" Type="http://schemas.openxmlformats.org/officeDocument/2006/relationships/image" Target="../media/image136.png"/><Relationship Id="rId7" Type="http://schemas.openxmlformats.org/officeDocument/2006/relationships/image" Target="../media/image372.png"/><Relationship Id="rId12" Type="http://schemas.openxmlformats.org/officeDocument/2006/relationships/image" Target="../media/image432.png"/><Relationship Id="rId17" Type="http://schemas.openxmlformats.org/officeDocument/2006/relationships/image" Target="../media/image990.png"/><Relationship Id="rId2" Type="http://schemas.openxmlformats.org/officeDocument/2006/relationships/image" Target="../media/image135.png"/><Relationship Id="rId16" Type="http://schemas.openxmlformats.org/officeDocument/2006/relationships/image" Target="../media/image980.png"/><Relationship Id="rId1" Type="http://schemas.openxmlformats.org/officeDocument/2006/relationships/slideLayout" Target="../slideLayouts/slideLayout12.xml"/><Relationship Id="rId6" Type="http://schemas.openxmlformats.org/officeDocument/2006/relationships/image" Target="../media/image363.png"/><Relationship Id="rId11" Type="http://schemas.openxmlformats.org/officeDocument/2006/relationships/image" Target="../media/image422.png"/><Relationship Id="rId5" Type="http://schemas.openxmlformats.org/officeDocument/2006/relationships/image" Target="../media/image970.png"/><Relationship Id="rId15" Type="http://schemas.openxmlformats.org/officeDocument/2006/relationships/image" Target="../media/image460.png"/><Relationship Id="rId10" Type="http://schemas.openxmlformats.org/officeDocument/2006/relationships/image" Target="../media/image412.png"/><Relationship Id="rId4" Type="http://schemas.openxmlformats.org/officeDocument/2006/relationships/image" Target="../media/image137.png"/><Relationship Id="rId9" Type="http://schemas.openxmlformats.org/officeDocument/2006/relationships/image" Target="../media/image403.png"/><Relationship Id="rId14" Type="http://schemas.openxmlformats.org/officeDocument/2006/relationships/image" Target="../media/image451.png"/></Relationships>
</file>

<file path=ppt/slides/_rels/slide57.xml.rels><?xml version="1.0" encoding="UTF-8" standalone="yes"?>
<Relationships xmlns="http://schemas.openxmlformats.org/package/2006/relationships"><Relationship Id="rId13" Type="http://schemas.openxmlformats.org/officeDocument/2006/relationships/image" Target="../media/image442.png"/><Relationship Id="rId18" Type="http://schemas.openxmlformats.org/officeDocument/2006/relationships/image" Target="../media/image1020.png"/><Relationship Id="rId21" Type="http://schemas.openxmlformats.org/officeDocument/2006/relationships/image" Target="../media/image1050.png"/><Relationship Id="rId12" Type="http://schemas.openxmlformats.org/officeDocument/2006/relationships/image" Target="../media/image432.png"/><Relationship Id="rId17" Type="http://schemas.openxmlformats.org/officeDocument/2006/relationships/image" Target="../media/image1010.png"/><Relationship Id="rId25" Type="http://schemas.openxmlformats.org/officeDocument/2006/relationships/image" Target="../media/image1090.png"/><Relationship Id="rId2" Type="http://schemas.openxmlformats.org/officeDocument/2006/relationships/image" Target="../media/image80.png"/><Relationship Id="rId16" Type="http://schemas.openxmlformats.org/officeDocument/2006/relationships/image" Target="../media/image138.png"/><Relationship Id="rId20" Type="http://schemas.openxmlformats.org/officeDocument/2006/relationships/image" Target="../media/image1040.png"/><Relationship Id="rId1" Type="http://schemas.openxmlformats.org/officeDocument/2006/relationships/slideLayout" Target="../slideLayouts/slideLayout12.xml"/><Relationship Id="rId11" Type="http://schemas.openxmlformats.org/officeDocument/2006/relationships/image" Target="../media/image422.png"/><Relationship Id="rId24" Type="http://schemas.openxmlformats.org/officeDocument/2006/relationships/image" Target="../media/image1080.png"/><Relationship Id="rId15" Type="http://schemas.openxmlformats.org/officeDocument/2006/relationships/image" Target="../media/image460.png"/><Relationship Id="rId23" Type="http://schemas.openxmlformats.org/officeDocument/2006/relationships/image" Target="../media/image139.png"/><Relationship Id="rId10" Type="http://schemas.openxmlformats.org/officeDocument/2006/relationships/image" Target="../media/image412.png"/><Relationship Id="rId19" Type="http://schemas.openxmlformats.org/officeDocument/2006/relationships/image" Target="../media/image1030.png"/><Relationship Id="rId9" Type="http://schemas.openxmlformats.org/officeDocument/2006/relationships/image" Target="../media/image403.png"/><Relationship Id="rId14" Type="http://schemas.openxmlformats.org/officeDocument/2006/relationships/image" Target="../media/image451.png"/><Relationship Id="rId22" Type="http://schemas.openxmlformats.org/officeDocument/2006/relationships/image" Target="../media/image1060.png"/></Relationships>
</file>

<file path=ppt/slides/_rels/slide58.xml.rels><?xml version="1.0" encoding="UTF-8" standalone="yes"?>
<Relationships xmlns="http://schemas.openxmlformats.org/package/2006/relationships"><Relationship Id="rId3" Type="http://schemas.openxmlformats.org/officeDocument/2006/relationships/image" Target="../media/image1111.png"/><Relationship Id="rId2" Type="http://schemas.openxmlformats.org/officeDocument/2006/relationships/image" Target="../media/image140.png"/><Relationship Id="rId1" Type="http://schemas.openxmlformats.org/officeDocument/2006/relationships/slideLayout" Target="../slideLayouts/slideLayout12.xml"/><Relationship Id="rId6" Type="http://schemas.openxmlformats.org/officeDocument/2006/relationships/image" Target="../media/image1141.png"/><Relationship Id="rId5" Type="http://schemas.openxmlformats.org/officeDocument/2006/relationships/image" Target="../media/image141.png"/><Relationship Id="rId4" Type="http://schemas.openxmlformats.org/officeDocument/2006/relationships/image" Target="../media/image1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18" Type="http://schemas.openxmlformats.org/officeDocument/2006/relationships/image" Target="../media/image69.png"/><Relationship Id="rId3" Type="http://schemas.openxmlformats.org/officeDocument/2006/relationships/image" Target="../media/image54.png"/><Relationship Id="rId21" Type="http://schemas.openxmlformats.org/officeDocument/2006/relationships/image" Target="../media/image72.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 Type="http://schemas.openxmlformats.org/officeDocument/2006/relationships/image" Target="../media/image53.png"/><Relationship Id="rId16" Type="http://schemas.openxmlformats.org/officeDocument/2006/relationships/image" Target="../media/image67.png"/><Relationship Id="rId20" Type="http://schemas.openxmlformats.org/officeDocument/2006/relationships/image" Target="../media/image71.png"/><Relationship Id="rId1" Type="http://schemas.openxmlformats.org/officeDocument/2006/relationships/slideLayout" Target="../slideLayouts/slideLayout5.xml"/><Relationship Id="rId6" Type="http://schemas.openxmlformats.org/officeDocument/2006/relationships/image" Target="../media/image57.png"/><Relationship Id="rId11" Type="http://schemas.openxmlformats.org/officeDocument/2006/relationships/image" Target="../media/image62.png"/><Relationship Id="rId24" Type="http://schemas.openxmlformats.org/officeDocument/2006/relationships/image" Target="../media/image75.png"/><Relationship Id="rId5" Type="http://schemas.openxmlformats.org/officeDocument/2006/relationships/image" Target="../media/image56.png"/><Relationship Id="rId15" Type="http://schemas.openxmlformats.org/officeDocument/2006/relationships/image" Target="../media/image66.png"/><Relationship Id="rId23" Type="http://schemas.openxmlformats.org/officeDocument/2006/relationships/image" Target="../media/image74.png"/><Relationship Id="rId10" Type="http://schemas.openxmlformats.org/officeDocument/2006/relationships/image" Target="../media/image61.png"/><Relationship Id="rId19" Type="http://schemas.openxmlformats.org/officeDocument/2006/relationships/image" Target="../media/image70.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 Id="rId22" Type="http://schemas.openxmlformats.org/officeDocument/2006/relationships/image" Target="../media/image7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プレースホルダー 6">
            <a:extLst>
              <a:ext uri="{FF2B5EF4-FFF2-40B4-BE49-F238E27FC236}">
                <a16:creationId xmlns:a16="http://schemas.microsoft.com/office/drawing/2014/main" id="{22282EF1-087D-4A23-B09D-4F88CE396B79}"/>
              </a:ext>
            </a:extLst>
          </p:cNvPr>
          <p:cNvSpPr>
            <a:spLocks noGrp="1"/>
          </p:cNvSpPr>
          <p:nvPr>
            <p:ph type="body" sz="quarter" idx="15"/>
          </p:nvPr>
        </p:nvSpPr>
        <p:spPr/>
        <p:txBody>
          <a:bodyPr/>
          <a:lstStyle/>
          <a:p>
            <a:r>
              <a:rPr lang="en-US" altLang="ja-JP" dirty="0"/>
              <a:t>2023</a:t>
            </a:r>
            <a:r>
              <a:rPr lang="ja-JP" altLang="en-US" dirty="0"/>
              <a:t>年</a:t>
            </a:r>
            <a:r>
              <a:rPr lang="en-US" altLang="ja-JP" dirty="0"/>
              <a:t>2</a:t>
            </a:r>
            <a:r>
              <a:rPr lang="ja-JP" altLang="en-US" dirty="0"/>
              <a:t>月</a:t>
            </a:r>
            <a:r>
              <a:rPr lang="en-US" altLang="ja-JP" dirty="0"/>
              <a:t>2</a:t>
            </a:r>
            <a:r>
              <a:rPr lang="ja-JP" altLang="en-US" dirty="0"/>
              <a:t>日</a:t>
            </a:r>
          </a:p>
        </p:txBody>
      </p:sp>
      <p:sp>
        <p:nvSpPr>
          <p:cNvPr id="8" name="サブタイトル 1">
            <a:extLst>
              <a:ext uri="{FF2B5EF4-FFF2-40B4-BE49-F238E27FC236}">
                <a16:creationId xmlns:a16="http://schemas.microsoft.com/office/drawing/2014/main" id="{F712EF0B-7DA3-4CB5-AAA1-F1379FEABDB7}"/>
              </a:ext>
            </a:extLst>
          </p:cNvPr>
          <p:cNvSpPr txBox="1">
            <a:spLocks/>
          </p:cNvSpPr>
          <p:nvPr/>
        </p:nvSpPr>
        <p:spPr>
          <a:xfrm>
            <a:off x="5264402" y="2472644"/>
            <a:ext cx="5286786" cy="4070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ja-JP" altLang="en-US" sz="2400" dirty="0">
              <a:solidFill>
                <a:schemeClr val="bg1"/>
              </a:solidFill>
            </a:endParaRPr>
          </a:p>
        </p:txBody>
      </p:sp>
      <p:sp>
        <p:nvSpPr>
          <p:cNvPr id="3" name="タイトル 2">
            <a:extLst>
              <a:ext uri="{FF2B5EF4-FFF2-40B4-BE49-F238E27FC236}">
                <a16:creationId xmlns:a16="http://schemas.microsoft.com/office/drawing/2014/main" id="{8EA915F6-B858-4513-B83C-C548CF506F17}"/>
              </a:ext>
            </a:extLst>
          </p:cNvPr>
          <p:cNvSpPr>
            <a:spLocks noGrp="1"/>
          </p:cNvSpPr>
          <p:nvPr>
            <p:ph type="ctrTitle"/>
          </p:nvPr>
        </p:nvSpPr>
        <p:spPr/>
        <p:txBody>
          <a:bodyPr/>
          <a:lstStyle/>
          <a:p>
            <a:r>
              <a:rPr lang="ja-JP" altLang="en-US" dirty="0"/>
              <a:t>都立大との研究状況</a:t>
            </a:r>
          </a:p>
        </p:txBody>
      </p:sp>
      <p:sp>
        <p:nvSpPr>
          <p:cNvPr id="10" name="テキスト プレースホルダー 9">
            <a:extLst>
              <a:ext uri="{FF2B5EF4-FFF2-40B4-BE49-F238E27FC236}">
                <a16:creationId xmlns:a16="http://schemas.microsoft.com/office/drawing/2014/main" id="{1F4D3C09-6C39-46C3-965B-39A4511E920C}"/>
              </a:ext>
            </a:extLst>
          </p:cNvPr>
          <p:cNvSpPr>
            <a:spLocks noGrp="1"/>
          </p:cNvSpPr>
          <p:nvPr>
            <p:ph type="body" sz="quarter" idx="13"/>
          </p:nvPr>
        </p:nvSpPr>
        <p:spPr/>
        <p:txBody>
          <a:bodyPr/>
          <a:lstStyle/>
          <a:p>
            <a:r>
              <a:rPr lang="ja-JP" altLang="en-US" dirty="0"/>
              <a:t>熊谷　渉</a:t>
            </a:r>
          </a:p>
        </p:txBody>
      </p:sp>
      <p:sp>
        <p:nvSpPr>
          <p:cNvPr id="12" name="テキスト プレースホルダー 11">
            <a:extLst>
              <a:ext uri="{FF2B5EF4-FFF2-40B4-BE49-F238E27FC236}">
                <a16:creationId xmlns:a16="http://schemas.microsoft.com/office/drawing/2014/main" id="{7708E5FB-6F3E-43FF-BB08-A2EF0CC975ED}"/>
              </a:ext>
            </a:extLst>
          </p:cNvPr>
          <p:cNvSpPr>
            <a:spLocks noGrp="1"/>
          </p:cNvSpPr>
          <p:nvPr>
            <p:ph type="body" sz="quarter" idx="14"/>
          </p:nvPr>
        </p:nvSpPr>
        <p:spPr>
          <a:xfrm>
            <a:off x="5264402" y="5097803"/>
            <a:ext cx="5307863" cy="630302"/>
          </a:xfrm>
        </p:spPr>
        <p:txBody>
          <a:bodyPr/>
          <a:lstStyle/>
          <a:p>
            <a:r>
              <a:rPr lang="en-US" altLang="ja-JP" dirty="0"/>
              <a:t>YHQ MK</a:t>
            </a:r>
            <a:r>
              <a:rPr lang="ja-JP" altLang="en-US" dirty="0"/>
              <a:t>本部 イノベーションセンター</a:t>
            </a:r>
            <a:endParaRPr lang="en-US" altLang="ja-JP" dirty="0"/>
          </a:p>
          <a:p>
            <a:r>
              <a:rPr lang="ja-JP" altLang="en-US" dirty="0"/>
              <a:t>プロジェクトデザイン部 オペレーショナルエクセレンス</a:t>
            </a:r>
            <a:r>
              <a:rPr lang="en-US" altLang="ja-JP" dirty="0"/>
              <a:t>Gr.</a:t>
            </a:r>
            <a:endParaRPr lang="ja-JP" altLang="en-US" dirty="0"/>
          </a:p>
        </p:txBody>
      </p:sp>
      <p:sp>
        <p:nvSpPr>
          <p:cNvPr id="13" name="サブタイトル 1">
            <a:extLst>
              <a:ext uri="{FF2B5EF4-FFF2-40B4-BE49-F238E27FC236}">
                <a16:creationId xmlns:a16="http://schemas.microsoft.com/office/drawing/2014/main" id="{7B1A2FAA-FA7C-4525-9608-CAB9238A7C6E}"/>
              </a:ext>
            </a:extLst>
          </p:cNvPr>
          <p:cNvSpPr txBox="1">
            <a:spLocks/>
          </p:cNvSpPr>
          <p:nvPr/>
        </p:nvSpPr>
        <p:spPr>
          <a:xfrm>
            <a:off x="5264402" y="2479131"/>
            <a:ext cx="5286786" cy="4070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dirty="0">
                <a:solidFill>
                  <a:schemeClr val="bg1"/>
                </a:solidFill>
              </a:rPr>
              <a:t>連携最適化テーマ</a:t>
            </a:r>
          </a:p>
        </p:txBody>
      </p:sp>
    </p:spTree>
    <p:extLst>
      <p:ext uri="{BB962C8B-B14F-4D97-AF65-F5344CB8AC3E}">
        <p14:creationId xmlns:p14="http://schemas.microsoft.com/office/powerpoint/2010/main" val="185215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石巻蒸解工程のスケジューリング問題</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10</a:t>
            </a:fld>
            <a:endParaRPr kumimoji="1" lang="ja-JP" altLang="en-US"/>
          </a:p>
        </p:txBody>
      </p:sp>
      <p:sp>
        <p:nvSpPr>
          <p:cNvPr id="89" name="テキスト ボックス 88">
            <a:extLst>
              <a:ext uri="{FF2B5EF4-FFF2-40B4-BE49-F238E27FC236}">
                <a16:creationId xmlns:a16="http://schemas.microsoft.com/office/drawing/2014/main" id="{09C4D91A-7C0E-4F5A-B1AF-EFFEA5C93524}"/>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概要</a:t>
            </a:r>
          </a:p>
        </p:txBody>
      </p:sp>
      <p:cxnSp>
        <p:nvCxnSpPr>
          <p:cNvPr id="87" name="直線コネクタ 86">
            <a:extLst>
              <a:ext uri="{FF2B5EF4-FFF2-40B4-BE49-F238E27FC236}">
                <a16:creationId xmlns:a16="http://schemas.microsoft.com/office/drawing/2014/main" id="{B33E3B87-E753-4022-93AB-73A7510944A7}"/>
              </a:ext>
            </a:extLst>
          </p:cNvPr>
          <p:cNvCxnSpPr>
            <a:cxnSpLocks/>
          </p:cNvCxnSpPr>
          <p:nvPr/>
        </p:nvCxnSpPr>
        <p:spPr>
          <a:xfrm flipV="1">
            <a:off x="1493778" y="854605"/>
            <a:ext cx="0" cy="542923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1" name="テキスト ボックス 90">
            <a:extLst>
              <a:ext uri="{FF2B5EF4-FFF2-40B4-BE49-F238E27FC236}">
                <a16:creationId xmlns:a16="http://schemas.microsoft.com/office/drawing/2014/main" id="{A2B2C06C-F264-4C24-A814-85D2D9F9C591}"/>
              </a:ext>
            </a:extLst>
          </p:cNvPr>
          <p:cNvSpPr txBox="1"/>
          <p:nvPr/>
        </p:nvSpPr>
        <p:spPr>
          <a:xfrm>
            <a:off x="197549" y="1158033"/>
            <a:ext cx="902811" cy="307777"/>
          </a:xfrm>
          <a:prstGeom prst="rect">
            <a:avLst/>
          </a:prstGeom>
          <a:noFill/>
        </p:spPr>
        <p:txBody>
          <a:bodyPr wrap="none" rtlCol="0">
            <a:spAutoFit/>
          </a:bodyPr>
          <a:lstStyle/>
          <a:p>
            <a:pPr algn="ctr"/>
            <a:r>
              <a:rPr kumimoji="1" lang="ja-JP" altLang="en-US" sz="1400" dirty="0"/>
              <a:t>目的関数</a:t>
            </a:r>
          </a:p>
        </p:txBody>
      </p:sp>
      <mc:AlternateContent xmlns:mc="http://schemas.openxmlformats.org/markup-compatibility/2006" xmlns:a14="http://schemas.microsoft.com/office/drawing/2010/main">
        <mc:Choice Requires="a14">
          <p:sp>
            <p:nvSpPr>
              <p:cNvPr id="105" name="テキスト ボックス 104">
                <a:extLst>
                  <a:ext uri="{FF2B5EF4-FFF2-40B4-BE49-F238E27FC236}">
                    <a16:creationId xmlns:a16="http://schemas.microsoft.com/office/drawing/2014/main" id="{348EA3A4-7368-483A-BBCE-2E879901C7FA}"/>
                  </a:ext>
                </a:extLst>
              </p:cNvPr>
              <p:cNvSpPr txBox="1"/>
              <p:nvPr/>
            </p:nvSpPr>
            <p:spPr>
              <a:xfrm>
                <a:off x="1614564" y="959101"/>
                <a:ext cx="6252299" cy="70564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nary>
                        <m:naryPr>
                          <m:chr m:val="∑"/>
                          <m:ctrlPr>
                            <a:rPr kumimoji="1" lang="en-US" altLang="ja-JP" sz="1400" b="0" i="1" smtClean="0">
                              <a:latin typeface="Cambria Math" panose="02040503050406030204" pitchFamily="18" charset="0"/>
                            </a:rPr>
                          </m:ctrlPr>
                        </m:naryPr>
                        <m:sub>
                          <m:r>
                            <m:rPr>
                              <m:brk m:alnAt="23"/>
                            </m:rP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=1</m:t>
                          </m:r>
                        </m:sub>
                        <m:sup>
                          <m:r>
                            <a:rPr kumimoji="1" lang="en-US" altLang="ja-JP" sz="1400" b="0" i="1" smtClean="0">
                              <a:latin typeface="Cambria Math" panose="02040503050406030204" pitchFamily="18" charset="0"/>
                            </a:rPr>
                            <m:t>𝑇𝑖𝑚𝑒</m:t>
                          </m:r>
                        </m:sup>
                        <m:e>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e>
                      </m:nary>
                    </m:oMath>
                  </m:oMathPara>
                </a14:m>
                <a:endParaRPr kumimoji="1" lang="ja-JP" altLang="en-US" sz="1400" dirty="0"/>
              </a:p>
            </p:txBody>
          </p:sp>
        </mc:Choice>
        <mc:Fallback xmlns="">
          <p:sp>
            <p:nvSpPr>
              <p:cNvPr id="105" name="テキスト ボックス 104">
                <a:extLst>
                  <a:ext uri="{FF2B5EF4-FFF2-40B4-BE49-F238E27FC236}">
                    <a16:creationId xmlns:a16="http://schemas.microsoft.com/office/drawing/2014/main" id="{348EA3A4-7368-483A-BBCE-2E879901C7FA}"/>
                  </a:ext>
                </a:extLst>
              </p:cNvPr>
              <p:cNvSpPr txBox="1">
                <a:spLocks noRot="1" noChangeAspect="1" noMove="1" noResize="1" noEditPoints="1" noAdjustHandles="1" noChangeArrowheads="1" noChangeShapeType="1" noTextEdit="1"/>
              </p:cNvSpPr>
              <p:nvPr/>
            </p:nvSpPr>
            <p:spPr>
              <a:xfrm>
                <a:off x="1614564" y="959101"/>
                <a:ext cx="6252299" cy="705642"/>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6" name="テキスト ボックス 105">
                <a:extLst>
                  <a:ext uri="{FF2B5EF4-FFF2-40B4-BE49-F238E27FC236}">
                    <a16:creationId xmlns:a16="http://schemas.microsoft.com/office/drawing/2014/main" id="{2E88B7CE-447C-4562-B0F8-01951A7B9631}"/>
                  </a:ext>
                </a:extLst>
              </p:cNvPr>
              <p:cNvSpPr txBox="1"/>
              <p:nvPr/>
            </p:nvSpPr>
            <p:spPr>
              <a:xfrm>
                <a:off x="7876999" y="1051979"/>
                <a:ext cx="2369908"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p>
                        <m:sSupPr>
                          <m:ctrlPr>
                            <a:rPr kumimoji="1" lang="en-US" altLang="ja-JP" sz="1400" i="1">
                              <a:latin typeface="Cambria Math" panose="02040503050406030204" pitchFamily="18" charset="0"/>
                            </a:rPr>
                          </m:ctrlPr>
                        </m:sSupPr>
                        <m:e>
                          <m:r>
                            <a:rPr kumimoji="1" lang="en-US" altLang="ja-JP" sz="1400" i="1">
                              <a:latin typeface="Cambria Math" panose="02040503050406030204" pitchFamily="18" charset="0"/>
                            </a:rPr>
                            <m:t>10</m:t>
                          </m:r>
                        </m:e>
                        <m:sup>
                          <m:r>
                            <a:rPr kumimoji="1" lang="en-US" altLang="ja-JP" sz="1400" b="0" i="1" smtClean="0">
                              <a:latin typeface="Cambria Math" panose="02040503050406030204" pitchFamily="18" charset="0"/>
                            </a:rPr>
                            <m:t>2</m:t>
                          </m:r>
                        </m:sup>
                      </m:sSup>
                      <m:r>
                        <m:rPr>
                          <m:sty m:val="p"/>
                        </m:rPr>
                        <a:rPr kumimoji="1" lang="en-US" altLang="ja-JP" sz="1400">
                          <a:latin typeface="Cambria Math" panose="02040503050406030204" pitchFamily="18" charset="0"/>
                        </a:rPr>
                        <m:t>max</m:t>
                      </m:r>
                      <m:r>
                        <a:rPr kumimoji="1" lang="en-US" altLang="ja-JP" sz="1400" i="1">
                          <a:latin typeface="Cambria Math" panose="02040503050406030204" pitchFamily="18" charset="0"/>
                        </a:rPr>
                        <m:t>⁡{0,</m:t>
                      </m:r>
                      <m:r>
                        <a:rPr kumimoji="1" lang="en-US" altLang="ja-JP" sz="1400" i="1">
                          <a:latin typeface="Cambria Math" panose="02040503050406030204" pitchFamily="18" charset="0"/>
                        </a:rPr>
                        <m:t>𝑔</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𝑡</m:t>
                      </m:r>
                      <m:r>
                        <a:rPr kumimoji="1" lang="en-US" altLang="ja-JP" sz="1400" i="1">
                          <a:latin typeface="Cambria Math" panose="02040503050406030204" pitchFamily="18" charset="0"/>
                        </a:rPr>
                        <m:t>]}</m:t>
                      </m:r>
                    </m:oMath>
                  </m:oMathPara>
                </a14:m>
                <a:endParaRPr kumimoji="1" lang="en-US" altLang="ja-JP" sz="1400" i="1" dirty="0">
                  <a:latin typeface="Cambria Math" panose="02040503050406030204" pitchFamily="18" charset="0"/>
                </a:endParaRPr>
              </a:p>
            </p:txBody>
          </p:sp>
        </mc:Choice>
        <mc:Fallback xmlns="">
          <p:sp>
            <p:nvSpPr>
              <p:cNvPr id="106" name="テキスト ボックス 105">
                <a:extLst>
                  <a:ext uri="{FF2B5EF4-FFF2-40B4-BE49-F238E27FC236}">
                    <a16:creationId xmlns:a16="http://schemas.microsoft.com/office/drawing/2014/main" id="{2E88B7CE-447C-4562-B0F8-01951A7B9631}"/>
                  </a:ext>
                </a:extLst>
              </p:cNvPr>
              <p:cNvSpPr txBox="1">
                <a:spLocks noRot="1" noChangeAspect="1" noMove="1" noResize="1" noEditPoints="1" noAdjustHandles="1" noChangeArrowheads="1" noChangeShapeType="1" noTextEdit="1"/>
              </p:cNvSpPr>
              <p:nvPr/>
            </p:nvSpPr>
            <p:spPr>
              <a:xfrm>
                <a:off x="7876999" y="1051979"/>
                <a:ext cx="2369908" cy="307777"/>
              </a:xfrm>
              <a:prstGeom prst="rect">
                <a:avLst/>
              </a:prstGeom>
              <a:blipFill>
                <a:blip r:embed="rId3"/>
                <a:stretch>
                  <a:fillRect b="-10000"/>
                </a:stretch>
              </a:blipFill>
            </p:spPr>
            <p:txBody>
              <a:bodyPr/>
              <a:lstStyle/>
              <a:p>
                <a:r>
                  <a:rPr lang="ja-JP" altLang="en-US">
                    <a:noFill/>
                  </a:rPr>
                  <a:t> </a:t>
                </a:r>
              </a:p>
            </p:txBody>
          </p:sp>
        </mc:Fallback>
      </mc:AlternateContent>
      <p:sp>
        <p:nvSpPr>
          <p:cNvPr id="108" name="テキスト ボックス 107">
            <a:extLst>
              <a:ext uri="{FF2B5EF4-FFF2-40B4-BE49-F238E27FC236}">
                <a16:creationId xmlns:a16="http://schemas.microsoft.com/office/drawing/2014/main" id="{F4CB7B5C-CD42-4914-BAD4-A8AA2E83597B}"/>
              </a:ext>
            </a:extLst>
          </p:cNvPr>
          <p:cNvSpPr txBox="1"/>
          <p:nvPr/>
        </p:nvSpPr>
        <p:spPr>
          <a:xfrm>
            <a:off x="7312329" y="1051979"/>
            <a:ext cx="614271" cy="307777"/>
          </a:xfrm>
          <a:prstGeom prst="rect">
            <a:avLst/>
          </a:prstGeom>
          <a:noFill/>
        </p:spPr>
        <p:txBody>
          <a:bodyPr wrap="none" rtlCol="0">
            <a:spAutoFit/>
          </a:bodyPr>
          <a:lstStyle/>
          <a:p>
            <a:r>
              <a:rPr kumimoji="1" lang="en-US" altLang="ja-JP" sz="1400" dirty="0">
                <a:solidFill>
                  <a:schemeClr val="accent4"/>
                </a:solidFill>
              </a:rPr>
              <a:t>KN</a:t>
            </a:r>
            <a:r>
              <a:rPr kumimoji="1" lang="ja-JP" altLang="en-US" sz="1400" dirty="0">
                <a:solidFill>
                  <a:schemeClr val="accent4"/>
                </a:solidFill>
              </a:rPr>
              <a:t>価</a:t>
            </a:r>
          </a:p>
        </p:txBody>
      </p:sp>
      <mc:AlternateContent xmlns:mc="http://schemas.openxmlformats.org/markup-compatibility/2006" xmlns:a14="http://schemas.microsoft.com/office/drawing/2010/main">
        <mc:Choice Requires="a14">
          <p:sp>
            <p:nvSpPr>
              <p:cNvPr id="130" name="テキスト ボックス 129">
                <a:extLst>
                  <a:ext uri="{FF2B5EF4-FFF2-40B4-BE49-F238E27FC236}">
                    <a16:creationId xmlns:a16="http://schemas.microsoft.com/office/drawing/2014/main" id="{9501BF21-814C-4B19-B046-8E6DC1CC783A}"/>
                  </a:ext>
                </a:extLst>
              </p:cNvPr>
              <p:cNvSpPr txBox="1"/>
              <p:nvPr/>
            </p:nvSpPr>
            <p:spPr>
              <a:xfrm>
                <a:off x="7876999" y="1419969"/>
                <a:ext cx="3088069"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−0.01≤</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𝐷</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≤0.01</m:t>
                      </m:r>
                    </m:oMath>
                  </m:oMathPara>
                </a14:m>
                <a:endParaRPr kumimoji="1" lang="ja-JP" altLang="en-US" sz="1400" dirty="0"/>
              </a:p>
            </p:txBody>
          </p:sp>
        </mc:Choice>
        <mc:Fallback xmlns="">
          <p:sp>
            <p:nvSpPr>
              <p:cNvPr id="130" name="テキスト ボックス 129">
                <a:extLst>
                  <a:ext uri="{FF2B5EF4-FFF2-40B4-BE49-F238E27FC236}">
                    <a16:creationId xmlns:a16="http://schemas.microsoft.com/office/drawing/2014/main" id="{9501BF21-814C-4B19-B046-8E6DC1CC783A}"/>
                  </a:ext>
                </a:extLst>
              </p:cNvPr>
              <p:cNvSpPr txBox="1">
                <a:spLocks noRot="1" noChangeAspect="1" noMove="1" noResize="1" noEditPoints="1" noAdjustHandles="1" noChangeArrowheads="1" noChangeShapeType="1" noTextEdit="1"/>
              </p:cNvSpPr>
              <p:nvPr/>
            </p:nvSpPr>
            <p:spPr>
              <a:xfrm>
                <a:off x="7876999" y="1419969"/>
                <a:ext cx="3088069" cy="307777"/>
              </a:xfrm>
              <a:prstGeom prst="rect">
                <a:avLst/>
              </a:prstGeom>
              <a:blipFill>
                <a:blip r:embed="rId4"/>
                <a:stretch>
                  <a:fillRect/>
                </a:stretch>
              </a:blipFill>
            </p:spPr>
            <p:txBody>
              <a:bodyPr/>
              <a:lstStyle/>
              <a:p>
                <a:r>
                  <a:rPr lang="ja-JP" altLang="en-US">
                    <a:noFill/>
                  </a:rPr>
                  <a:t> </a:t>
                </a:r>
              </a:p>
            </p:txBody>
          </p:sp>
        </mc:Fallback>
      </mc:AlternateContent>
      <p:sp>
        <p:nvSpPr>
          <p:cNvPr id="134" name="テキスト ボックス 133">
            <a:extLst>
              <a:ext uri="{FF2B5EF4-FFF2-40B4-BE49-F238E27FC236}">
                <a16:creationId xmlns:a16="http://schemas.microsoft.com/office/drawing/2014/main" id="{4AE3A801-D731-4BBE-9B40-3267C0BAF1BC}"/>
              </a:ext>
            </a:extLst>
          </p:cNvPr>
          <p:cNvSpPr txBox="1"/>
          <p:nvPr/>
        </p:nvSpPr>
        <p:spPr>
          <a:xfrm>
            <a:off x="3313364" y="1484937"/>
            <a:ext cx="572593" cy="307777"/>
          </a:xfrm>
          <a:prstGeom prst="rect">
            <a:avLst/>
          </a:prstGeom>
          <a:noFill/>
        </p:spPr>
        <p:txBody>
          <a:bodyPr wrap="none" rtlCol="0">
            <a:spAutoFit/>
          </a:bodyPr>
          <a:lstStyle/>
          <a:p>
            <a:pPr algn="ctr"/>
            <a:r>
              <a:rPr kumimoji="1" lang="ja-JP" altLang="en-US" sz="1400" dirty="0"/>
              <a:t>コスト</a:t>
            </a:r>
          </a:p>
        </p:txBody>
      </p:sp>
      <p:sp>
        <p:nvSpPr>
          <p:cNvPr id="135" name="テキスト ボックス 134">
            <a:extLst>
              <a:ext uri="{FF2B5EF4-FFF2-40B4-BE49-F238E27FC236}">
                <a16:creationId xmlns:a16="http://schemas.microsoft.com/office/drawing/2014/main" id="{3AF758D9-A3E8-42AD-98A3-1B11EB73F44C}"/>
              </a:ext>
            </a:extLst>
          </p:cNvPr>
          <p:cNvSpPr txBox="1"/>
          <p:nvPr/>
        </p:nvSpPr>
        <p:spPr>
          <a:xfrm>
            <a:off x="4141734" y="1484937"/>
            <a:ext cx="572593" cy="307777"/>
          </a:xfrm>
          <a:prstGeom prst="rect">
            <a:avLst/>
          </a:prstGeom>
          <a:noFill/>
        </p:spPr>
        <p:txBody>
          <a:bodyPr wrap="none" rtlCol="0">
            <a:spAutoFit/>
          </a:bodyPr>
          <a:lstStyle/>
          <a:p>
            <a:pPr algn="ctr"/>
            <a:r>
              <a:rPr kumimoji="1" lang="ja-JP" altLang="en-US" sz="1400" dirty="0"/>
              <a:t>コスト</a:t>
            </a:r>
          </a:p>
        </p:txBody>
      </p:sp>
      <p:sp>
        <p:nvSpPr>
          <p:cNvPr id="136" name="テキスト ボックス 135">
            <a:extLst>
              <a:ext uri="{FF2B5EF4-FFF2-40B4-BE49-F238E27FC236}">
                <a16:creationId xmlns:a16="http://schemas.microsoft.com/office/drawing/2014/main" id="{BC5271E4-581C-47E4-827C-FC3D3FC7ACF6}"/>
              </a:ext>
            </a:extLst>
          </p:cNvPr>
          <p:cNvSpPr txBox="1"/>
          <p:nvPr/>
        </p:nvSpPr>
        <p:spPr>
          <a:xfrm>
            <a:off x="4987022" y="1484937"/>
            <a:ext cx="572593" cy="307777"/>
          </a:xfrm>
          <a:prstGeom prst="rect">
            <a:avLst/>
          </a:prstGeom>
          <a:noFill/>
        </p:spPr>
        <p:txBody>
          <a:bodyPr wrap="none" rtlCol="0">
            <a:spAutoFit/>
          </a:bodyPr>
          <a:lstStyle/>
          <a:p>
            <a:pPr algn="ctr"/>
            <a:r>
              <a:rPr kumimoji="1" lang="ja-JP" altLang="en-US" sz="1400" dirty="0"/>
              <a:t>コスト</a:t>
            </a:r>
          </a:p>
        </p:txBody>
      </p:sp>
      <p:sp>
        <p:nvSpPr>
          <p:cNvPr id="137" name="テキスト ボックス 136">
            <a:extLst>
              <a:ext uri="{FF2B5EF4-FFF2-40B4-BE49-F238E27FC236}">
                <a16:creationId xmlns:a16="http://schemas.microsoft.com/office/drawing/2014/main" id="{25009418-D6CC-48C9-80DD-00BE2A9F0B6E}"/>
              </a:ext>
            </a:extLst>
          </p:cNvPr>
          <p:cNvSpPr txBox="1"/>
          <p:nvPr/>
        </p:nvSpPr>
        <p:spPr>
          <a:xfrm>
            <a:off x="5911770" y="1484937"/>
            <a:ext cx="572593" cy="307777"/>
          </a:xfrm>
          <a:prstGeom prst="rect">
            <a:avLst/>
          </a:prstGeom>
          <a:noFill/>
        </p:spPr>
        <p:txBody>
          <a:bodyPr wrap="none" rtlCol="0">
            <a:spAutoFit/>
          </a:bodyPr>
          <a:lstStyle/>
          <a:p>
            <a:pPr algn="ctr"/>
            <a:r>
              <a:rPr kumimoji="1" lang="ja-JP" altLang="en-US" sz="1400" dirty="0"/>
              <a:t>コスト</a:t>
            </a:r>
          </a:p>
        </p:txBody>
      </p:sp>
      <p:sp>
        <p:nvSpPr>
          <p:cNvPr id="138" name="テキスト ボックス 137">
            <a:extLst>
              <a:ext uri="{FF2B5EF4-FFF2-40B4-BE49-F238E27FC236}">
                <a16:creationId xmlns:a16="http://schemas.microsoft.com/office/drawing/2014/main" id="{8C08FB67-3112-457C-AD53-89967D4839A3}"/>
              </a:ext>
            </a:extLst>
          </p:cNvPr>
          <p:cNvSpPr txBox="1"/>
          <p:nvPr/>
        </p:nvSpPr>
        <p:spPr>
          <a:xfrm>
            <a:off x="2314187" y="1478514"/>
            <a:ext cx="880369" cy="307777"/>
          </a:xfrm>
          <a:prstGeom prst="rect">
            <a:avLst/>
          </a:prstGeom>
          <a:noFill/>
        </p:spPr>
        <p:txBody>
          <a:bodyPr wrap="none" rtlCol="0">
            <a:spAutoFit/>
          </a:bodyPr>
          <a:lstStyle/>
          <a:p>
            <a:pPr algn="ctr"/>
            <a:r>
              <a:rPr kumimoji="1" lang="ja-JP" altLang="en-US" sz="1400" dirty="0"/>
              <a:t>ペナルティ</a:t>
            </a:r>
          </a:p>
        </p:txBody>
      </p:sp>
      <p:sp>
        <p:nvSpPr>
          <p:cNvPr id="139" name="テキスト ボックス 138">
            <a:extLst>
              <a:ext uri="{FF2B5EF4-FFF2-40B4-BE49-F238E27FC236}">
                <a16:creationId xmlns:a16="http://schemas.microsoft.com/office/drawing/2014/main" id="{9CEA8DEC-696C-4D01-A50A-C6B679750692}"/>
              </a:ext>
            </a:extLst>
          </p:cNvPr>
          <p:cNvSpPr txBox="1"/>
          <p:nvPr/>
        </p:nvSpPr>
        <p:spPr>
          <a:xfrm>
            <a:off x="7884272" y="746992"/>
            <a:ext cx="2385589" cy="307777"/>
          </a:xfrm>
          <a:prstGeom prst="rect">
            <a:avLst/>
          </a:prstGeom>
          <a:noFill/>
        </p:spPr>
        <p:txBody>
          <a:bodyPr wrap="none" rtlCol="0">
            <a:spAutoFit/>
          </a:bodyPr>
          <a:lstStyle/>
          <a:p>
            <a:r>
              <a:rPr kumimoji="1" lang="ja-JP" altLang="en-US" sz="1400" dirty="0">
                <a:solidFill>
                  <a:schemeClr val="accent4"/>
                </a:solidFill>
              </a:rPr>
              <a:t>目標値から逸脱した分を加算</a:t>
            </a:r>
          </a:p>
        </p:txBody>
      </p:sp>
      <p:sp>
        <p:nvSpPr>
          <p:cNvPr id="140" name="テキスト ボックス 139">
            <a:extLst>
              <a:ext uri="{FF2B5EF4-FFF2-40B4-BE49-F238E27FC236}">
                <a16:creationId xmlns:a16="http://schemas.microsoft.com/office/drawing/2014/main" id="{AB993FD8-6F8F-46C6-AA05-A69FFBAF47F2}"/>
              </a:ext>
            </a:extLst>
          </p:cNvPr>
          <p:cNvSpPr txBox="1"/>
          <p:nvPr/>
        </p:nvSpPr>
        <p:spPr>
          <a:xfrm>
            <a:off x="204662" y="2119824"/>
            <a:ext cx="902811" cy="307777"/>
          </a:xfrm>
          <a:prstGeom prst="rect">
            <a:avLst/>
          </a:prstGeom>
          <a:noFill/>
        </p:spPr>
        <p:txBody>
          <a:bodyPr wrap="none" rtlCol="0">
            <a:spAutoFit/>
          </a:bodyPr>
          <a:lstStyle/>
          <a:p>
            <a:pPr algn="ctr"/>
            <a:r>
              <a:rPr kumimoji="1" lang="ja-JP" altLang="en-US" sz="1400" dirty="0"/>
              <a:t>制約条件</a:t>
            </a:r>
          </a:p>
        </p:txBody>
      </p:sp>
      <p:sp>
        <p:nvSpPr>
          <p:cNvPr id="141" name="テキスト ボックス 140">
            <a:extLst>
              <a:ext uri="{FF2B5EF4-FFF2-40B4-BE49-F238E27FC236}">
                <a16:creationId xmlns:a16="http://schemas.microsoft.com/office/drawing/2014/main" id="{2D9D508B-1FB3-4C23-9510-09D3948E7825}"/>
              </a:ext>
            </a:extLst>
          </p:cNvPr>
          <p:cNvSpPr txBox="1"/>
          <p:nvPr/>
        </p:nvSpPr>
        <p:spPr>
          <a:xfrm>
            <a:off x="1576293" y="2773922"/>
            <a:ext cx="2109881" cy="307777"/>
          </a:xfrm>
          <a:prstGeom prst="rect">
            <a:avLst/>
          </a:prstGeom>
          <a:noFill/>
        </p:spPr>
        <p:txBody>
          <a:bodyPr wrap="square" rtlCol="0">
            <a:spAutoFit/>
          </a:bodyPr>
          <a:lstStyle/>
          <a:p>
            <a:pPr algn="ctr"/>
            <a:r>
              <a:rPr kumimoji="1" lang="ja-JP" altLang="en-US" sz="1400" dirty="0"/>
              <a:t>オフセット・実績固定制約</a:t>
            </a:r>
          </a:p>
        </p:txBody>
      </p:sp>
      <p:sp>
        <p:nvSpPr>
          <p:cNvPr id="142" name="テキスト ボックス 141">
            <a:extLst>
              <a:ext uri="{FF2B5EF4-FFF2-40B4-BE49-F238E27FC236}">
                <a16:creationId xmlns:a16="http://schemas.microsoft.com/office/drawing/2014/main" id="{D4C8B393-571F-4A71-A8DF-B2BE2828ED81}"/>
              </a:ext>
            </a:extLst>
          </p:cNvPr>
          <p:cNvSpPr txBox="1"/>
          <p:nvPr/>
        </p:nvSpPr>
        <p:spPr>
          <a:xfrm>
            <a:off x="1623978" y="3455053"/>
            <a:ext cx="1128627" cy="307777"/>
          </a:xfrm>
          <a:prstGeom prst="rect">
            <a:avLst/>
          </a:prstGeom>
          <a:noFill/>
        </p:spPr>
        <p:txBody>
          <a:bodyPr wrap="square" rtlCol="0">
            <a:spAutoFit/>
          </a:bodyPr>
          <a:lstStyle/>
          <a:p>
            <a:pPr algn="ctr"/>
            <a:r>
              <a:rPr kumimoji="1" lang="ja-JP" altLang="en-US" sz="1400" dirty="0"/>
              <a:t>変化幅制約</a:t>
            </a:r>
          </a:p>
        </p:txBody>
      </p:sp>
      <p:sp>
        <p:nvSpPr>
          <p:cNvPr id="143" name="テキスト ボックス 142">
            <a:extLst>
              <a:ext uri="{FF2B5EF4-FFF2-40B4-BE49-F238E27FC236}">
                <a16:creationId xmlns:a16="http://schemas.microsoft.com/office/drawing/2014/main" id="{3FCC5D60-3A91-46A5-99C0-71EDBFB50FBC}"/>
              </a:ext>
            </a:extLst>
          </p:cNvPr>
          <p:cNvSpPr txBox="1"/>
          <p:nvPr/>
        </p:nvSpPr>
        <p:spPr>
          <a:xfrm>
            <a:off x="1632816" y="4179244"/>
            <a:ext cx="1235606" cy="307777"/>
          </a:xfrm>
          <a:prstGeom prst="rect">
            <a:avLst/>
          </a:prstGeom>
          <a:noFill/>
        </p:spPr>
        <p:txBody>
          <a:bodyPr wrap="square" rtlCol="0">
            <a:spAutoFit/>
          </a:bodyPr>
          <a:lstStyle/>
          <a:p>
            <a:pPr algn="ctr"/>
            <a:r>
              <a:rPr kumimoji="1" lang="ja-JP" altLang="en-US" sz="1400" dirty="0"/>
              <a:t>釜上部モデル</a:t>
            </a:r>
          </a:p>
        </p:txBody>
      </p:sp>
      <p:sp>
        <p:nvSpPr>
          <p:cNvPr id="144" name="テキスト ボックス 143">
            <a:extLst>
              <a:ext uri="{FF2B5EF4-FFF2-40B4-BE49-F238E27FC236}">
                <a16:creationId xmlns:a16="http://schemas.microsoft.com/office/drawing/2014/main" id="{B79D9C51-9276-43BC-88C1-744371091309}"/>
              </a:ext>
            </a:extLst>
          </p:cNvPr>
          <p:cNvSpPr txBox="1"/>
          <p:nvPr/>
        </p:nvSpPr>
        <p:spPr>
          <a:xfrm>
            <a:off x="1684091" y="5026523"/>
            <a:ext cx="1003261" cy="307777"/>
          </a:xfrm>
          <a:prstGeom prst="rect">
            <a:avLst/>
          </a:prstGeom>
          <a:noFill/>
        </p:spPr>
        <p:txBody>
          <a:bodyPr wrap="square" rtlCol="0">
            <a:spAutoFit/>
          </a:bodyPr>
          <a:lstStyle/>
          <a:p>
            <a:pPr algn="ctr"/>
            <a:r>
              <a:rPr kumimoji="1" lang="ja-JP" altLang="en-US" sz="1400" dirty="0"/>
              <a:t>品質モデル</a:t>
            </a:r>
          </a:p>
        </p:txBody>
      </p:sp>
      <mc:AlternateContent xmlns:mc="http://schemas.openxmlformats.org/markup-compatibility/2006" xmlns:a14="http://schemas.microsoft.com/office/drawing/2010/main">
        <mc:Choice Requires="a14">
          <p:sp>
            <p:nvSpPr>
              <p:cNvPr id="145" name="テキスト ボックス 144">
                <a:extLst>
                  <a:ext uri="{FF2B5EF4-FFF2-40B4-BE49-F238E27FC236}">
                    <a16:creationId xmlns:a16="http://schemas.microsoft.com/office/drawing/2014/main" id="{07AD0547-983E-440C-BF0F-F8154016FD3D}"/>
                  </a:ext>
                </a:extLst>
              </p:cNvPr>
              <p:cNvSpPr txBox="1"/>
              <p:nvPr/>
            </p:nvSpPr>
            <p:spPr>
              <a:xfrm>
                <a:off x="3884428" y="2758756"/>
                <a:ext cx="3984685"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145" name="テキスト ボックス 144">
                <a:extLst>
                  <a:ext uri="{FF2B5EF4-FFF2-40B4-BE49-F238E27FC236}">
                    <a16:creationId xmlns:a16="http://schemas.microsoft.com/office/drawing/2014/main" id="{07AD0547-983E-440C-BF0F-F8154016FD3D}"/>
                  </a:ext>
                </a:extLst>
              </p:cNvPr>
              <p:cNvSpPr txBox="1">
                <a:spLocks noRot="1" noChangeAspect="1" noMove="1" noResize="1" noEditPoints="1" noAdjustHandles="1" noChangeArrowheads="1" noChangeShapeType="1" noTextEdit="1"/>
              </p:cNvSpPr>
              <p:nvPr/>
            </p:nvSpPr>
            <p:spPr>
              <a:xfrm>
                <a:off x="3884428" y="2758756"/>
                <a:ext cx="3984685" cy="30777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7" name="テキスト ボックス 156">
                <a:extLst>
                  <a:ext uri="{FF2B5EF4-FFF2-40B4-BE49-F238E27FC236}">
                    <a16:creationId xmlns:a16="http://schemas.microsoft.com/office/drawing/2014/main" id="{943DF3AD-D846-4161-8F85-BEA7B22F7D9D}"/>
                  </a:ext>
                </a:extLst>
              </p:cNvPr>
              <p:cNvSpPr txBox="1"/>
              <p:nvPr/>
            </p:nvSpPr>
            <p:spPr>
              <a:xfrm>
                <a:off x="4185352" y="3437604"/>
                <a:ext cx="3984685"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157" name="テキスト ボックス 156">
                <a:extLst>
                  <a:ext uri="{FF2B5EF4-FFF2-40B4-BE49-F238E27FC236}">
                    <a16:creationId xmlns:a16="http://schemas.microsoft.com/office/drawing/2014/main" id="{943DF3AD-D846-4161-8F85-BEA7B22F7D9D}"/>
                  </a:ext>
                </a:extLst>
              </p:cNvPr>
              <p:cNvSpPr txBox="1">
                <a:spLocks noRot="1" noChangeAspect="1" noMove="1" noResize="1" noEditPoints="1" noAdjustHandles="1" noChangeArrowheads="1" noChangeShapeType="1" noTextEdit="1"/>
              </p:cNvSpPr>
              <p:nvPr/>
            </p:nvSpPr>
            <p:spPr>
              <a:xfrm>
                <a:off x="4185352" y="3437604"/>
                <a:ext cx="3984685" cy="307777"/>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8" name="テキスト ボックス 157">
                <a:extLst>
                  <a:ext uri="{FF2B5EF4-FFF2-40B4-BE49-F238E27FC236}">
                    <a16:creationId xmlns:a16="http://schemas.microsoft.com/office/drawing/2014/main" id="{C2028822-2D7E-48CB-8682-D25235EA000C}"/>
                  </a:ext>
                </a:extLst>
              </p:cNvPr>
              <p:cNvSpPr txBox="1"/>
              <p:nvPr/>
            </p:nvSpPr>
            <p:spPr>
              <a:xfrm>
                <a:off x="4332722" y="4164078"/>
                <a:ext cx="3293129"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158" name="テキスト ボックス 157">
                <a:extLst>
                  <a:ext uri="{FF2B5EF4-FFF2-40B4-BE49-F238E27FC236}">
                    <a16:creationId xmlns:a16="http://schemas.microsoft.com/office/drawing/2014/main" id="{C2028822-2D7E-48CB-8682-D25235EA000C}"/>
                  </a:ext>
                </a:extLst>
              </p:cNvPr>
              <p:cNvSpPr txBox="1">
                <a:spLocks noRot="1" noChangeAspect="1" noMove="1" noResize="1" noEditPoints="1" noAdjustHandles="1" noChangeArrowheads="1" noChangeShapeType="1" noTextEdit="1"/>
              </p:cNvSpPr>
              <p:nvPr/>
            </p:nvSpPr>
            <p:spPr>
              <a:xfrm>
                <a:off x="4332722" y="4164078"/>
                <a:ext cx="3293129" cy="307777"/>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9" name="テキスト ボックス 158">
                <a:extLst>
                  <a:ext uri="{FF2B5EF4-FFF2-40B4-BE49-F238E27FC236}">
                    <a16:creationId xmlns:a16="http://schemas.microsoft.com/office/drawing/2014/main" id="{61F14932-0276-4CC9-B420-549DBFE8A82D}"/>
                  </a:ext>
                </a:extLst>
              </p:cNvPr>
              <p:cNvSpPr txBox="1"/>
              <p:nvPr/>
            </p:nvSpPr>
            <p:spPr>
              <a:xfrm>
                <a:off x="4185352" y="5011357"/>
                <a:ext cx="3984685"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159" name="テキスト ボックス 158">
                <a:extLst>
                  <a:ext uri="{FF2B5EF4-FFF2-40B4-BE49-F238E27FC236}">
                    <a16:creationId xmlns:a16="http://schemas.microsoft.com/office/drawing/2014/main" id="{61F14932-0276-4CC9-B420-549DBFE8A82D}"/>
                  </a:ext>
                </a:extLst>
              </p:cNvPr>
              <p:cNvSpPr txBox="1">
                <a:spLocks noRot="1" noChangeAspect="1" noMove="1" noResize="1" noEditPoints="1" noAdjustHandles="1" noChangeArrowheads="1" noChangeShapeType="1" noTextEdit="1"/>
              </p:cNvSpPr>
              <p:nvPr/>
            </p:nvSpPr>
            <p:spPr>
              <a:xfrm>
                <a:off x="4185352" y="5011357"/>
                <a:ext cx="3984685" cy="307777"/>
              </a:xfrm>
              <a:prstGeom prst="rect">
                <a:avLst/>
              </a:prstGeom>
              <a:blipFill>
                <a:blip r:embed="rId8"/>
                <a:stretch>
                  <a:fillRect/>
                </a:stretch>
              </a:blipFill>
            </p:spPr>
            <p:txBody>
              <a:bodyPr/>
              <a:lstStyle/>
              <a:p>
                <a:r>
                  <a:rPr lang="ja-JP" altLang="en-US">
                    <a:noFill/>
                  </a:rPr>
                  <a:t> </a:t>
                </a:r>
              </a:p>
            </p:txBody>
          </p:sp>
        </mc:Fallback>
      </mc:AlternateContent>
      <p:sp>
        <p:nvSpPr>
          <p:cNvPr id="160" name="テキスト ボックス 159">
            <a:extLst>
              <a:ext uri="{FF2B5EF4-FFF2-40B4-BE49-F238E27FC236}">
                <a16:creationId xmlns:a16="http://schemas.microsoft.com/office/drawing/2014/main" id="{9269AA8A-827C-4F92-9203-8BFE80D836E3}"/>
              </a:ext>
            </a:extLst>
          </p:cNvPr>
          <p:cNvSpPr txBox="1"/>
          <p:nvPr/>
        </p:nvSpPr>
        <p:spPr>
          <a:xfrm>
            <a:off x="1576294" y="5745010"/>
            <a:ext cx="2637260" cy="307777"/>
          </a:xfrm>
          <a:prstGeom prst="rect">
            <a:avLst/>
          </a:prstGeom>
          <a:noFill/>
        </p:spPr>
        <p:txBody>
          <a:bodyPr wrap="none" rtlCol="0">
            <a:spAutoFit/>
          </a:bodyPr>
          <a:lstStyle/>
          <a:p>
            <a:pPr algn="ctr"/>
            <a:r>
              <a:rPr kumimoji="1" lang="en-US" altLang="ja-JP" sz="1400" dirty="0"/>
              <a:t>※</a:t>
            </a:r>
            <a:r>
              <a:rPr kumimoji="1" lang="ja-JP" altLang="en-US" sz="1400" dirty="0"/>
              <a:t>他の制約条件は設定していない</a:t>
            </a:r>
          </a:p>
        </p:txBody>
      </p:sp>
      <p:sp>
        <p:nvSpPr>
          <p:cNvPr id="161" name="テキスト ボックス 160">
            <a:extLst>
              <a:ext uri="{FF2B5EF4-FFF2-40B4-BE49-F238E27FC236}">
                <a16:creationId xmlns:a16="http://schemas.microsoft.com/office/drawing/2014/main" id="{40E66462-1937-436C-ACB7-28FF7C9C56D6}"/>
              </a:ext>
            </a:extLst>
          </p:cNvPr>
          <p:cNvSpPr txBox="1"/>
          <p:nvPr/>
        </p:nvSpPr>
        <p:spPr>
          <a:xfrm>
            <a:off x="1632816" y="2125810"/>
            <a:ext cx="2023366" cy="307777"/>
          </a:xfrm>
          <a:prstGeom prst="rect">
            <a:avLst/>
          </a:prstGeom>
          <a:noFill/>
        </p:spPr>
        <p:txBody>
          <a:bodyPr wrap="square" rtlCol="0">
            <a:spAutoFit/>
          </a:bodyPr>
          <a:lstStyle/>
          <a:p>
            <a:r>
              <a:rPr kumimoji="1" lang="ja-JP" altLang="en-US" sz="1400" dirty="0"/>
              <a:t>上下限制約</a:t>
            </a:r>
          </a:p>
        </p:txBody>
      </p:sp>
      <mc:AlternateContent xmlns:mc="http://schemas.openxmlformats.org/markup-compatibility/2006" xmlns:a14="http://schemas.microsoft.com/office/drawing/2010/main">
        <mc:Choice Requires="a14">
          <p:sp>
            <p:nvSpPr>
              <p:cNvPr id="162" name="テキスト ボックス 161">
                <a:extLst>
                  <a:ext uri="{FF2B5EF4-FFF2-40B4-BE49-F238E27FC236}">
                    <a16:creationId xmlns:a16="http://schemas.microsoft.com/office/drawing/2014/main" id="{341A1DE5-C443-4320-8D9E-AB08DC6F1E81}"/>
                  </a:ext>
                </a:extLst>
              </p:cNvPr>
              <p:cNvSpPr txBox="1"/>
              <p:nvPr/>
            </p:nvSpPr>
            <p:spPr>
              <a:xfrm>
                <a:off x="4103657" y="2122915"/>
                <a:ext cx="3984685"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162" name="テキスト ボックス 161">
                <a:extLst>
                  <a:ext uri="{FF2B5EF4-FFF2-40B4-BE49-F238E27FC236}">
                    <a16:creationId xmlns:a16="http://schemas.microsoft.com/office/drawing/2014/main" id="{341A1DE5-C443-4320-8D9E-AB08DC6F1E81}"/>
                  </a:ext>
                </a:extLst>
              </p:cNvPr>
              <p:cNvSpPr txBox="1">
                <a:spLocks noRot="1" noChangeAspect="1" noMove="1" noResize="1" noEditPoints="1" noAdjustHandles="1" noChangeArrowheads="1" noChangeShapeType="1" noTextEdit="1"/>
              </p:cNvSpPr>
              <p:nvPr/>
            </p:nvSpPr>
            <p:spPr>
              <a:xfrm>
                <a:off x="4103657" y="2122915"/>
                <a:ext cx="3984685" cy="307777"/>
              </a:xfrm>
              <a:prstGeom prst="rect">
                <a:avLst/>
              </a:prstGeom>
              <a:blipFill>
                <a:blip r:embed="rId9"/>
                <a:stretch>
                  <a:fillRect/>
                </a:stretch>
              </a:blipFill>
            </p:spPr>
            <p:txBody>
              <a:bodyPr/>
              <a:lstStyle/>
              <a:p>
                <a:r>
                  <a:rPr lang="ja-JP" altLang="en-US">
                    <a:noFill/>
                  </a:rPr>
                  <a:t> </a:t>
                </a:r>
              </a:p>
            </p:txBody>
          </p:sp>
        </mc:Fallback>
      </mc:AlternateContent>
      <p:sp>
        <p:nvSpPr>
          <p:cNvPr id="29" name="吹き出し: 角を丸めた四角形 28">
            <a:extLst>
              <a:ext uri="{FF2B5EF4-FFF2-40B4-BE49-F238E27FC236}">
                <a16:creationId xmlns:a16="http://schemas.microsoft.com/office/drawing/2014/main" id="{30D892EC-FB16-4220-B537-1F2C257140DB}"/>
              </a:ext>
            </a:extLst>
          </p:cNvPr>
          <p:cNvSpPr/>
          <p:nvPr/>
        </p:nvSpPr>
        <p:spPr>
          <a:xfrm>
            <a:off x="8882178" y="2160461"/>
            <a:ext cx="2726645" cy="387021"/>
          </a:xfrm>
          <a:prstGeom prst="wedgeRoundRectCallout">
            <a:avLst>
              <a:gd name="adj1" fmla="val -32323"/>
              <a:gd name="adj2" fmla="val -100534"/>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ペナルティ係数で重みを調整される</a:t>
            </a:r>
          </a:p>
        </p:txBody>
      </p:sp>
    </p:spTree>
    <p:extLst>
      <p:ext uri="{BB962C8B-B14F-4D97-AF65-F5344CB8AC3E}">
        <p14:creationId xmlns:p14="http://schemas.microsoft.com/office/powerpoint/2010/main" val="469851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11</a:t>
            </a:fld>
            <a:endParaRPr kumimoji="1" lang="ja-JP" altLang="en-US"/>
          </a:p>
        </p:txBody>
      </p:sp>
      <p:sp>
        <p:nvSpPr>
          <p:cNvPr id="43" name="テキスト ボックス 42">
            <a:extLst>
              <a:ext uri="{FF2B5EF4-FFF2-40B4-BE49-F238E27FC236}">
                <a16:creationId xmlns:a16="http://schemas.microsoft.com/office/drawing/2014/main" id="{A0A6DD1A-A300-45C8-80DF-266F8DC8B30F}"/>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検証</a:t>
            </a:r>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検証項目</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113237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検証１：コストを導入した状態でも、多目的アプローチよりも単一目的アプローチが可能解の獲得では優位か確認する。</a:t>
            </a:r>
            <a:endParaRPr lang="en-US" altLang="ja-JP" sz="2800" dirty="0"/>
          </a:p>
          <a:p>
            <a:pPr lvl="1">
              <a:defRPr/>
            </a:pPr>
            <a:r>
              <a:rPr lang="ja-JP" altLang="en-US" sz="2400" dirty="0"/>
              <a:t>適応型</a:t>
            </a:r>
            <a:r>
              <a:rPr lang="en-US" altLang="ja-JP" sz="2400" dirty="0"/>
              <a:t>PSO</a:t>
            </a:r>
            <a:r>
              <a:rPr lang="ja-JP" altLang="en-US" sz="2400" dirty="0"/>
              <a:t>以外の手法を試した</a:t>
            </a:r>
            <a:endParaRPr lang="en-US" altLang="ja-JP" sz="2400" dirty="0"/>
          </a:p>
          <a:p>
            <a:pPr>
              <a:defRPr/>
            </a:pPr>
            <a:r>
              <a:rPr lang="ja-JP" altLang="en-US" sz="2800" dirty="0">
                <a:solidFill>
                  <a:schemeClr val="bg1">
                    <a:lumMod val="85000"/>
                  </a:schemeClr>
                </a:solidFill>
              </a:rPr>
              <a:t>検証２：二段階アプローチの課題を確認する。 （前回済）</a:t>
            </a:r>
            <a:endParaRPr lang="en-US" altLang="ja-JP" sz="2800" dirty="0">
              <a:solidFill>
                <a:schemeClr val="bg1">
                  <a:lumMod val="85000"/>
                </a:schemeClr>
              </a:solidFill>
            </a:endParaRPr>
          </a:p>
          <a:p>
            <a:pPr>
              <a:defRPr/>
            </a:pPr>
            <a:r>
              <a:rPr lang="ja-JP" altLang="en-US" sz="2800" dirty="0">
                <a:solidFill>
                  <a:schemeClr val="bg1">
                    <a:lumMod val="85000"/>
                  </a:schemeClr>
                </a:solidFill>
              </a:rPr>
              <a:t>検証３：問題分割における正規化法の課題を確認する。（前回済）</a:t>
            </a:r>
            <a:endParaRPr lang="en-US" altLang="ja-JP" sz="2800" dirty="0">
              <a:solidFill>
                <a:schemeClr val="bg1">
                  <a:lumMod val="85000"/>
                </a:schemeClr>
              </a:solidFill>
            </a:endParaRPr>
          </a:p>
        </p:txBody>
      </p:sp>
    </p:spTree>
    <p:extLst>
      <p:ext uri="{BB962C8B-B14F-4D97-AF65-F5344CB8AC3E}">
        <p14:creationId xmlns:p14="http://schemas.microsoft.com/office/powerpoint/2010/main" val="1470230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表 3">
                <a:extLst>
                  <a:ext uri="{FF2B5EF4-FFF2-40B4-BE49-F238E27FC236}">
                    <a16:creationId xmlns:a16="http://schemas.microsoft.com/office/drawing/2014/main" id="{9CC3BD6C-B5BD-DD86-554E-A0BB8FEDAD3C}"/>
                  </a:ext>
                </a:extLst>
              </p:cNvPr>
              <p:cNvGraphicFramePr>
                <a:graphicFrameLocks noGrp="1"/>
              </p:cNvGraphicFramePr>
              <p:nvPr>
                <p:extLst>
                  <p:ext uri="{D42A27DB-BD31-4B8C-83A1-F6EECF244321}">
                    <p14:modId xmlns:p14="http://schemas.microsoft.com/office/powerpoint/2010/main" val="3457515003"/>
                  </p:ext>
                </p:extLst>
              </p:nvPr>
            </p:nvGraphicFramePr>
            <p:xfrm>
              <a:off x="242098" y="2144460"/>
              <a:ext cx="11689038" cy="4039033"/>
            </p:xfrm>
            <a:graphic>
              <a:graphicData uri="http://schemas.openxmlformats.org/drawingml/2006/table">
                <a:tbl>
                  <a:tblPr firstRow="1" bandRow="1">
                    <a:tableStyleId>{5C22544A-7EE6-4342-B048-85BDC9FD1C3A}</a:tableStyleId>
                  </a:tblPr>
                  <a:tblGrid>
                    <a:gridCol w="845297">
                      <a:extLst>
                        <a:ext uri="{9D8B030D-6E8A-4147-A177-3AD203B41FA5}">
                          <a16:colId xmlns:a16="http://schemas.microsoft.com/office/drawing/2014/main" val="937617659"/>
                        </a:ext>
                      </a:extLst>
                    </a:gridCol>
                    <a:gridCol w="619741">
                      <a:extLst>
                        <a:ext uri="{9D8B030D-6E8A-4147-A177-3AD203B41FA5}">
                          <a16:colId xmlns:a16="http://schemas.microsoft.com/office/drawing/2014/main" val="640933973"/>
                        </a:ext>
                      </a:extLst>
                    </a:gridCol>
                    <a:gridCol w="3168000">
                      <a:extLst>
                        <a:ext uri="{9D8B030D-6E8A-4147-A177-3AD203B41FA5}">
                          <a16:colId xmlns:a16="http://schemas.microsoft.com/office/drawing/2014/main" val="2145614959"/>
                        </a:ext>
                      </a:extLst>
                    </a:gridCol>
                    <a:gridCol w="1764000">
                      <a:extLst>
                        <a:ext uri="{9D8B030D-6E8A-4147-A177-3AD203B41FA5}">
                          <a16:colId xmlns:a16="http://schemas.microsoft.com/office/drawing/2014/main" val="612450490"/>
                        </a:ext>
                      </a:extLst>
                    </a:gridCol>
                    <a:gridCol w="1764000">
                      <a:extLst>
                        <a:ext uri="{9D8B030D-6E8A-4147-A177-3AD203B41FA5}">
                          <a16:colId xmlns:a16="http://schemas.microsoft.com/office/drawing/2014/main" val="188455083"/>
                        </a:ext>
                      </a:extLst>
                    </a:gridCol>
                    <a:gridCol w="1764000">
                      <a:extLst>
                        <a:ext uri="{9D8B030D-6E8A-4147-A177-3AD203B41FA5}">
                          <a16:colId xmlns:a16="http://schemas.microsoft.com/office/drawing/2014/main" val="1462014734"/>
                        </a:ext>
                      </a:extLst>
                    </a:gridCol>
                    <a:gridCol w="1764000">
                      <a:extLst>
                        <a:ext uri="{9D8B030D-6E8A-4147-A177-3AD203B41FA5}">
                          <a16:colId xmlns:a16="http://schemas.microsoft.com/office/drawing/2014/main" val="2300472571"/>
                        </a:ext>
                      </a:extLst>
                    </a:gridCol>
                  </a:tblGrid>
                  <a:tr h="828000">
                    <a:tc>
                      <a:txBody>
                        <a:bodyPr/>
                        <a:lstStyle/>
                        <a:p>
                          <a:pPr algn="ct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2000" b="1" dirty="0"/>
                            <a:t>ペナルティベース</a:t>
                          </a:r>
                          <a:endParaRPr kumimoji="1" lang="en-US" altLang="ja-JP" sz="2000" b="1" dirty="0"/>
                        </a:p>
                        <a:p>
                          <a:pPr algn="ctr"/>
                          <a14:m>
                            <m:oMath xmlns:m="http://schemas.openxmlformats.org/officeDocument/2006/math">
                              <m:r>
                                <a:rPr kumimoji="1" lang="en-US" altLang="ja-JP" sz="1800" b="1" i="1" smtClean="0">
                                  <a:latin typeface="Cambria Math" panose="02040503050406030204" pitchFamily="18" charset="0"/>
                                </a:rPr>
                                <m:t>𝑭</m:t>
                              </m:r>
                              <m:r>
                                <a:rPr kumimoji="1" lang="en-US" altLang="ja-JP" sz="1800" b="1" i="1" smtClean="0">
                                  <a:latin typeface="Cambria Math" panose="02040503050406030204" pitchFamily="18" charset="0"/>
                                </a:rPr>
                                <m:t>=</m:t>
                              </m:r>
                              <m:r>
                                <a:rPr kumimoji="1" lang="en-US" altLang="ja-JP" sz="1800" b="1" i="1" smtClean="0">
                                  <a:latin typeface="Cambria Math" panose="02040503050406030204" pitchFamily="18" charset="0"/>
                                </a:rPr>
                                <m:t>𝒇</m:t>
                              </m:r>
                              <m:r>
                                <a:rPr kumimoji="1" lang="en-US" altLang="ja-JP" sz="1800" b="1" i="1" smtClean="0">
                                  <a:latin typeface="Cambria Math" panose="02040503050406030204" pitchFamily="18" charset="0"/>
                                </a:rPr>
                                <m:t>+</m:t>
                              </m:r>
                              <m:r>
                                <a:rPr kumimoji="1" lang="en-US" altLang="ja-JP" sz="1800" b="1" i="1" smtClean="0">
                                  <a:latin typeface="Cambria Math" panose="02040503050406030204" pitchFamily="18" charset="0"/>
                                </a:rPr>
                                <m:t>𝒗</m:t>
                              </m:r>
                            </m:oMath>
                          </a14:m>
                          <a:r>
                            <a:rPr kumimoji="1" lang="ja-JP" altLang="en-US" sz="1800" b="1" dirty="0"/>
                            <a:t>で評価</a:t>
                          </a:r>
                          <a:endParaRPr kumimoji="1" lang="en-US" altLang="ja-JP" sz="18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kumimoji="1" lang="ja-JP" altLang="en-US" sz="2000" b="1" dirty="0"/>
                            <a:t>分離ベース</a:t>
                          </a:r>
                          <a:endParaRPr kumimoji="1" lang="en-US" altLang="ja-JP" sz="2000" b="1" dirty="0"/>
                        </a:p>
                        <a:p>
                          <a:pPr algn="ctr"/>
                          <a14:m>
                            <m:oMath xmlns:m="http://schemas.openxmlformats.org/officeDocument/2006/math">
                              <m:r>
                                <a:rPr kumimoji="1" lang="en-US" altLang="ja-JP" sz="1800" b="1" i="1" smtClean="0">
                                  <a:latin typeface="Cambria Math" panose="02040503050406030204" pitchFamily="18" charset="0"/>
                                </a:rPr>
                                <m:t>𝒇</m:t>
                              </m:r>
                            </m:oMath>
                          </a14:m>
                          <a:r>
                            <a:rPr kumimoji="1" lang="ja-JP" altLang="en-US" sz="1800" b="1" dirty="0"/>
                            <a:t>と</a:t>
                          </a:r>
                          <a14:m>
                            <m:oMath xmlns:m="http://schemas.openxmlformats.org/officeDocument/2006/math">
                              <m:r>
                                <a:rPr kumimoji="1" lang="en-US" altLang="ja-JP" sz="1800" b="1" i="1" smtClean="0">
                                  <a:latin typeface="Cambria Math" panose="02040503050406030204" pitchFamily="18" charset="0"/>
                                </a:rPr>
                                <m:t>𝒗</m:t>
                              </m:r>
                            </m:oMath>
                          </a14:m>
                          <a:r>
                            <a:rPr kumimoji="1" lang="ja-JP" altLang="en-US" sz="1800" b="1" dirty="0"/>
                            <a:t>を分離して評価</a:t>
                          </a:r>
                          <a:endParaRPr kumimoji="1" lang="en-US" altLang="ja-JP" sz="18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kumimoji="1" lang="ja-JP" altLang="en-US" sz="2000" b="1" dirty="0"/>
                            <a:t>多目的最適化ベース</a:t>
                          </a:r>
                          <a:endParaRPr kumimoji="1" lang="en-US" altLang="ja-JP" sz="2000" b="1" dirty="0"/>
                        </a:p>
                        <a:p>
                          <a:pPr algn="ctr"/>
                          <a14:m>
                            <m:oMath xmlns:m="http://schemas.openxmlformats.org/officeDocument/2006/math">
                              <m:r>
                                <a:rPr kumimoji="1" lang="en-US" altLang="ja-JP" sz="1800" b="1" i="1" smtClean="0">
                                  <a:latin typeface="Cambria Math" panose="02040503050406030204" pitchFamily="18" charset="0"/>
                                </a:rPr>
                                <m:t>(</m:t>
                              </m:r>
                              <m:r>
                                <a:rPr kumimoji="1" lang="en-US" altLang="ja-JP" sz="1800" b="1" i="1" smtClean="0">
                                  <a:latin typeface="Cambria Math" panose="02040503050406030204" pitchFamily="18" charset="0"/>
                                </a:rPr>
                                <m:t>𝒇</m:t>
                              </m:r>
                              <m:r>
                                <a:rPr kumimoji="1" lang="en-US" altLang="ja-JP" sz="1800" b="1" i="1" smtClean="0">
                                  <a:latin typeface="Cambria Math" panose="02040503050406030204" pitchFamily="18" charset="0"/>
                                </a:rPr>
                                <m:t>,</m:t>
                              </m:r>
                              <m:r>
                                <a:rPr kumimoji="1" lang="en-US" altLang="ja-JP" sz="1800" b="1" i="1" smtClean="0">
                                  <a:latin typeface="Cambria Math" panose="02040503050406030204" pitchFamily="18" charset="0"/>
                                </a:rPr>
                                <m:t>𝒗</m:t>
                              </m:r>
                              <m:r>
                                <a:rPr kumimoji="1" lang="en-US" altLang="ja-JP" sz="1800" b="1" i="1" smtClean="0">
                                  <a:latin typeface="Cambria Math" panose="02040503050406030204" pitchFamily="18" charset="0"/>
                                </a:rPr>
                                <m:t>)</m:t>
                              </m:r>
                            </m:oMath>
                          </a14:m>
                          <a:r>
                            <a:rPr kumimoji="1" lang="ja-JP" altLang="en-US" sz="1800" b="1" dirty="0"/>
                            <a:t>の二目的最適化</a:t>
                          </a:r>
                          <a:endParaRPr kumimoji="1" lang="en-US" altLang="ja-JP" sz="18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r>
                            <a:rPr kumimoji="1" lang="ja-JP" altLang="en-US" sz="1400" dirty="0"/>
                            <a:t>多目的最適化ベース</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5650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切替</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ランキング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パレートランキング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419777559"/>
                      </a:ext>
                    </a:extLst>
                  </a:tr>
                  <a:tr h="88200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4587655"/>
                      </a:ext>
                    </a:extLst>
                  </a:tr>
                  <a:tr h="88200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中</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91818111"/>
                      </a:ext>
                    </a:extLst>
                  </a:tr>
                  <a:tr h="88200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高</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5195583"/>
                      </a:ext>
                    </a:extLst>
                  </a:tr>
                </a:tbl>
              </a:graphicData>
            </a:graphic>
          </p:graphicFrame>
        </mc:Choice>
        <mc:Fallback xmlns="">
          <p:graphicFrame>
            <p:nvGraphicFramePr>
              <p:cNvPr id="4" name="表 3">
                <a:extLst>
                  <a:ext uri="{FF2B5EF4-FFF2-40B4-BE49-F238E27FC236}">
                    <a16:creationId xmlns:a16="http://schemas.microsoft.com/office/drawing/2014/main" id="{9CC3BD6C-B5BD-DD86-554E-A0BB8FEDAD3C}"/>
                  </a:ext>
                </a:extLst>
              </p:cNvPr>
              <p:cNvGraphicFramePr>
                <a:graphicFrameLocks noGrp="1"/>
              </p:cNvGraphicFramePr>
              <p:nvPr>
                <p:extLst>
                  <p:ext uri="{D42A27DB-BD31-4B8C-83A1-F6EECF244321}">
                    <p14:modId xmlns:p14="http://schemas.microsoft.com/office/powerpoint/2010/main" val="3457515003"/>
                  </p:ext>
                </p:extLst>
              </p:nvPr>
            </p:nvGraphicFramePr>
            <p:xfrm>
              <a:off x="242098" y="2144460"/>
              <a:ext cx="11689038" cy="4039033"/>
            </p:xfrm>
            <a:graphic>
              <a:graphicData uri="http://schemas.openxmlformats.org/drawingml/2006/table">
                <a:tbl>
                  <a:tblPr firstRow="1" bandRow="1">
                    <a:tableStyleId>{5C22544A-7EE6-4342-B048-85BDC9FD1C3A}</a:tableStyleId>
                  </a:tblPr>
                  <a:tblGrid>
                    <a:gridCol w="845297">
                      <a:extLst>
                        <a:ext uri="{9D8B030D-6E8A-4147-A177-3AD203B41FA5}">
                          <a16:colId xmlns:a16="http://schemas.microsoft.com/office/drawing/2014/main" val="937617659"/>
                        </a:ext>
                      </a:extLst>
                    </a:gridCol>
                    <a:gridCol w="619741">
                      <a:extLst>
                        <a:ext uri="{9D8B030D-6E8A-4147-A177-3AD203B41FA5}">
                          <a16:colId xmlns:a16="http://schemas.microsoft.com/office/drawing/2014/main" val="640933973"/>
                        </a:ext>
                      </a:extLst>
                    </a:gridCol>
                    <a:gridCol w="3168000">
                      <a:extLst>
                        <a:ext uri="{9D8B030D-6E8A-4147-A177-3AD203B41FA5}">
                          <a16:colId xmlns:a16="http://schemas.microsoft.com/office/drawing/2014/main" val="2145614959"/>
                        </a:ext>
                      </a:extLst>
                    </a:gridCol>
                    <a:gridCol w="1764000">
                      <a:extLst>
                        <a:ext uri="{9D8B030D-6E8A-4147-A177-3AD203B41FA5}">
                          <a16:colId xmlns:a16="http://schemas.microsoft.com/office/drawing/2014/main" val="612450490"/>
                        </a:ext>
                      </a:extLst>
                    </a:gridCol>
                    <a:gridCol w="1764000">
                      <a:extLst>
                        <a:ext uri="{9D8B030D-6E8A-4147-A177-3AD203B41FA5}">
                          <a16:colId xmlns:a16="http://schemas.microsoft.com/office/drawing/2014/main" val="188455083"/>
                        </a:ext>
                      </a:extLst>
                    </a:gridCol>
                    <a:gridCol w="1764000">
                      <a:extLst>
                        <a:ext uri="{9D8B030D-6E8A-4147-A177-3AD203B41FA5}">
                          <a16:colId xmlns:a16="http://schemas.microsoft.com/office/drawing/2014/main" val="1462014734"/>
                        </a:ext>
                      </a:extLst>
                    </a:gridCol>
                    <a:gridCol w="1764000">
                      <a:extLst>
                        <a:ext uri="{9D8B030D-6E8A-4147-A177-3AD203B41FA5}">
                          <a16:colId xmlns:a16="http://schemas.microsoft.com/office/drawing/2014/main" val="2300472571"/>
                        </a:ext>
                      </a:extLst>
                    </a:gridCol>
                  </a:tblGrid>
                  <a:tr h="828000">
                    <a:tc>
                      <a:txBody>
                        <a:bodyPr/>
                        <a:lstStyle/>
                        <a:p>
                          <a:pPr algn="ct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6538" t="-735" r="-223077" b="-389706"/>
                          </a:stretch>
                        </a:blipFill>
                      </a:tcPr>
                    </a:tc>
                    <a:tc gridSpan="2">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31606" t="-735" r="-100345" b="-389706"/>
                          </a:stretch>
                        </a:blipFill>
                      </a:tcPr>
                    </a:tc>
                    <a:tc hMerge="1">
                      <a:txBody>
                        <a:bodyPr/>
                        <a:lstStyle/>
                        <a:p>
                          <a:pPr algn="ct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31606" t="-735" r="-345" b="-389706"/>
                          </a:stretch>
                        </a:blipFill>
                      </a:tcPr>
                    </a:tc>
                    <a:tc hMerge="1">
                      <a:txBody>
                        <a:bodyPr/>
                        <a:lstStyle/>
                        <a:p>
                          <a:pPr algn="ctr"/>
                          <a:r>
                            <a:rPr kumimoji="1" lang="ja-JP" altLang="en-US" sz="1400" dirty="0"/>
                            <a:t>多目的最適化ベース</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5650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切替</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ランキング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パレートランキング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419777559"/>
                      </a:ext>
                    </a:extLst>
                  </a:tr>
                  <a:tr h="88200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4587655"/>
                      </a:ext>
                    </a:extLst>
                  </a:tr>
                  <a:tr h="88200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中</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91818111"/>
                      </a:ext>
                    </a:extLst>
                  </a:tr>
                  <a:tr h="88200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高</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5195583"/>
                      </a:ext>
                    </a:extLst>
                  </a:tr>
                </a:tbl>
              </a:graphicData>
            </a:graphic>
          </p:graphicFrame>
        </mc:Fallback>
      </mc:AlternateContent>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12</a:t>
            </a:fld>
            <a:endParaRPr kumimoji="1" lang="ja-JP" altLang="en-US"/>
          </a:p>
        </p:txBody>
      </p:sp>
      <p:sp>
        <p:nvSpPr>
          <p:cNvPr id="43" name="テキスト ボックス 42">
            <a:extLst>
              <a:ext uri="{FF2B5EF4-FFF2-40B4-BE49-F238E27FC236}">
                <a16:creationId xmlns:a16="http://schemas.microsoft.com/office/drawing/2014/main" id="{A0A6DD1A-A300-45C8-80DF-266F8DC8B30F}"/>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検証１</a:t>
            </a:r>
            <a:endParaRPr kumimoji="1" lang="en-US" altLang="ja-JP" sz="1600" b="1" dirty="0">
              <a:solidFill>
                <a:schemeClr val="bg1"/>
              </a:solidFill>
            </a:endParaRPr>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制約対処法の分類</a:t>
            </a:r>
            <a:endParaRPr lang="en-US" dirty="0"/>
          </a:p>
        </p:txBody>
      </p:sp>
      <mc:AlternateContent xmlns:mc="http://schemas.openxmlformats.org/markup-compatibility/2006" xmlns:a14="http://schemas.microsoft.com/office/drawing/2010/main">
        <mc:Choice Requires="a14">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56209"/>
                <a:ext cx="11509002" cy="54297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14:m>
                  <m:oMath xmlns:m="http://schemas.openxmlformats.org/officeDocument/2006/math">
                    <m:r>
                      <a:rPr kumimoji="1" lang="en-US" altLang="ja-JP" sz="2800" b="1" i="1" smtClean="0">
                        <a:latin typeface="Cambria Math" panose="02040503050406030204" pitchFamily="18" charset="0"/>
                      </a:rPr>
                      <m:t>(</m:t>
                    </m:r>
                    <m:r>
                      <a:rPr kumimoji="1" lang="en-US" altLang="ja-JP" sz="2800" b="1" i="1" smtClean="0">
                        <a:latin typeface="Cambria Math" panose="02040503050406030204" pitchFamily="18" charset="0"/>
                      </a:rPr>
                      <m:t>𝒇</m:t>
                    </m:r>
                    <m:r>
                      <a:rPr kumimoji="1" lang="en-US" altLang="ja-JP" sz="2800" b="1" i="1" smtClean="0">
                        <a:latin typeface="Cambria Math" panose="02040503050406030204" pitchFamily="18" charset="0"/>
                      </a:rPr>
                      <m:t>,</m:t>
                    </m:r>
                    <m:r>
                      <a:rPr kumimoji="1" lang="en-US" altLang="ja-JP" sz="2800" b="1" i="1" smtClean="0">
                        <a:latin typeface="Cambria Math" panose="02040503050406030204" pitchFamily="18" charset="0"/>
                      </a:rPr>
                      <m:t>𝒗</m:t>
                    </m:r>
                    <m:r>
                      <a:rPr kumimoji="1" lang="en-US" altLang="ja-JP" sz="2800" b="1" i="1" smtClean="0">
                        <a:latin typeface="Cambria Math" panose="02040503050406030204" pitchFamily="18" charset="0"/>
                      </a:rPr>
                      <m:t>)</m:t>
                    </m:r>
                  </m:oMath>
                </a14:m>
                <a:r>
                  <a:rPr lang="ja-JP" altLang="en-US" sz="2800" dirty="0"/>
                  <a:t>のトレードオフ領域の探索は多目的最適化ベースが有利。</a:t>
                </a:r>
                <a:endParaRPr lang="en-US" altLang="ja-JP" sz="2800" dirty="0"/>
              </a:p>
              <a:p>
                <a:pPr lvl="1">
                  <a:defRPr/>
                </a:pPr>
                <a:r>
                  <a:rPr lang="ja-JP" altLang="en-US" sz="2400" dirty="0"/>
                  <a:t>一方、可能領域が狭い場合、そもそも可能解の獲得が困難になりやすい</a:t>
                </a:r>
                <a:endParaRPr lang="en-US" altLang="ja-JP" sz="2400" dirty="0"/>
              </a:p>
            </p:txBody>
          </p:sp>
        </mc:Choice>
        <mc:Fallback xmlns="">
          <p:sp>
            <p:nvSpPr>
              <p:cNvPr id="52" name="テキスト プレースホルダー 2">
                <a:extLst>
                  <a:ext uri="{FF2B5EF4-FFF2-40B4-BE49-F238E27FC236}">
                    <a16:creationId xmlns:a16="http://schemas.microsoft.com/office/drawing/2014/main" id="{C9267424-E1F2-4834-9AAF-37679E5974BA}"/>
                  </a:ext>
                </a:extLst>
              </p:cNvPr>
              <p:cNvSpPr txBox="1">
                <a:spLocks noRot="1" noChangeAspect="1" noMove="1" noResize="1" noEditPoints="1" noAdjustHandles="1" noChangeArrowheads="1" noChangeShapeType="1" noTextEdit="1"/>
              </p:cNvSpPr>
              <p:nvPr/>
            </p:nvSpPr>
            <p:spPr>
              <a:xfrm>
                <a:off x="408178" y="1056209"/>
                <a:ext cx="11509002" cy="542974"/>
              </a:xfrm>
              <a:prstGeom prst="rect">
                <a:avLst/>
              </a:prstGeom>
              <a:blipFill>
                <a:blip r:embed="rId3"/>
                <a:stretch>
                  <a:fillRect t="-20225" b="-107865"/>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80648425-8D2E-4A46-B123-B2E9CBD135E5}"/>
              </a:ext>
            </a:extLst>
          </p:cNvPr>
          <p:cNvSpPr txBox="1"/>
          <p:nvPr/>
        </p:nvSpPr>
        <p:spPr>
          <a:xfrm>
            <a:off x="4889308" y="4513138"/>
            <a:ext cx="1766917" cy="369332"/>
          </a:xfrm>
          <a:prstGeom prst="rect">
            <a:avLst/>
          </a:prstGeom>
          <a:noFill/>
        </p:spPr>
        <p:txBody>
          <a:bodyPr wrap="square" rtlCol="0">
            <a:spAutoFit/>
          </a:bodyPr>
          <a:lstStyle/>
          <a:p>
            <a:pPr algn="ctr"/>
            <a:r>
              <a:rPr kumimoji="1" lang="en-US" altLang="ja-JP" dirty="0"/>
              <a:t>Feasibility Rule</a:t>
            </a:r>
            <a:endParaRPr kumimoji="1" lang="ja-JP" altLang="en-US" dirty="0"/>
          </a:p>
        </p:txBody>
      </p:sp>
      <p:sp>
        <p:nvSpPr>
          <p:cNvPr id="23" name="テキスト ボックス 22">
            <a:extLst>
              <a:ext uri="{FF2B5EF4-FFF2-40B4-BE49-F238E27FC236}">
                <a16:creationId xmlns:a16="http://schemas.microsoft.com/office/drawing/2014/main" id="{9A522F8C-993F-4CC6-A1FD-07068EA58406}"/>
              </a:ext>
            </a:extLst>
          </p:cNvPr>
          <p:cNvSpPr txBox="1"/>
          <p:nvPr/>
        </p:nvSpPr>
        <p:spPr>
          <a:xfrm>
            <a:off x="2314103" y="3770050"/>
            <a:ext cx="1916299" cy="369332"/>
          </a:xfrm>
          <a:prstGeom prst="rect">
            <a:avLst/>
          </a:prstGeom>
          <a:noFill/>
        </p:spPr>
        <p:txBody>
          <a:bodyPr wrap="square" rtlCol="0">
            <a:spAutoFit/>
          </a:bodyPr>
          <a:lstStyle/>
          <a:p>
            <a:pPr algn="ctr"/>
            <a:r>
              <a:rPr kumimoji="1" lang="en-US" altLang="ja-JP" dirty="0"/>
              <a:t>Death Penalty</a:t>
            </a:r>
            <a:endParaRPr kumimoji="1" lang="ja-JP" altLang="en-US" dirty="0"/>
          </a:p>
        </p:txBody>
      </p:sp>
      <p:sp>
        <p:nvSpPr>
          <p:cNvPr id="24" name="テキスト ボックス 23">
            <a:extLst>
              <a:ext uri="{FF2B5EF4-FFF2-40B4-BE49-F238E27FC236}">
                <a16:creationId xmlns:a16="http://schemas.microsoft.com/office/drawing/2014/main" id="{1BFD0BDB-B153-4E3B-8C3B-123ED229D81E}"/>
              </a:ext>
            </a:extLst>
          </p:cNvPr>
          <p:cNvSpPr txBox="1"/>
          <p:nvPr/>
        </p:nvSpPr>
        <p:spPr>
          <a:xfrm>
            <a:off x="8612859" y="5423450"/>
            <a:ext cx="1351994" cy="646331"/>
          </a:xfrm>
          <a:prstGeom prst="rect">
            <a:avLst/>
          </a:prstGeom>
          <a:noFill/>
        </p:spPr>
        <p:txBody>
          <a:bodyPr wrap="square" rtlCol="0">
            <a:spAutoFit/>
          </a:bodyPr>
          <a:lstStyle/>
          <a:p>
            <a:pPr algn="ctr"/>
            <a:r>
              <a:rPr kumimoji="1" lang="en-US" altLang="ja-JP" dirty="0"/>
              <a:t>Two-Phase Framework</a:t>
            </a:r>
            <a:endParaRPr kumimoji="1" lang="ja-JP" altLang="en-US" dirty="0"/>
          </a:p>
        </p:txBody>
      </p:sp>
      <p:sp>
        <p:nvSpPr>
          <p:cNvPr id="36" name="テキスト ボックス 35">
            <a:extLst>
              <a:ext uri="{FF2B5EF4-FFF2-40B4-BE49-F238E27FC236}">
                <a16:creationId xmlns:a16="http://schemas.microsoft.com/office/drawing/2014/main" id="{87BA40D0-A8C6-42C2-8900-FCD967871B19}"/>
              </a:ext>
            </a:extLst>
          </p:cNvPr>
          <p:cNvSpPr txBox="1"/>
          <p:nvPr/>
        </p:nvSpPr>
        <p:spPr>
          <a:xfrm>
            <a:off x="447253" y="3485405"/>
            <a:ext cx="430887" cy="2754758"/>
          </a:xfrm>
          <a:prstGeom prst="rect">
            <a:avLst/>
          </a:prstGeom>
          <a:noFill/>
        </p:spPr>
        <p:txBody>
          <a:bodyPr vert="vert270" wrap="square" rtlCol="0">
            <a:spAutoFit/>
          </a:bodyPr>
          <a:lstStyle/>
          <a:p>
            <a:pPr algn="ctr"/>
            <a:r>
              <a:rPr kumimoji="1" lang="ja-JP" altLang="en-US" sz="1600" b="1" dirty="0">
                <a:solidFill>
                  <a:schemeClr val="bg1"/>
                </a:solidFill>
              </a:rPr>
              <a:t>トレードオフ領域の探索効率</a:t>
            </a:r>
          </a:p>
        </p:txBody>
      </p:sp>
      <p:sp>
        <p:nvSpPr>
          <p:cNvPr id="40" name="テキスト ボックス 39">
            <a:extLst>
              <a:ext uri="{FF2B5EF4-FFF2-40B4-BE49-F238E27FC236}">
                <a16:creationId xmlns:a16="http://schemas.microsoft.com/office/drawing/2014/main" id="{EE52DF4F-15AF-487E-97D0-BD727B7BD4F9}"/>
              </a:ext>
            </a:extLst>
          </p:cNvPr>
          <p:cNvSpPr txBox="1"/>
          <p:nvPr/>
        </p:nvSpPr>
        <p:spPr>
          <a:xfrm>
            <a:off x="2314103" y="4700801"/>
            <a:ext cx="1916299" cy="369332"/>
          </a:xfrm>
          <a:prstGeom prst="rect">
            <a:avLst/>
          </a:prstGeom>
          <a:noFill/>
        </p:spPr>
        <p:txBody>
          <a:bodyPr wrap="square" rtlCol="0">
            <a:spAutoFit/>
          </a:bodyPr>
          <a:lstStyle/>
          <a:p>
            <a:pPr algn="ctr"/>
            <a:r>
              <a:rPr kumimoji="1" lang="en-US" altLang="ja-JP" dirty="0"/>
              <a:t>Adaptive Penalty</a:t>
            </a:r>
            <a:endParaRPr kumimoji="1" lang="ja-JP" altLang="en-US" dirty="0"/>
          </a:p>
        </p:txBody>
      </p:sp>
      <p:sp>
        <p:nvSpPr>
          <p:cNvPr id="42" name="テキスト ボックス 41">
            <a:extLst>
              <a:ext uri="{FF2B5EF4-FFF2-40B4-BE49-F238E27FC236}">
                <a16:creationId xmlns:a16="http://schemas.microsoft.com/office/drawing/2014/main" id="{1D5E04A3-56D7-4EDB-9BEE-89B132DFFAE3}"/>
              </a:ext>
            </a:extLst>
          </p:cNvPr>
          <p:cNvSpPr txBox="1"/>
          <p:nvPr/>
        </p:nvSpPr>
        <p:spPr>
          <a:xfrm>
            <a:off x="10491481" y="5435261"/>
            <a:ext cx="1117341" cy="646331"/>
          </a:xfrm>
          <a:prstGeom prst="rect">
            <a:avLst/>
          </a:prstGeom>
          <a:noFill/>
        </p:spPr>
        <p:txBody>
          <a:bodyPr wrap="square" rtlCol="0">
            <a:spAutoFit/>
          </a:bodyPr>
          <a:lstStyle/>
          <a:p>
            <a:pPr algn="ctr"/>
            <a:r>
              <a:rPr kumimoji="1" lang="en-US" altLang="ja-JP" dirty="0">
                <a:solidFill>
                  <a:srgbClr val="FF0000"/>
                </a:solidFill>
              </a:rPr>
              <a:t>Adaptive MOEA/D</a:t>
            </a:r>
            <a:endParaRPr kumimoji="1" lang="ja-JP" altLang="en-US" dirty="0">
              <a:solidFill>
                <a:srgbClr val="FF0000"/>
              </a:solidFill>
            </a:endParaRPr>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466A389F-447F-4B69-A5C3-E4AD21F18972}"/>
                  </a:ext>
                </a:extLst>
              </p:cNvPr>
              <p:cNvSpPr txBox="1"/>
              <p:nvPr/>
            </p:nvSpPr>
            <p:spPr>
              <a:xfrm>
                <a:off x="5412462" y="4880371"/>
                <a:ext cx="720610" cy="369332"/>
              </a:xfrm>
              <a:prstGeom prst="rect">
                <a:avLst/>
              </a:prstGeom>
              <a:noFill/>
            </p:spPr>
            <p:txBody>
              <a:bodyPr wrap="square" rtlCol="0">
                <a:spAutoFit/>
              </a:bodyPr>
              <a:lstStyle/>
              <a:p>
                <a:pPr algn="ctr"/>
                <a14:m>
                  <m:oMath xmlns:m="http://schemas.openxmlformats.org/officeDocument/2006/math">
                    <m:r>
                      <a:rPr kumimoji="1" lang="ja-JP" altLang="en-US" sz="1800" b="0" i="1" smtClean="0">
                        <a:latin typeface="Cambria Math" panose="02040503050406030204" pitchFamily="18" charset="0"/>
                      </a:rPr>
                      <m:t>𝜀</m:t>
                    </m:r>
                  </m:oMath>
                </a14:m>
                <a:r>
                  <a:rPr kumimoji="1" lang="en-US" altLang="ja-JP" dirty="0"/>
                  <a:t>CM</a:t>
                </a:r>
                <a:endParaRPr kumimoji="1" lang="ja-JP" altLang="en-US" dirty="0"/>
              </a:p>
            </p:txBody>
          </p:sp>
        </mc:Choice>
        <mc:Fallback xmlns="">
          <p:sp>
            <p:nvSpPr>
              <p:cNvPr id="44" name="テキスト ボックス 43">
                <a:extLst>
                  <a:ext uri="{FF2B5EF4-FFF2-40B4-BE49-F238E27FC236}">
                    <a16:creationId xmlns:a16="http://schemas.microsoft.com/office/drawing/2014/main" id="{466A389F-447F-4B69-A5C3-E4AD21F18972}"/>
                  </a:ext>
                </a:extLst>
              </p:cNvPr>
              <p:cNvSpPr txBox="1">
                <a:spLocks noRot="1" noChangeAspect="1" noMove="1" noResize="1" noEditPoints="1" noAdjustHandles="1" noChangeArrowheads="1" noChangeShapeType="1" noTextEdit="1"/>
              </p:cNvSpPr>
              <p:nvPr/>
            </p:nvSpPr>
            <p:spPr>
              <a:xfrm>
                <a:off x="5412462" y="4880371"/>
                <a:ext cx="720610" cy="369332"/>
              </a:xfrm>
              <a:prstGeom prst="rect">
                <a:avLst/>
              </a:prstGeom>
              <a:blipFill>
                <a:blip r:embed="rId4"/>
                <a:stretch>
                  <a:fillRect t="-10000" r="-1695" b="-26667"/>
                </a:stretch>
              </a:blipFill>
            </p:spPr>
            <p:txBody>
              <a:bodyPr/>
              <a:lstStyle/>
              <a:p>
                <a:r>
                  <a:rPr lang="ja-JP" altLang="en-US">
                    <a:noFill/>
                  </a:rPr>
                  <a:t> </a:t>
                </a:r>
              </a:p>
            </p:txBody>
          </p:sp>
        </mc:Fallback>
      </mc:AlternateContent>
      <p:sp>
        <p:nvSpPr>
          <p:cNvPr id="60" name="テキスト ボックス 59">
            <a:extLst>
              <a:ext uri="{FF2B5EF4-FFF2-40B4-BE49-F238E27FC236}">
                <a16:creationId xmlns:a16="http://schemas.microsoft.com/office/drawing/2014/main" id="{40426C4A-5568-4F24-B5F8-14ABAB94101B}"/>
              </a:ext>
            </a:extLst>
          </p:cNvPr>
          <p:cNvSpPr txBox="1"/>
          <p:nvPr/>
        </p:nvSpPr>
        <p:spPr>
          <a:xfrm>
            <a:off x="7033500" y="4700801"/>
            <a:ext cx="983365" cy="369332"/>
          </a:xfrm>
          <a:prstGeom prst="rect">
            <a:avLst/>
          </a:prstGeom>
          <a:noFill/>
        </p:spPr>
        <p:txBody>
          <a:bodyPr wrap="square" rtlCol="0">
            <a:spAutoFit/>
          </a:bodyPr>
          <a:lstStyle/>
          <a:p>
            <a:pPr algn="ctr"/>
            <a:r>
              <a:rPr kumimoji="1" lang="en-US" altLang="ja-JP" dirty="0"/>
              <a:t>MCR</a:t>
            </a:r>
            <a:endParaRPr kumimoji="1" lang="ja-JP" altLang="en-US" dirty="0"/>
          </a:p>
        </p:txBody>
      </p:sp>
    </p:spTree>
    <p:extLst>
      <p:ext uri="{BB962C8B-B14F-4D97-AF65-F5344CB8AC3E}">
        <p14:creationId xmlns:p14="http://schemas.microsoft.com/office/powerpoint/2010/main" val="2406436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13</a:t>
            </a:fld>
            <a:endParaRPr kumimoji="1" lang="ja-JP" altLang="en-US"/>
          </a:p>
        </p:txBody>
      </p:sp>
      <p:sp>
        <p:nvSpPr>
          <p:cNvPr id="43" name="テキスト ボックス 42">
            <a:extLst>
              <a:ext uri="{FF2B5EF4-FFF2-40B4-BE49-F238E27FC236}">
                <a16:creationId xmlns:a16="http://schemas.microsoft.com/office/drawing/2014/main" id="{A0A6DD1A-A300-45C8-80DF-266F8DC8B30F}"/>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検証１</a:t>
            </a:r>
            <a:endParaRPr kumimoji="1" lang="en-US" altLang="ja-JP" sz="1600" b="1" dirty="0">
              <a:solidFill>
                <a:schemeClr val="bg1"/>
              </a:solidFill>
            </a:endParaRPr>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最適化方法</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113237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可能領域が狭い場合、優秀な近傍生成を使うほうが、可能領域への収束という点では有利かもしれない。</a:t>
            </a:r>
            <a:endParaRPr lang="en-US" altLang="ja-JP" sz="2800" dirty="0"/>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D4ACA468-45C9-4849-B6A3-47973EC1E9C6}"/>
                  </a:ext>
                </a:extLst>
              </p:cNvPr>
              <p:cNvSpPr txBox="1"/>
              <p:nvPr/>
            </p:nvSpPr>
            <p:spPr>
              <a:xfrm>
                <a:off x="6588422" y="3611758"/>
                <a:ext cx="3406894" cy="523220"/>
              </a:xfrm>
              <a:prstGeom prst="rect">
                <a:avLst/>
              </a:prstGeom>
              <a:noFill/>
            </p:spPr>
            <p:txBody>
              <a:bodyPr wrap="square" rtlCol="0">
                <a:spAutoFit/>
              </a:bodyPr>
              <a:lstStyle/>
              <a:p>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b="1" dirty="0"/>
                  <a:t>よりも</a:t>
                </a:r>
                <a14:m>
                  <m:oMath xmlns:m="http://schemas.openxmlformats.org/officeDocument/2006/math">
                    <m:r>
                      <a:rPr kumimoji="1" lang="en-US" altLang="ja-JP" sz="1400" i="1">
                        <a:latin typeface="Cambria Math" panose="02040503050406030204" pitchFamily="18" charset="0"/>
                      </a:rPr>
                      <m:t>𝑣</m:t>
                    </m:r>
                  </m:oMath>
                </a14:m>
                <a:r>
                  <a:rPr kumimoji="1" lang="ja-JP" altLang="en-US" sz="1400" b="1" dirty="0"/>
                  <a:t>を優先して、解を選択する方法</a:t>
                </a:r>
                <a:endParaRPr kumimoji="1" lang="en-US" altLang="ja-JP" sz="1400" b="1" dirty="0"/>
              </a:p>
              <a:p>
                <a:r>
                  <a:rPr kumimoji="1" lang="ja-JP" altLang="en-US" sz="1400" b="1" dirty="0"/>
                  <a:t>基本的に可能領域への選択圧が強い</a:t>
                </a:r>
                <a:endParaRPr kumimoji="1" lang="en-US" altLang="ja-JP" sz="1400" b="1" dirty="0"/>
              </a:p>
            </p:txBody>
          </p:sp>
        </mc:Choice>
        <mc:Fallback xmlns="">
          <p:sp>
            <p:nvSpPr>
              <p:cNvPr id="7" name="テキスト ボックス 6">
                <a:extLst>
                  <a:ext uri="{FF2B5EF4-FFF2-40B4-BE49-F238E27FC236}">
                    <a16:creationId xmlns:a16="http://schemas.microsoft.com/office/drawing/2014/main" id="{D4ACA468-45C9-4849-B6A3-47973EC1E9C6}"/>
                  </a:ext>
                </a:extLst>
              </p:cNvPr>
              <p:cNvSpPr txBox="1">
                <a:spLocks noRot="1" noChangeAspect="1" noMove="1" noResize="1" noEditPoints="1" noAdjustHandles="1" noChangeArrowheads="1" noChangeShapeType="1" noTextEdit="1"/>
              </p:cNvSpPr>
              <p:nvPr/>
            </p:nvSpPr>
            <p:spPr>
              <a:xfrm>
                <a:off x="6588422" y="3611758"/>
                <a:ext cx="3406894" cy="523220"/>
              </a:xfrm>
              <a:prstGeom prst="rect">
                <a:avLst/>
              </a:prstGeom>
              <a:blipFill>
                <a:blip r:embed="rId2"/>
                <a:stretch>
                  <a:fillRect l="-537" t="-1163" b="-116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1765CE15-BC7C-464E-9A7F-A8D99F2A7A85}"/>
                  </a:ext>
                </a:extLst>
              </p:cNvPr>
              <p:cNvSpPr txBox="1"/>
              <p:nvPr/>
            </p:nvSpPr>
            <p:spPr>
              <a:xfrm>
                <a:off x="5262104" y="4249167"/>
                <a:ext cx="3614554" cy="57291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𝑆</m:t>
                      </m:r>
                      <m:d>
                        <m:dPr>
                          <m:ctrlPr>
                            <a:rPr kumimoji="1" lang="en-US" altLang="ja-JP" sz="1400" i="1" smtClean="0">
                              <a:latin typeface="Cambria Math" panose="02040503050406030204" pitchFamily="18" charset="0"/>
                            </a:rPr>
                          </m:ctrlPr>
                        </m:dPr>
                        <m:e>
                          <m:r>
                            <a:rPr kumimoji="1" lang="en-US" altLang="ja-JP" sz="1400" b="1" i="1" smtClean="0">
                              <a:latin typeface="Cambria Math" panose="02040503050406030204" pitchFamily="18" charset="0"/>
                            </a:rPr>
                            <m:t>𝒙</m:t>
                          </m:r>
                        </m:e>
                      </m:d>
                      <m:r>
                        <a:rPr kumimoji="1" lang="en-US" altLang="ja-JP" sz="1400" b="0" i="1" smtClean="0">
                          <a:latin typeface="Cambria Math" panose="02040503050406030204" pitchFamily="18" charset="0"/>
                        </a:rPr>
                        <m:t>&lt;</m:t>
                      </m:r>
                      <m:r>
                        <a:rPr kumimoji="1" lang="en-US" altLang="ja-JP" sz="1400" i="1">
                          <a:latin typeface="Cambria Math" panose="02040503050406030204" pitchFamily="18" charset="0"/>
                        </a:rPr>
                        <m:t>𝑆</m:t>
                      </m:r>
                      <m:r>
                        <a:rPr kumimoji="1" lang="en-US" altLang="ja-JP" sz="1400" i="1">
                          <a:latin typeface="Cambria Math" panose="02040503050406030204" pitchFamily="18" charset="0"/>
                        </a:rPr>
                        <m:t>(</m:t>
                      </m:r>
                      <m:r>
                        <a:rPr kumimoji="1" lang="en-US" altLang="ja-JP" sz="1400" b="1" i="1" smtClean="0">
                          <a:latin typeface="Cambria Math" panose="02040503050406030204" pitchFamily="18" charset="0"/>
                        </a:rPr>
                        <m:t>𝒚</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m:t>
                      </m:r>
                      <m:d>
                        <m:dPr>
                          <m:begChr m:val="{"/>
                          <m:endChr m:val=""/>
                          <m:ctrlPr>
                            <a:rPr kumimoji="1" lang="en-US" altLang="ja-JP" sz="1400" b="0" i="1" smtClean="0">
                              <a:latin typeface="Cambria Math" panose="02040503050406030204" pitchFamily="18" charset="0"/>
                            </a:rPr>
                          </m:ctrlPr>
                        </m:dPr>
                        <m:e>
                          <m:m>
                            <m:mPr>
                              <m:mcs>
                                <m:mc>
                                  <m:mcPr>
                                    <m:count m:val="1"/>
                                    <m:mcJc m:val="center"/>
                                  </m:mcPr>
                                </m:mc>
                              </m:mcs>
                              <m:ctrlPr>
                                <a:rPr kumimoji="1" lang="en-US" altLang="ja-JP" sz="1400" b="0" i="1" smtClean="0">
                                  <a:latin typeface="Cambria Math" panose="02040503050406030204" pitchFamily="18" charset="0"/>
                                </a:rPr>
                              </m:ctrlPr>
                            </m:mPr>
                            <m:mr>
                              <m:e>
                                <m:r>
                                  <a:rPr kumimoji="1" lang="en-US" altLang="ja-JP" sz="1400" b="0" i="1" smtClean="0">
                                    <a:latin typeface="Cambria Math" panose="02040503050406030204" pitchFamily="18" charset="0"/>
                                  </a:rPr>
                                  <m:t>𝑣</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i="1">
                                    <a:latin typeface="Cambria Math" panose="02040503050406030204" pitchFamily="18" charset="0"/>
                                  </a:rPr>
                                  <m:t>&lt;</m:t>
                                </m:r>
                                <m:r>
                                  <a:rPr kumimoji="1" lang="en-US" altLang="ja-JP" sz="1400" b="0" i="1" smtClean="0">
                                    <a:latin typeface="Cambria Math" panose="02040503050406030204" pitchFamily="18" charset="0"/>
                                  </a:rPr>
                                  <m:t>𝑣</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𝒚</m:t>
                                </m:r>
                                <m:r>
                                  <a:rPr kumimoji="1" lang="en-US" altLang="ja-JP" sz="1400" i="1">
                                    <a:latin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𝑣</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i="1">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𝒚</m:t>
                                </m:r>
                                <m:r>
                                  <a:rPr kumimoji="1" lang="en-US" altLang="ja-JP" sz="1400" i="1">
                                    <a:latin typeface="Cambria Math" panose="02040503050406030204" pitchFamily="18" charset="0"/>
                                  </a:rPr>
                                  <m:t>)</m:t>
                                </m:r>
                              </m:e>
                            </m:mr>
                            <m:mr>
                              <m:e>
                                <m:r>
                                  <a:rPr kumimoji="1" lang="en-US" altLang="ja-JP" sz="1400" b="0" i="1" smtClean="0">
                                    <a:latin typeface="Cambria Math" panose="02040503050406030204" pitchFamily="18" charset="0"/>
                                  </a:rPr>
                                  <m:t>𝑓</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i="1">
                                    <a:latin typeface="Cambria Math" panose="02040503050406030204" pitchFamily="18" charset="0"/>
                                  </a:rPr>
                                  <m:t>&lt;</m:t>
                                </m:r>
                                <m:r>
                                  <a:rPr kumimoji="1" lang="en-US" altLang="ja-JP" sz="1400" b="0" i="1" smtClean="0">
                                    <a:latin typeface="Cambria Math" panose="02040503050406030204" pitchFamily="18" charset="0"/>
                                  </a:rPr>
                                  <m:t>𝑓</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𝒚</m:t>
                                    </m:r>
                                  </m:e>
                                </m:d>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𝑣</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𝒚</m:t>
                                </m:r>
                                <m:r>
                                  <a:rPr kumimoji="1" lang="en-US" altLang="ja-JP" sz="1400" i="1">
                                    <a:latin typeface="Cambria Math" panose="02040503050406030204" pitchFamily="18" charset="0"/>
                                  </a:rPr>
                                  <m:t>)</m:t>
                                </m:r>
                              </m:e>
                            </m:mr>
                          </m:m>
                        </m:e>
                      </m:d>
                    </m:oMath>
                  </m:oMathPara>
                </a14:m>
                <a:endParaRPr kumimoji="1" lang="ja-JP" altLang="en-US" sz="1400" dirty="0"/>
              </a:p>
            </p:txBody>
          </p:sp>
        </mc:Choice>
        <mc:Fallback xmlns="">
          <p:sp>
            <p:nvSpPr>
              <p:cNvPr id="17" name="テキスト ボックス 16">
                <a:extLst>
                  <a:ext uri="{FF2B5EF4-FFF2-40B4-BE49-F238E27FC236}">
                    <a16:creationId xmlns:a16="http://schemas.microsoft.com/office/drawing/2014/main" id="{1765CE15-BC7C-464E-9A7F-A8D99F2A7A85}"/>
                  </a:ext>
                </a:extLst>
              </p:cNvPr>
              <p:cNvSpPr txBox="1">
                <a:spLocks noRot="1" noChangeAspect="1" noMove="1" noResize="1" noEditPoints="1" noAdjustHandles="1" noChangeArrowheads="1" noChangeShapeType="1" noTextEdit="1"/>
              </p:cNvSpPr>
              <p:nvPr/>
            </p:nvSpPr>
            <p:spPr>
              <a:xfrm>
                <a:off x="5262104" y="4249167"/>
                <a:ext cx="3614554" cy="572914"/>
              </a:xfrm>
              <a:prstGeom prst="rect">
                <a:avLst/>
              </a:prstGeom>
              <a:blipFill>
                <a:blip r:embed="rId3"/>
                <a:stretch>
                  <a:fillRect t="-179787" b="-264894"/>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80648425-8D2E-4A46-B123-B2E9CBD135E5}"/>
              </a:ext>
            </a:extLst>
          </p:cNvPr>
          <p:cNvSpPr txBox="1"/>
          <p:nvPr/>
        </p:nvSpPr>
        <p:spPr>
          <a:xfrm>
            <a:off x="7339011" y="3146168"/>
            <a:ext cx="1916299" cy="338554"/>
          </a:xfrm>
          <a:prstGeom prst="rect">
            <a:avLst/>
          </a:prstGeom>
          <a:noFill/>
        </p:spPr>
        <p:txBody>
          <a:bodyPr wrap="square" rtlCol="0">
            <a:spAutoFit/>
          </a:bodyPr>
          <a:lstStyle/>
          <a:p>
            <a:pPr algn="ctr"/>
            <a:r>
              <a:rPr kumimoji="1" lang="en-US" altLang="ja-JP" sz="1600" dirty="0"/>
              <a:t>Feasibility Rule</a:t>
            </a:r>
            <a:endParaRPr kumimoji="1" lang="ja-JP" altLang="en-US" sz="1600" dirty="0"/>
          </a:p>
        </p:txBody>
      </p:sp>
      <p:graphicFrame>
        <p:nvGraphicFramePr>
          <p:cNvPr id="20" name="表 19">
            <a:extLst>
              <a:ext uri="{FF2B5EF4-FFF2-40B4-BE49-F238E27FC236}">
                <a16:creationId xmlns:a16="http://schemas.microsoft.com/office/drawing/2014/main" id="{EA27711C-9E5D-4AB2-8512-A8E63E89FEAB}"/>
              </a:ext>
            </a:extLst>
          </p:cNvPr>
          <p:cNvGraphicFramePr>
            <a:graphicFrameLocks noGrp="1"/>
          </p:cNvGraphicFramePr>
          <p:nvPr>
            <p:extLst>
              <p:ext uri="{D42A27DB-BD31-4B8C-83A1-F6EECF244321}">
                <p14:modId xmlns:p14="http://schemas.microsoft.com/office/powerpoint/2010/main" val="2515326627"/>
              </p:ext>
            </p:extLst>
          </p:nvPr>
        </p:nvGraphicFramePr>
        <p:xfrm>
          <a:off x="1026311" y="2001762"/>
          <a:ext cx="10156039" cy="1005840"/>
        </p:xfrm>
        <a:graphic>
          <a:graphicData uri="http://schemas.openxmlformats.org/drawingml/2006/table">
            <a:tbl>
              <a:tblPr firstRow="1" bandRow="1">
                <a:tableStyleId>{5C22544A-7EE6-4342-B048-85BDC9FD1C3A}</a:tableStyleId>
              </a:tblPr>
              <a:tblGrid>
                <a:gridCol w="2316960">
                  <a:extLst>
                    <a:ext uri="{9D8B030D-6E8A-4147-A177-3AD203B41FA5}">
                      <a16:colId xmlns:a16="http://schemas.microsoft.com/office/drawing/2014/main" val="937617659"/>
                    </a:ext>
                  </a:extLst>
                </a:gridCol>
                <a:gridCol w="3792872">
                  <a:extLst>
                    <a:ext uri="{9D8B030D-6E8A-4147-A177-3AD203B41FA5}">
                      <a16:colId xmlns:a16="http://schemas.microsoft.com/office/drawing/2014/main" val="2145614959"/>
                    </a:ext>
                  </a:extLst>
                </a:gridCol>
                <a:gridCol w="4046207">
                  <a:extLst>
                    <a:ext uri="{9D8B030D-6E8A-4147-A177-3AD203B41FA5}">
                      <a16:colId xmlns:a16="http://schemas.microsoft.com/office/drawing/2014/main" val="612450490"/>
                    </a:ext>
                  </a:extLst>
                </a:gridCol>
              </a:tblGrid>
              <a:tr h="246761">
                <a:tc>
                  <a:txBody>
                    <a:bodyPr/>
                    <a:lstStyle/>
                    <a:p>
                      <a:pPr algn="ctr"/>
                      <a:r>
                        <a:rPr kumimoji="1" lang="ja-JP" altLang="en-US" sz="1600" dirty="0"/>
                        <a:t>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600" dirty="0"/>
                        <a:t>Adaptive MOEA/D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適応型</a:t>
                      </a:r>
                      <a:r>
                        <a:rPr kumimoji="1" lang="en-US" altLang="ja-JP" sz="1600" dirty="0"/>
                        <a:t>PSO</a:t>
                      </a:r>
                      <a:r>
                        <a:rPr kumimoji="1" lang="ja-JP" altLang="en-US" sz="1600" dirty="0"/>
                        <a:t>／適応型</a:t>
                      </a:r>
                      <a:r>
                        <a:rPr kumimoji="1" lang="en-US" altLang="ja-JP" sz="1600" dirty="0"/>
                        <a:t>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467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多目的最適化（問題分割）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Feasibility Rule</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9777559"/>
                  </a:ext>
                </a:extLst>
              </a:tr>
              <a:tr h="2467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実数値</a:t>
                      </a:r>
                      <a:r>
                        <a:rPr kumimoji="1" lang="en-US" altLang="ja-JP" sz="1600" dirty="0"/>
                        <a:t>GA</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Activity Feedback PSO</a:t>
                      </a:r>
                      <a:r>
                        <a:rPr kumimoji="1" lang="ja-JP" altLang="en-US" sz="1600" dirty="0"/>
                        <a:t>／</a:t>
                      </a:r>
                      <a:r>
                        <a:rPr kumimoji="1" lang="en-US" altLang="ja-JP" sz="1600" dirty="0"/>
                        <a:t>JADE</a:t>
                      </a:r>
                      <a:r>
                        <a:rPr kumimoji="1" lang="ja-JP" altLang="en-US" sz="1600" dirty="0"/>
                        <a:t>／</a:t>
                      </a:r>
                      <a:r>
                        <a:rPr kumimoji="1" lang="en-US" altLang="ja-JP" sz="1600" dirty="0"/>
                        <a:t>SHADE</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5195583"/>
                  </a:ext>
                </a:extLst>
              </a:tr>
            </a:tbl>
          </a:graphicData>
        </a:graphic>
      </p:graphicFrame>
      <p:sp>
        <p:nvSpPr>
          <p:cNvPr id="22" name="テキスト ボックス 21">
            <a:extLst>
              <a:ext uri="{FF2B5EF4-FFF2-40B4-BE49-F238E27FC236}">
                <a16:creationId xmlns:a16="http://schemas.microsoft.com/office/drawing/2014/main" id="{D4CBE1CF-3BAF-4A48-9020-05B94BB234D7}"/>
              </a:ext>
            </a:extLst>
          </p:cNvPr>
          <p:cNvSpPr txBox="1"/>
          <p:nvPr/>
        </p:nvSpPr>
        <p:spPr>
          <a:xfrm>
            <a:off x="5407599" y="4995328"/>
            <a:ext cx="1748276" cy="307777"/>
          </a:xfrm>
          <a:prstGeom prst="rect">
            <a:avLst/>
          </a:prstGeom>
          <a:noFill/>
        </p:spPr>
        <p:txBody>
          <a:bodyPr wrap="square" rtlCol="0">
            <a:spAutoFit/>
          </a:bodyPr>
          <a:lstStyle/>
          <a:p>
            <a:r>
              <a:rPr kumimoji="1" lang="ja-JP" altLang="en-US" sz="1400" dirty="0"/>
              <a:t>違反解同士の比較</a:t>
            </a:r>
            <a:endParaRPr kumimoji="1" lang="en-US" altLang="ja-JP" sz="1400" dirty="0"/>
          </a:p>
        </p:txBody>
      </p:sp>
      <p:sp>
        <p:nvSpPr>
          <p:cNvPr id="2" name="左中かっこ 1">
            <a:extLst>
              <a:ext uri="{FF2B5EF4-FFF2-40B4-BE49-F238E27FC236}">
                <a16:creationId xmlns:a16="http://schemas.microsoft.com/office/drawing/2014/main" id="{789C01AC-6354-411D-B891-7C0447E0DBE6}"/>
              </a:ext>
            </a:extLst>
          </p:cNvPr>
          <p:cNvSpPr/>
          <p:nvPr/>
        </p:nvSpPr>
        <p:spPr>
          <a:xfrm>
            <a:off x="5308146" y="5009617"/>
            <a:ext cx="66675" cy="1005840"/>
          </a:xfrm>
          <a:prstGeom prst="lef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342A1D71-0D97-400A-AA66-2C8957C27A2B}"/>
              </a:ext>
            </a:extLst>
          </p:cNvPr>
          <p:cNvSpPr txBox="1"/>
          <p:nvPr/>
        </p:nvSpPr>
        <p:spPr>
          <a:xfrm>
            <a:off x="5407598" y="5349123"/>
            <a:ext cx="2002851" cy="307777"/>
          </a:xfrm>
          <a:prstGeom prst="rect">
            <a:avLst/>
          </a:prstGeom>
          <a:noFill/>
        </p:spPr>
        <p:txBody>
          <a:bodyPr wrap="square" rtlCol="0">
            <a:spAutoFit/>
          </a:bodyPr>
          <a:lstStyle/>
          <a:p>
            <a:r>
              <a:rPr kumimoji="1" lang="ja-JP" altLang="en-US" sz="1400" dirty="0"/>
              <a:t>可能解と違反解の比較</a:t>
            </a:r>
            <a:endParaRPr kumimoji="1" lang="en-US" altLang="ja-JP" sz="1400" dirty="0"/>
          </a:p>
        </p:txBody>
      </p:sp>
      <p:sp>
        <p:nvSpPr>
          <p:cNvPr id="24" name="テキスト ボックス 23">
            <a:extLst>
              <a:ext uri="{FF2B5EF4-FFF2-40B4-BE49-F238E27FC236}">
                <a16:creationId xmlns:a16="http://schemas.microsoft.com/office/drawing/2014/main" id="{CE04C915-437C-48AA-81E3-38FDA2DDE1FC}"/>
              </a:ext>
            </a:extLst>
          </p:cNvPr>
          <p:cNvSpPr txBox="1"/>
          <p:nvPr/>
        </p:nvSpPr>
        <p:spPr>
          <a:xfrm>
            <a:off x="5407599" y="5702918"/>
            <a:ext cx="1748276" cy="307777"/>
          </a:xfrm>
          <a:prstGeom prst="rect">
            <a:avLst/>
          </a:prstGeom>
          <a:noFill/>
        </p:spPr>
        <p:txBody>
          <a:bodyPr wrap="square" rtlCol="0">
            <a:spAutoFit/>
          </a:bodyPr>
          <a:lstStyle/>
          <a:p>
            <a:r>
              <a:rPr kumimoji="1" lang="ja-JP" altLang="en-US" sz="1400" dirty="0"/>
              <a:t>可能解同士の比較</a:t>
            </a:r>
            <a:endParaRPr kumimoji="1" lang="en-US" altLang="ja-JP" sz="1400" dirty="0"/>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8293D5F9-CE62-4C1A-A503-7C4A17FBEF80}"/>
                  </a:ext>
                </a:extLst>
              </p:cNvPr>
              <p:cNvSpPr txBox="1"/>
              <p:nvPr/>
            </p:nvSpPr>
            <p:spPr>
              <a:xfrm>
                <a:off x="7308540" y="4995327"/>
                <a:ext cx="1787871" cy="307777"/>
              </a:xfrm>
              <a:prstGeom prst="rect">
                <a:avLst/>
              </a:prstGeom>
              <a:noFill/>
            </p:spPr>
            <p:txBody>
              <a:bodyPr wrap="square" rtlCol="0">
                <a:spAutoFit/>
              </a:bodyPr>
              <a:lstStyle/>
              <a:p>
                <a:r>
                  <a:rPr kumimoji="1" lang="ja-JP" altLang="en-US" sz="1400" dirty="0"/>
                  <a:t>⇒ </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で比較・選択</a:t>
                </a:r>
              </a:p>
            </p:txBody>
          </p:sp>
        </mc:Choice>
        <mc:Fallback xmlns="">
          <p:sp>
            <p:nvSpPr>
              <p:cNvPr id="25" name="テキスト ボックス 24">
                <a:extLst>
                  <a:ext uri="{FF2B5EF4-FFF2-40B4-BE49-F238E27FC236}">
                    <a16:creationId xmlns:a16="http://schemas.microsoft.com/office/drawing/2014/main" id="{8293D5F9-CE62-4C1A-A503-7C4A17FBEF80}"/>
                  </a:ext>
                </a:extLst>
              </p:cNvPr>
              <p:cNvSpPr txBox="1">
                <a:spLocks noRot="1" noChangeAspect="1" noMove="1" noResize="1" noEditPoints="1" noAdjustHandles="1" noChangeArrowheads="1" noChangeShapeType="1" noTextEdit="1"/>
              </p:cNvSpPr>
              <p:nvPr/>
            </p:nvSpPr>
            <p:spPr>
              <a:xfrm>
                <a:off x="7308540" y="4995327"/>
                <a:ext cx="1787871" cy="307777"/>
              </a:xfrm>
              <a:prstGeom prst="rect">
                <a:avLst/>
              </a:prstGeom>
              <a:blipFill>
                <a:blip r:embed="rId4"/>
                <a:stretch>
                  <a:fillRect l="-1024" t="-3922" b="-19608"/>
                </a:stretch>
              </a:blipFill>
            </p:spPr>
            <p:txBody>
              <a:bodyPr/>
              <a:lstStyle/>
              <a:p>
                <a:r>
                  <a:rPr lang="ja-JP" altLang="en-US">
                    <a:noFill/>
                  </a:rPr>
                  <a:t> </a:t>
                </a:r>
              </a:p>
            </p:txBody>
          </p:sp>
        </mc:Fallback>
      </mc:AlternateContent>
      <p:sp>
        <p:nvSpPr>
          <p:cNvPr id="26" name="テキスト ボックス 25">
            <a:extLst>
              <a:ext uri="{FF2B5EF4-FFF2-40B4-BE49-F238E27FC236}">
                <a16:creationId xmlns:a16="http://schemas.microsoft.com/office/drawing/2014/main" id="{6086EFCB-6A7F-4AAA-8AD3-A695BEDEA77A}"/>
              </a:ext>
            </a:extLst>
          </p:cNvPr>
          <p:cNvSpPr txBox="1"/>
          <p:nvPr/>
        </p:nvSpPr>
        <p:spPr>
          <a:xfrm>
            <a:off x="7308540" y="5343974"/>
            <a:ext cx="1681599" cy="307777"/>
          </a:xfrm>
          <a:prstGeom prst="rect">
            <a:avLst/>
          </a:prstGeom>
          <a:noFill/>
        </p:spPr>
        <p:txBody>
          <a:bodyPr wrap="square" rtlCol="0">
            <a:spAutoFit/>
          </a:bodyPr>
          <a:lstStyle/>
          <a:p>
            <a:r>
              <a:rPr kumimoji="1" lang="ja-JP" altLang="en-US" sz="1400" dirty="0"/>
              <a:t>⇒ 可能解を選択</a:t>
            </a:r>
          </a:p>
        </p:txBody>
      </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0D9BFF3F-54C0-4EF7-87EA-C8AAA21ABBBC}"/>
                  </a:ext>
                </a:extLst>
              </p:cNvPr>
              <p:cNvSpPr txBox="1"/>
              <p:nvPr/>
            </p:nvSpPr>
            <p:spPr>
              <a:xfrm>
                <a:off x="7308540" y="5702918"/>
                <a:ext cx="1966658" cy="307777"/>
              </a:xfrm>
              <a:prstGeom prst="rect">
                <a:avLst/>
              </a:prstGeom>
              <a:noFill/>
            </p:spPr>
            <p:txBody>
              <a:bodyPr wrap="square" rtlCol="0">
                <a:spAutoFit/>
              </a:bodyPr>
              <a:lstStyle/>
              <a:p>
                <a:r>
                  <a:rPr kumimoji="1" lang="ja-JP" altLang="en-US" sz="1400" dirty="0"/>
                  <a:t>⇒</a:t>
                </a:r>
                <a:r>
                  <a:rPr kumimoji="1" lang="en-US" altLang="ja-JP" sz="1400" b="0" dirty="0"/>
                  <a:t> </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で比較・選択</a:t>
                </a:r>
              </a:p>
            </p:txBody>
          </p:sp>
        </mc:Choice>
        <mc:Fallback xmlns="">
          <p:sp>
            <p:nvSpPr>
              <p:cNvPr id="27" name="テキスト ボックス 26">
                <a:extLst>
                  <a:ext uri="{FF2B5EF4-FFF2-40B4-BE49-F238E27FC236}">
                    <a16:creationId xmlns:a16="http://schemas.microsoft.com/office/drawing/2014/main" id="{0D9BFF3F-54C0-4EF7-87EA-C8AAA21ABBBC}"/>
                  </a:ext>
                </a:extLst>
              </p:cNvPr>
              <p:cNvSpPr txBox="1">
                <a:spLocks noRot="1" noChangeAspect="1" noMove="1" noResize="1" noEditPoints="1" noAdjustHandles="1" noChangeArrowheads="1" noChangeShapeType="1" noTextEdit="1"/>
              </p:cNvSpPr>
              <p:nvPr/>
            </p:nvSpPr>
            <p:spPr>
              <a:xfrm>
                <a:off x="7308540" y="5702918"/>
                <a:ext cx="1966658" cy="307777"/>
              </a:xfrm>
              <a:prstGeom prst="rect">
                <a:avLst/>
              </a:prstGeom>
              <a:blipFill>
                <a:blip r:embed="rId5"/>
                <a:stretch>
                  <a:fillRect l="-929" t="-6000" b="-20000"/>
                </a:stretch>
              </a:blipFill>
            </p:spPr>
            <p:txBody>
              <a:bodyPr/>
              <a:lstStyle/>
              <a:p>
                <a:r>
                  <a:rPr lang="ja-JP" altLang="en-US">
                    <a:noFill/>
                  </a:rPr>
                  <a:t> </a:t>
                </a:r>
              </a:p>
            </p:txBody>
          </p:sp>
        </mc:Fallback>
      </mc:AlternateContent>
      <p:cxnSp>
        <p:nvCxnSpPr>
          <p:cNvPr id="28" name="直線コネクタ 27">
            <a:extLst>
              <a:ext uri="{FF2B5EF4-FFF2-40B4-BE49-F238E27FC236}">
                <a16:creationId xmlns:a16="http://schemas.microsoft.com/office/drawing/2014/main" id="{90771E9E-3948-44E7-BABF-55BDB67FD443}"/>
              </a:ext>
            </a:extLst>
          </p:cNvPr>
          <p:cNvCxnSpPr>
            <a:cxnSpLocks/>
          </p:cNvCxnSpPr>
          <p:nvPr/>
        </p:nvCxnSpPr>
        <p:spPr>
          <a:xfrm flipH="1">
            <a:off x="5231374" y="3494128"/>
            <a:ext cx="6095408"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BE25C1A1-DD77-4C98-AB21-C939B076EFEE}"/>
              </a:ext>
            </a:extLst>
          </p:cNvPr>
          <p:cNvSpPr txBox="1"/>
          <p:nvPr/>
        </p:nvSpPr>
        <p:spPr>
          <a:xfrm>
            <a:off x="1852611" y="3146168"/>
            <a:ext cx="1916299" cy="338554"/>
          </a:xfrm>
          <a:prstGeom prst="rect">
            <a:avLst/>
          </a:prstGeom>
          <a:noFill/>
        </p:spPr>
        <p:txBody>
          <a:bodyPr wrap="square" rtlCol="0">
            <a:spAutoFit/>
          </a:bodyPr>
          <a:lstStyle/>
          <a:p>
            <a:pPr algn="ctr"/>
            <a:r>
              <a:rPr kumimoji="1" lang="en-US" altLang="ja-JP" sz="1600" dirty="0"/>
              <a:t>MOEA/D</a:t>
            </a:r>
            <a:endParaRPr kumimoji="1" lang="ja-JP" altLang="en-US" sz="1600" dirty="0"/>
          </a:p>
        </p:txBody>
      </p:sp>
      <p:cxnSp>
        <p:nvCxnSpPr>
          <p:cNvPr id="30" name="直線コネクタ 29">
            <a:extLst>
              <a:ext uri="{FF2B5EF4-FFF2-40B4-BE49-F238E27FC236}">
                <a16:creationId xmlns:a16="http://schemas.microsoft.com/office/drawing/2014/main" id="{4DCF906D-C021-4CD3-8A0E-0EA534EA6AE7}"/>
              </a:ext>
            </a:extLst>
          </p:cNvPr>
          <p:cNvCxnSpPr>
            <a:cxnSpLocks/>
          </p:cNvCxnSpPr>
          <p:nvPr/>
        </p:nvCxnSpPr>
        <p:spPr>
          <a:xfrm flipH="1">
            <a:off x="720581" y="3494128"/>
            <a:ext cx="4163245"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C5E432DE-38EE-4951-84F6-7EFC4ECACDD3}"/>
                  </a:ext>
                </a:extLst>
              </p:cNvPr>
              <p:cNvSpPr txBox="1"/>
              <p:nvPr/>
            </p:nvSpPr>
            <p:spPr>
              <a:xfrm>
                <a:off x="787903" y="3606519"/>
                <a:ext cx="4163244" cy="523220"/>
              </a:xfrm>
              <a:prstGeom prst="rect">
                <a:avLst/>
              </a:prstGeom>
              <a:noFill/>
            </p:spPr>
            <p:txBody>
              <a:bodyPr wrap="square" rtlCol="0">
                <a:spAutoFit/>
              </a:bodyPr>
              <a:lstStyle/>
              <a:p>
                <a:r>
                  <a:rPr kumimoji="1" lang="ja-JP" altLang="en-US" sz="1400" b="1" dirty="0"/>
                  <a:t>個体に異なる重みを与えて、部分問題に分割する方法</a:t>
                </a:r>
                <a:endParaRPr kumimoji="1" lang="en-US" altLang="ja-JP" sz="1400" b="1" dirty="0"/>
              </a:p>
              <a:p>
                <a14:m>
                  <m:oMath xmlns:m="http://schemas.openxmlformats.org/officeDocument/2006/math">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b="0" i="1" smtClean="0">
                        <a:latin typeface="Cambria Math" panose="02040503050406030204" pitchFamily="18" charset="0"/>
                      </a:rPr>
                      <m:t>)</m:t>
                    </m:r>
                  </m:oMath>
                </a14:m>
                <a:r>
                  <a:rPr kumimoji="1" lang="ja-JP" altLang="en-US" sz="1400" b="1" dirty="0"/>
                  <a:t>のパレートフロンティアへの選択圧が強い</a:t>
                </a:r>
                <a:endParaRPr kumimoji="1" lang="en-US" altLang="ja-JP" sz="1400" b="1" dirty="0"/>
              </a:p>
            </p:txBody>
          </p:sp>
        </mc:Choice>
        <mc:Fallback xmlns="">
          <p:sp>
            <p:nvSpPr>
              <p:cNvPr id="32" name="テキスト ボックス 31">
                <a:extLst>
                  <a:ext uri="{FF2B5EF4-FFF2-40B4-BE49-F238E27FC236}">
                    <a16:creationId xmlns:a16="http://schemas.microsoft.com/office/drawing/2014/main" id="{C5E432DE-38EE-4951-84F6-7EFC4ECACDD3}"/>
                  </a:ext>
                </a:extLst>
              </p:cNvPr>
              <p:cNvSpPr txBox="1">
                <a:spLocks noRot="1" noChangeAspect="1" noMove="1" noResize="1" noEditPoints="1" noAdjustHandles="1" noChangeArrowheads="1" noChangeShapeType="1" noTextEdit="1"/>
              </p:cNvSpPr>
              <p:nvPr/>
            </p:nvSpPr>
            <p:spPr>
              <a:xfrm>
                <a:off x="787903" y="3606519"/>
                <a:ext cx="4163244" cy="523220"/>
              </a:xfrm>
              <a:prstGeom prst="rect">
                <a:avLst/>
              </a:prstGeom>
              <a:blipFill>
                <a:blip r:embed="rId6"/>
                <a:stretch>
                  <a:fillRect l="-439" t="-2353" b="-11765"/>
                </a:stretch>
              </a:blipFill>
            </p:spPr>
            <p:txBody>
              <a:bodyPr/>
              <a:lstStyle/>
              <a:p>
                <a:r>
                  <a:rPr lang="ja-JP" altLang="en-US">
                    <a:noFill/>
                  </a:rPr>
                  <a:t> </a:t>
                </a:r>
              </a:p>
            </p:txBody>
          </p:sp>
        </mc:Fallback>
      </mc:AlternateContent>
      <p:pic>
        <p:nvPicPr>
          <p:cNvPr id="33" name="図 32">
            <a:extLst>
              <a:ext uri="{FF2B5EF4-FFF2-40B4-BE49-F238E27FC236}">
                <a16:creationId xmlns:a16="http://schemas.microsoft.com/office/drawing/2014/main" id="{DF1E2794-FF4E-4EEE-8B88-7F939CE0F766}"/>
              </a:ext>
            </a:extLst>
          </p:cNvPr>
          <p:cNvPicPr>
            <a:picLocks noChangeAspect="1"/>
          </p:cNvPicPr>
          <p:nvPr/>
        </p:nvPicPr>
        <p:blipFill rotWithShape="1">
          <a:blip r:embed="rId7"/>
          <a:srcRect t="15970" r="49449" b="9674"/>
          <a:stretch/>
        </p:blipFill>
        <p:spPr>
          <a:xfrm>
            <a:off x="1547705" y="4173041"/>
            <a:ext cx="2164157" cy="1988486"/>
          </a:xfrm>
          <a:prstGeom prst="rect">
            <a:avLst/>
          </a:prstGeom>
        </p:spPr>
      </p:pic>
      <p:sp>
        <p:nvSpPr>
          <p:cNvPr id="34" name="楕円 33">
            <a:extLst>
              <a:ext uri="{FF2B5EF4-FFF2-40B4-BE49-F238E27FC236}">
                <a16:creationId xmlns:a16="http://schemas.microsoft.com/office/drawing/2014/main" id="{AA594373-7BCA-4AEF-8856-3059243BDA5D}"/>
              </a:ext>
            </a:extLst>
          </p:cNvPr>
          <p:cNvSpPr/>
          <p:nvPr/>
        </p:nvSpPr>
        <p:spPr>
          <a:xfrm>
            <a:off x="2776144" y="4403071"/>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テキスト ボックス 34">
            <a:extLst>
              <a:ext uri="{FF2B5EF4-FFF2-40B4-BE49-F238E27FC236}">
                <a16:creationId xmlns:a16="http://schemas.microsoft.com/office/drawing/2014/main" id="{9D2CB4AC-74D3-4CC3-AC93-B36C0F7CBFE4}"/>
              </a:ext>
            </a:extLst>
          </p:cNvPr>
          <p:cNvSpPr txBox="1"/>
          <p:nvPr/>
        </p:nvSpPr>
        <p:spPr>
          <a:xfrm>
            <a:off x="3065531" y="4158479"/>
            <a:ext cx="646331" cy="276999"/>
          </a:xfrm>
          <a:prstGeom prst="rect">
            <a:avLst/>
          </a:prstGeom>
          <a:noFill/>
        </p:spPr>
        <p:txBody>
          <a:bodyPr wrap="none" rtlCol="0">
            <a:spAutoFit/>
          </a:bodyPr>
          <a:lstStyle/>
          <a:p>
            <a:r>
              <a:rPr kumimoji="1" lang="ja-JP" altLang="en-US" sz="1200" dirty="0"/>
              <a:t>探索点</a:t>
            </a:r>
          </a:p>
        </p:txBody>
      </p:sp>
      <p:sp>
        <p:nvSpPr>
          <p:cNvPr id="37" name="楕円 36">
            <a:extLst>
              <a:ext uri="{FF2B5EF4-FFF2-40B4-BE49-F238E27FC236}">
                <a16:creationId xmlns:a16="http://schemas.microsoft.com/office/drawing/2014/main" id="{EEABD93B-67F9-4EFE-BB88-F01C03C4E867}"/>
              </a:ext>
            </a:extLst>
          </p:cNvPr>
          <p:cNvSpPr/>
          <p:nvPr/>
        </p:nvSpPr>
        <p:spPr>
          <a:xfrm>
            <a:off x="2445777" y="463853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楕円 37">
            <a:extLst>
              <a:ext uri="{FF2B5EF4-FFF2-40B4-BE49-F238E27FC236}">
                <a16:creationId xmlns:a16="http://schemas.microsoft.com/office/drawing/2014/main" id="{F221B5A4-ED26-462C-9D85-925553D9D8E7}"/>
              </a:ext>
            </a:extLst>
          </p:cNvPr>
          <p:cNvSpPr/>
          <p:nvPr/>
        </p:nvSpPr>
        <p:spPr>
          <a:xfrm>
            <a:off x="3260751" y="464170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9" name="二等辺三角形 38">
            <a:extLst>
              <a:ext uri="{FF2B5EF4-FFF2-40B4-BE49-F238E27FC236}">
                <a16:creationId xmlns:a16="http://schemas.microsoft.com/office/drawing/2014/main" id="{BDECD988-0929-4CC0-A836-EE4A08EDAF27}"/>
              </a:ext>
            </a:extLst>
          </p:cNvPr>
          <p:cNvSpPr/>
          <p:nvPr/>
        </p:nvSpPr>
        <p:spPr>
          <a:xfrm rot="13142737">
            <a:off x="2380581" y="5199698"/>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楕円 39">
            <a:extLst>
              <a:ext uri="{FF2B5EF4-FFF2-40B4-BE49-F238E27FC236}">
                <a16:creationId xmlns:a16="http://schemas.microsoft.com/office/drawing/2014/main" id="{EBDAD085-0D81-4213-9376-137DAB329781}"/>
              </a:ext>
            </a:extLst>
          </p:cNvPr>
          <p:cNvSpPr/>
          <p:nvPr/>
        </p:nvSpPr>
        <p:spPr>
          <a:xfrm>
            <a:off x="3414765" y="5059284"/>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楕円 40">
            <a:extLst>
              <a:ext uri="{FF2B5EF4-FFF2-40B4-BE49-F238E27FC236}">
                <a16:creationId xmlns:a16="http://schemas.microsoft.com/office/drawing/2014/main" id="{5C755311-A739-434A-BA1E-71993FD1B80F}"/>
              </a:ext>
            </a:extLst>
          </p:cNvPr>
          <p:cNvSpPr/>
          <p:nvPr/>
        </p:nvSpPr>
        <p:spPr>
          <a:xfrm>
            <a:off x="2917640" y="4768081"/>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42" name="図 41">
            <a:extLst>
              <a:ext uri="{FF2B5EF4-FFF2-40B4-BE49-F238E27FC236}">
                <a16:creationId xmlns:a16="http://schemas.microsoft.com/office/drawing/2014/main" id="{9385102A-9865-427C-9E55-F32BD379206A}"/>
              </a:ext>
            </a:extLst>
          </p:cNvPr>
          <p:cNvPicPr>
            <a:picLocks noChangeAspect="1"/>
          </p:cNvPicPr>
          <p:nvPr/>
        </p:nvPicPr>
        <p:blipFill rotWithShape="1">
          <a:blip r:embed="rId7"/>
          <a:srcRect t="15970" r="49449" b="9674"/>
          <a:stretch/>
        </p:blipFill>
        <p:spPr>
          <a:xfrm>
            <a:off x="8865973" y="4173041"/>
            <a:ext cx="2164157" cy="1988486"/>
          </a:xfrm>
          <a:prstGeom prst="rect">
            <a:avLst/>
          </a:prstGeom>
        </p:spPr>
      </p:pic>
      <p:sp>
        <p:nvSpPr>
          <p:cNvPr id="44" name="楕円 43">
            <a:extLst>
              <a:ext uri="{FF2B5EF4-FFF2-40B4-BE49-F238E27FC236}">
                <a16:creationId xmlns:a16="http://schemas.microsoft.com/office/drawing/2014/main" id="{934A094E-B8C6-47D8-9E55-9C035D6D22B0}"/>
              </a:ext>
            </a:extLst>
          </p:cNvPr>
          <p:cNvSpPr/>
          <p:nvPr/>
        </p:nvSpPr>
        <p:spPr>
          <a:xfrm>
            <a:off x="10091344" y="4298296"/>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5" name="楕円 44">
            <a:extLst>
              <a:ext uri="{FF2B5EF4-FFF2-40B4-BE49-F238E27FC236}">
                <a16:creationId xmlns:a16="http://schemas.microsoft.com/office/drawing/2014/main" id="{0EAD2466-2DD2-48C5-99C8-E91F86C59764}"/>
              </a:ext>
            </a:extLst>
          </p:cNvPr>
          <p:cNvSpPr/>
          <p:nvPr/>
        </p:nvSpPr>
        <p:spPr>
          <a:xfrm>
            <a:off x="9760977" y="453376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楕円 45">
            <a:extLst>
              <a:ext uri="{FF2B5EF4-FFF2-40B4-BE49-F238E27FC236}">
                <a16:creationId xmlns:a16="http://schemas.microsoft.com/office/drawing/2014/main" id="{D7AF7A97-5432-440E-9E31-56B1A593500A}"/>
              </a:ext>
            </a:extLst>
          </p:cNvPr>
          <p:cNvSpPr/>
          <p:nvPr/>
        </p:nvSpPr>
        <p:spPr>
          <a:xfrm>
            <a:off x="10575951" y="453693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8" name="楕円 47">
            <a:extLst>
              <a:ext uri="{FF2B5EF4-FFF2-40B4-BE49-F238E27FC236}">
                <a16:creationId xmlns:a16="http://schemas.microsoft.com/office/drawing/2014/main" id="{4D265BCF-5B45-4307-8FD0-DC7F18CE3BD9}"/>
              </a:ext>
            </a:extLst>
          </p:cNvPr>
          <p:cNvSpPr/>
          <p:nvPr/>
        </p:nvSpPr>
        <p:spPr>
          <a:xfrm>
            <a:off x="10729965" y="4954509"/>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9" name="楕円 48">
            <a:extLst>
              <a:ext uri="{FF2B5EF4-FFF2-40B4-BE49-F238E27FC236}">
                <a16:creationId xmlns:a16="http://schemas.microsoft.com/office/drawing/2014/main" id="{6C364E0B-8EBB-452F-B1CB-D51B108BA6C6}"/>
              </a:ext>
            </a:extLst>
          </p:cNvPr>
          <p:cNvSpPr/>
          <p:nvPr/>
        </p:nvSpPr>
        <p:spPr>
          <a:xfrm>
            <a:off x="10232840" y="4663306"/>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二等辺三角形 49">
            <a:extLst>
              <a:ext uri="{FF2B5EF4-FFF2-40B4-BE49-F238E27FC236}">
                <a16:creationId xmlns:a16="http://schemas.microsoft.com/office/drawing/2014/main" id="{D8B1DEC0-6B40-458F-BEB0-6A987E6B77A3}"/>
              </a:ext>
            </a:extLst>
          </p:cNvPr>
          <p:cNvSpPr/>
          <p:nvPr/>
        </p:nvSpPr>
        <p:spPr>
          <a:xfrm rot="10800000">
            <a:off x="9868977" y="5167284"/>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テキスト ボックス 50">
            <a:extLst>
              <a:ext uri="{FF2B5EF4-FFF2-40B4-BE49-F238E27FC236}">
                <a16:creationId xmlns:a16="http://schemas.microsoft.com/office/drawing/2014/main" id="{93967934-A115-4C7A-8835-D8B00AA7596A}"/>
              </a:ext>
            </a:extLst>
          </p:cNvPr>
          <p:cNvSpPr txBox="1"/>
          <p:nvPr/>
        </p:nvSpPr>
        <p:spPr>
          <a:xfrm>
            <a:off x="10373132" y="4039711"/>
            <a:ext cx="646331" cy="276999"/>
          </a:xfrm>
          <a:prstGeom prst="rect">
            <a:avLst/>
          </a:prstGeom>
          <a:noFill/>
        </p:spPr>
        <p:txBody>
          <a:bodyPr wrap="none" rtlCol="0">
            <a:spAutoFit/>
          </a:bodyPr>
          <a:lstStyle/>
          <a:p>
            <a:r>
              <a:rPr kumimoji="1" lang="ja-JP" altLang="en-US" sz="1200" dirty="0"/>
              <a:t>探索点</a:t>
            </a:r>
          </a:p>
        </p:txBody>
      </p:sp>
    </p:spTree>
    <p:extLst>
      <p:ext uri="{BB962C8B-B14F-4D97-AF65-F5344CB8AC3E}">
        <p14:creationId xmlns:p14="http://schemas.microsoft.com/office/powerpoint/2010/main" val="2852403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14</a:t>
            </a:fld>
            <a:endParaRPr kumimoji="1" lang="ja-JP" altLang="en-US"/>
          </a:p>
        </p:txBody>
      </p:sp>
      <p:sp>
        <p:nvSpPr>
          <p:cNvPr id="43" name="テキスト ボックス 42">
            <a:extLst>
              <a:ext uri="{FF2B5EF4-FFF2-40B4-BE49-F238E27FC236}">
                <a16:creationId xmlns:a16="http://schemas.microsoft.com/office/drawing/2014/main" id="{A0A6DD1A-A300-45C8-80DF-266F8DC8B30F}"/>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検証１</a:t>
            </a:r>
            <a:endParaRPr kumimoji="1" lang="en-US" altLang="ja-JP" sz="1600" b="1" dirty="0">
              <a:solidFill>
                <a:schemeClr val="bg1"/>
              </a:solidFill>
            </a:endParaRPr>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近傍生成法</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113237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連続最適化で、実数値</a:t>
            </a:r>
            <a:r>
              <a:rPr lang="en-US" altLang="ja-JP" sz="2800" dirty="0"/>
              <a:t>GA</a:t>
            </a:r>
            <a:r>
              <a:rPr lang="ja-JP" altLang="en-US" sz="2800" dirty="0"/>
              <a:t>よりも優秀な近傍生成は、適応的パラメータ調整を具備する手法である。</a:t>
            </a:r>
            <a:endParaRPr lang="en-US" altLang="ja-JP" sz="2800" dirty="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1765CE15-BC7C-464E-9A7F-A8D99F2A7A85}"/>
                  </a:ext>
                </a:extLst>
              </p:cNvPr>
              <p:cNvSpPr txBox="1"/>
              <p:nvPr/>
            </p:nvSpPr>
            <p:spPr>
              <a:xfrm>
                <a:off x="832111" y="3164822"/>
                <a:ext cx="3796149" cy="3252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𝑤</m:t>
                      </m:r>
                      <m:d>
                        <m:dPr>
                          <m:ctrlPr>
                            <a:rPr kumimoji="1" lang="en-US" altLang="ja-JP" sz="1400" i="1" smtClean="0">
                              <a:latin typeface="Cambria Math" panose="02040503050406030204" pitchFamily="18" charset="0"/>
                            </a:rPr>
                          </m:ctrlPr>
                        </m:dPr>
                        <m:e>
                          <m:r>
                            <a:rPr kumimoji="1" lang="en-US" altLang="ja-JP" sz="1400" b="0" i="1" smtClean="0">
                              <a:latin typeface="Cambria Math" panose="02040503050406030204" pitchFamily="18" charset="0"/>
                            </a:rPr>
                            <m:t>𝑘</m:t>
                          </m:r>
                          <m:r>
                            <a:rPr kumimoji="1" lang="en-US" altLang="ja-JP" sz="1400" b="0" i="1" smtClean="0">
                              <a:latin typeface="Cambria Math" panose="02040503050406030204" pitchFamily="18" charset="0"/>
                            </a:rPr>
                            <m:t>+1</m:t>
                          </m:r>
                        </m:e>
                      </m:d>
                      <m:r>
                        <a:rPr kumimoji="1" lang="en-US" altLang="ja-JP" sz="1400" b="1" i="1" smtClean="0">
                          <a:latin typeface="Cambria Math" panose="02040503050406030204" pitchFamily="18" charset="0"/>
                        </a:rPr>
                        <m:t>=</m:t>
                      </m:r>
                      <m:r>
                        <a:rPr kumimoji="1" lang="en-US" altLang="ja-JP" sz="1400" i="1">
                          <a:latin typeface="Cambria Math" panose="02040503050406030204" pitchFamily="18" charset="0"/>
                        </a:rPr>
                        <m:t>𝑤</m:t>
                      </m:r>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r>
                        <a:rPr kumimoji="1" lang="en-US" altLang="ja-JP" sz="1400" b="0" i="1" smtClean="0">
                          <a:latin typeface="Cambria Math" panose="02040503050406030204" pitchFamily="18" charset="0"/>
                        </a:rPr>
                        <m:t>+</m:t>
                      </m:r>
                      <m:r>
                        <m:rPr>
                          <m:sty m:val="p"/>
                        </m:rPr>
                        <a:rPr kumimoji="1" lang="en-US" altLang="ja-JP" sz="1400" b="0" i="0" smtClean="0">
                          <a:latin typeface="Cambria Math" panose="02040503050406030204" pitchFamily="18" charset="0"/>
                        </a:rPr>
                        <m:t>sgn</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𝑃</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𝑘</m:t>
                      </m:r>
                      <m:r>
                        <a:rPr kumimoji="1" lang="en-US" altLang="ja-JP" sz="1400" i="1">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𝑃</m:t>
                          </m:r>
                        </m:e>
                        <m:sub>
                          <m:r>
                            <m:rPr>
                              <m:sty m:val="p"/>
                            </m:rPr>
                            <a:rPr kumimoji="1" lang="en-US" altLang="ja-JP" sz="1400" b="0" i="0" smtClean="0">
                              <a:latin typeface="Cambria Math" panose="02040503050406030204" pitchFamily="18" charset="0"/>
                            </a:rPr>
                            <m:t>target</m:t>
                          </m:r>
                        </m:sub>
                      </m:sSub>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𝑘</m:t>
                      </m:r>
                      <m:r>
                        <a:rPr kumimoji="1" lang="en-US" altLang="ja-JP" sz="1400" b="0" i="1" smtClean="0">
                          <a:latin typeface="Cambria Math" panose="02040503050406030204" pitchFamily="18" charset="0"/>
                        </a:rPr>
                        <m:t>))</m:t>
                      </m:r>
                      <m:r>
                        <m:rPr>
                          <m:sty m:val="p"/>
                        </m:rPr>
                        <a:rPr kumimoji="1" lang="en-US" altLang="ja-JP" sz="1400">
                          <a:latin typeface="Cambria Math" panose="02040503050406030204" pitchFamily="18" charset="0"/>
                        </a:rPr>
                        <m:t>Δ</m:t>
                      </m:r>
                      <m:r>
                        <a:rPr kumimoji="1" lang="en-US" altLang="ja-JP" sz="1400" i="1">
                          <a:latin typeface="Cambria Math" panose="02040503050406030204" pitchFamily="18" charset="0"/>
                        </a:rPr>
                        <m:t>𝑤</m:t>
                      </m:r>
                    </m:oMath>
                  </m:oMathPara>
                </a14:m>
                <a:endParaRPr kumimoji="1" lang="ja-JP" altLang="en-US" sz="1400" dirty="0"/>
              </a:p>
            </p:txBody>
          </p:sp>
        </mc:Choice>
        <mc:Fallback xmlns="">
          <p:sp>
            <p:nvSpPr>
              <p:cNvPr id="17" name="テキスト ボックス 16">
                <a:extLst>
                  <a:ext uri="{FF2B5EF4-FFF2-40B4-BE49-F238E27FC236}">
                    <a16:creationId xmlns:a16="http://schemas.microsoft.com/office/drawing/2014/main" id="{1765CE15-BC7C-464E-9A7F-A8D99F2A7A85}"/>
                  </a:ext>
                </a:extLst>
              </p:cNvPr>
              <p:cNvSpPr txBox="1">
                <a:spLocks noRot="1" noChangeAspect="1" noMove="1" noResize="1" noEditPoints="1" noAdjustHandles="1" noChangeArrowheads="1" noChangeShapeType="1" noTextEdit="1"/>
              </p:cNvSpPr>
              <p:nvPr/>
            </p:nvSpPr>
            <p:spPr>
              <a:xfrm>
                <a:off x="832111" y="3164822"/>
                <a:ext cx="3796149" cy="325282"/>
              </a:xfrm>
              <a:prstGeom prst="rect">
                <a:avLst/>
              </a:prstGeom>
              <a:blipFill>
                <a:blip r:embed="rId2"/>
                <a:stretch>
                  <a:fillRect b="-3704"/>
                </a:stretch>
              </a:blipFill>
            </p:spPr>
            <p:txBody>
              <a:bodyPr/>
              <a:lstStyle/>
              <a:p>
                <a:r>
                  <a:rPr lang="ja-JP" altLang="en-US">
                    <a:noFill/>
                  </a:rPr>
                  <a:t> </a:t>
                </a:r>
              </a:p>
            </p:txBody>
          </p:sp>
        </mc:Fallback>
      </mc:AlternateContent>
      <p:sp>
        <p:nvSpPr>
          <p:cNvPr id="29" name="テキスト ボックス 28">
            <a:extLst>
              <a:ext uri="{FF2B5EF4-FFF2-40B4-BE49-F238E27FC236}">
                <a16:creationId xmlns:a16="http://schemas.microsoft.com/office/drawing/2014/main" id="{BE25C1A1-DD77-4C98-AB21-C939B076EFEE}"/>
              </a:ext>
            </a:extLst>
          </p:cNvPr>
          <p:cNvSpPr txBox="1"/>
          <p:nvPr/>
        </p:nvSpPr>
        <p:spPr>
          <a:xfrm>
            <a:off x="1726998" y="1951709"/>
            <a:ext cx="2107929" cy="369332"/>
          </a:xfrm>
          <a:prstGeom prst="rect">
            <a:avLst/>
          </a:prstGeom>
          <a:noFill/>
        </p:spPr>
        <p:txBody>
          <a:bodyPr wrap="square" rtlCol="0">
            <a:spAutoFit/>
          </a:bodyPr>
          <a:lstStyle/>
          <a:p>
            <a:pPr algn="ctr"/>
            <a:r>
              <a:rPr kumimoji="1" lang="en-US" altLang="ja-JP" dirty="0"/>
              <a:t>AFPSO</a:t>
            </a:r>
            <a:r>
              <a:rPr kumimoji="1" lang="en-US" altLang="ja-JP" sz="1600" dirty="0"/>
              <a:t>[1]</a:t>
            </a:r>
            <a:endParaRPr kumimoji="1" lang="ja-JP" altLang="en-US" dirty="0"/>
          </a:p>
        </p:txBody>
      </p:sp>
      <p:cxnSp>
        <p:nvCxnSpPr>
          <p:cNvPr id="30" name="直線コネクタ 29">
            <a:extLst>
              <a:ext uri="{FF2B5EF4-FFF2-40B4-BE49-F238E27FC236}">
                <a16:creationId xmlns:a16="http://schemas.microsoft.com/office/drawing/2014/main" id="{4DCF906D-C021-4CD3-8A0E-0EA534EA6AE7}"/>
              </a:ext>
            </a:extLst>
          </p:cNvPr>
          <p:cNvCxnSpPr>
            <a:cxnSpLocks/>
          </p:cNvCxnSpPr>
          <p:nvPr/>
        </p:nvCxnSpPr>
        <p:spPr>
          <a:xfrm flipH="1">
            <a:off x="440401" y="2349581"/>
            <a:ext cx="457957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C5E432DE-38EE-4951-84F6-7EFC4ECACDD3}"/>
              </a:ext>
            </a:extLst>
          </p:cNvPr>
          <p:cNvSpPr txBox="1"/>
          <p:nvPr/>
        </p:nvSpPr>
        <p:spPr>
          <a:xfrm>
            <a:off x="738852" y="2513968"/>
            <a:ext cx="4103270" cy="584775"/>
          </a:xfrm>
          <a:prstGeom prst="rect">
            <a:avLst/>
          </a:prstGeom>
          <a:noFill/>
        </p:spPr>
        <p:txBody>
          <a:bodyPr wrap="square" rtlCol="0">
            <a:spAutoFit/>
          </a:bodyPr>
          <a:lstStyle/>
          <a:p>
            <a:r>
              <a:rPr kumimoji="1" lang="en-US" altLang="ja-JP" sz="1600" b="1" dirty="0"/>
              <a:t>PSO</a:t>
            </a:r>
            <a:r>
              <a:rPr kumimoji="1" lang="ja-JP" altLang="en-US" sz="1600" b="1" dirty="0"/>
              <a:t>の活性度を目標値に制御するように、</a:t>
            </a:r>
            <a:endParaRPr kumimoji="1" lang="en-US" altLang="ja-JP" sz="1600" b="1" dirty="0"/>
          </a:p>
          <a:p>
            <a:r>
              <a:rPr kumimoji="1" lang="ja-JP" altLang="en-US" sz="1600" b="1" dirty="0"/>
              <a:t>パラメータを適応的に調整する。</a:t>
            </a:r>
            <a:endParaRPr kumimoji="1" lang="en-US" altLang="ja-JP" sz="1600" b="1" dirty="0"/>
          </a:p>
        </p:txBody>
      </p:sp>
      <p:sp>
        <p:nvSpPr>
          <p:cNvPr id="53" name="テキスト ボックス 52">
            <a:extLst>
              <a:ext uri="{FF2B5EF4-FFF2-40B4-BE49-F238E27FC236}">
                <a16:creationId xmlns:a16="http://schemas.microsoft.com/office/drawing/2014/main" id="{23470638-B896-48C5-BA30-D20763C1A429}"/>
              </a:ext>
            </a:extLst>
          </p:cNvPr>
          <p:cNvSpPr txBox="1"/>
          <p:nvPr/>
        </p:nvSpPr>
        <p:spPr>
          <a:xfrm>
            <a:off x="7225818" y="1945006"/>
            <a:ext cx="2714979" cy="369332"/>
          </a:xfrm>
          <a:prstGeom prst="rect">
            <a:avLst/>
          </a:prstGeom>
          <a:noFill/>
        </p:spPr>
        <p:txBody>
          <a:bodyPr wrap="square" rtlCol="0">
            <a:spAutoFit/>
          </a:bodyPr>
          <a:lstStyle/>
          <a:p>
            <a:pPr algn="ctr"/>
            <a:r>
              <a:rPr kumimoji="1" lang="en-US" altLang="ja-JP" dirty="0"/>
              <a:t>JADE</a:t>
            </a:r>
            <a:r>
              <a:rPr kumimoji="1" lang="en-US" altLang="ja-JP" sz="1600" dirty="0"/>
              <a:t>[2]</a:t>
            </a:r>
            <a:r>
              <a:rPr kumimoji="1" lang="ja-JP" altLang="en-US" sz="1600" dirty="0"/>
              <a:t>／</a:t>
            </a:r>
            <a:r>
              <a:rPr kumimoji="1" lang="en-US" altLang="ja-JP" dirty="0"/>
              <a:t>SHADE</a:t>
            </a:r>
            <a:r>
              <a:rPr kumimoji="1" lang="en-US" altLang="ja-JP" sz="1600" dirty="0"/>
              <a:t>[3]</a:t>
            </a:r>
            <a:endParaRPr kumimoji="1" lang="ja-JP" altLang="en-US" dirty="0"/>
          </a:p>
        </p:txBody>
      </p:sp>
      <p:cxnSp>
        <p:nvCxnSpPr>
          <p:cNvPr id="54" name="直線コネクタ 53">
            <a:extLst>
              <a:ext uri="{FF2B5EF4-FFF2-40B4-BE49-F238E27FC236}">
                <a16:creationId xmlns:a16="http://schemas.microsoft.com/office/drawing/2014/main" id="{D1433DEA-5E36-4C90-A37E-E44B280AF385}"/>
              </a:ext>
            </a:extLst>
          </p:cNvPr>
          <p:cNvCxnSpPr>
            <a:cxnSpLocks/>
          </p:cNvCxnSpPr>
          <p:nvPr/>
        </p:nvCxnSpPr>
        <p:spPr>
          <a:xfrm flipH="1">
            <a:off x="5328782" y="2349581"/>
            <a:ext cx="6476888"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1BE0FA2D-6C3D-4195-AD14-D6CFC5EE449F}"/>
              </a:ext>
            </a:extLst>
          </p:cNvPr>
          <p:cNvSpPr txBox="1"/>
          <p:nvPr/>
        </p:nvSpPr>
        <p:spPr>
          <a:xfrm>
            <a:off x="298876" y="5952717"/>
            <a:ext cx="6983851" cy="276999"/>
          </a:xfrm>
          <a:prstGeom prst="rect">
            <a:avLst/>
          </a:prstGeom>
          <a:noFill/>
        </p:spPr>
        <p:txBody>
          <a:bodyPr wrap="square" rtlCol="0">
            <a:spAutoFit/>
          </a:bodyPr>
          <a:lstStyle/>
          <a:p>
            <a:r>
              <a:rPr kumimoji="1" lang="en-US" altLang="ja-JP" sz="1200" dirty="0"/>
              <a:t>[3] R. Tanabe et al.: “Success-History Based Parameter Adaptation for Differential Evolution” (2013) </a:t>
            </a:r>
            <a:endParaRPr kumimoji="1" lang="ja-JP" altLang="en-US" sz="1200" dirty="0"/>
          </a:p>
        </p:txBody>
      </p:sp>
      <p:sp>
        <p:nvSpPr>
          <p:cNvPr id="58" name="テキスト ボックス 57">
            <a:extLst>
              <a:ext uri="{FF2B5EF4-FFF2-40B4-BE49-F238E27FC236}">
                <a16:creationId xmlns:a16="http://schemas.microsoft.com/office/drawing/2014/main" id="{64E7F973-B6B5-490E-A472-41298A43E339}"/>
              </a:ext>
            </a:extLst>
          </p:cNvPr>
          <p:cNvSpPr txBox="1"/>
          <p:nvPr/>
        </p:nvSpPr>
        <p:spPr>
          <a:xfrm>
            <a:off x="298876" y="5736413"/>
            <a:ext cx="6876066" cy="276999"/>
          </a:xfrm>
          <a:prstGeom prst="rect">
            <a:avLst/>
          </a:prstGeom>
          <a:noFill/>
        </p:spPr>
        <p:txBody>
          <a:bodyPr wrap="square" rtlCol="0">
            <a:spAutoFit/>
          </a:bodyPr>
          <a:lstStyle/>
          <a:p>
            <a:r>
              <a:rPr kumimoji="1" lang="en-US" altLang="ja-JP" sz="1200" dirty="0"/>
              <a:t>[2] J. Zhang et al.: “JADE: Adaptive differential evolution with optional external archive,” (2009) </a:t>
            </a:r>
            <a:endParaRPr kumimoji="1" lang="ja-JP" altLang="en-US" sz="1200" dirty="0"/>
          </a:p>
        </p:txBody>
      </p:sp>
      <p:sp>
        <p:nvSpPr>
          <p:cNvPr id="59" name="テキスト ボックス 58">
            <a:extLst>
              <a:ext uri="{FF2B5EF4-FFF2-40B4-BE49-F238E27FC236}">
                <a16:creationId xmlns:a16="http://schemas.microsoft.com/office/drawing/2014/main" id="{3918D20F-9740-401D-8E5D-34E211AA4515}"/>
              </a:ext>
            </a:extLst>
          </p:cNvPr>
          <p:cNvSpPr txBox="1"/>
          <p:nvPr/>
        </p:nvSpPr>
        <p:spPr>
          <a:xfrm>
            <a:off x="298876" y="5506003"/>
            <a:ext cx="9715244" cy="276999"/>
          </a:xfrm>
          <a:prstGeom prst="rect">
            <a:avLst/>
          </a:prstGeom>
          <a:noFill/>
        </p:spPr>
        <p:txBody>
          <a:bodyPr wrap="square" rtlCol="0">
            <a:spAutoFit/>
          </a:bodyPr>
          <a:lstStyle/>
          <a:p>
            <a:r>
              <a:rPr kumimoji="1" lang="en-US" altLang="ja-JP" sz="1200" dirty="0"/>
              <a:t>[1] K. Yasuda et al.: “Particle Swarm Optimization: A Numerical Stability Analysis and Parameter Adjustment Based on Swarm Activity” (2008) </a:t>
            </a:r>
            <a:endParaRPr kumimoji="1" lang="ja-JP" altLang="en-US" sz="1200" dirty="0"/>
          </a:p>
        </p:txBody>
      </p: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C3EE76BF-1532-42C4-BA78-6EB63891FF0A}"/>
                  </a:ext>
                </a:extLst>
              </p:cNvPr>
              <p:cNvSpPr txBox="1"/>
              <p:nvPr/>
            </p:nvSpPr>
            <p:spPr>
              <a:xfrm>
                <a:off x="6247572" y="2513968"/>
                <a:ext cx="4487329" cy="592791"/>
              </a:xfrm>
              <a:prstGeom prst="rect">
                <a:avLst/>
              </a:prstGeom>
              <a:noFill/>
            </p:spPr>
            <p:txBody>
              <a:bodyPr wrap="square" rtlCol="0">
                <a:spAutoFit/>
              </a:bodyPr>
              <a:lstStyle/>
              <a:p>
                <a:r>
                  <a:rPr kumimoji="1" lang="en-US" altLang="ja-JP" sz="1600" b="1" dirty="0"/>
                  <a:t>DE</a:t>
                </a:r>
                <a:r>
                  <a:rPr kumimoji="1" lang="ja-JP" altLang="en-US" sz="1600" b="1" dirty="0"/>
                  <a:t>の各個体に別々のパラメータ</a:t>
                </a:r>
                <a14:m>
                  <m:oMath xmlns:m="http://schemas.openxmlformats.org/officeDocument/2006/math">
                    <m:r>
                      <a:rPr kumimoji="1" lang="en-US" altLang="ja-JP" sz="1600" b="1" i="0" smtClean="0">
                        <a:latin typeface="Cambria Math" panose="02040503050406030204" pitchFamily="18" charset="0"/>
                      </a:rPr>
                      <m:t>(</m:t>
                    </m:r>
                    <m:sSup>
                      <m:sSupPr>
                        <m:ctrlPr>
                          <a:rPr kumimoji="1" lang="en-US" altLang="ja-JP" sz="1600" i="1" smtClean="0">
                            <a:latin typeface="Cambria Math" panose="02040503050406030204" pitchFamily="18" charset="0"/>
                          </a:rPr>
                        </m:ctrlPr>
                      </m:sSupPr>
                      <m:e>
                        <m:r>
                          <a:rPr kumimoji="1" lang="en-US" altLang="ja-JP" sz="1600" b="0" i="1" smtClean="0">
                            <a:latin typeface="Cambria Math" panose="02040503050406030204" pitchFamily="18" charset="0"/>
                          </a:rPr>
                          <m:t>𝐹</m:t>
                        </m:r>
                      </m:e>
                      <m:sup>
                        <m:r>
                          <a:rPr kumimoji="1" lang="en-US" altLang="ja-JP" sz="1600" i="1">
                            <a:latin typeface="Cambria Math" panose="02040503050406030204" pitchFamily="18" charset="0"/>
                          </a:rPr>
                          <m:t>𝑖</m:t>
                        </m:r>
                      </m:sup>
                    </m:sSup>
                    <m:r>
                      <a:rPr kumimoji="1" lang="en-US" altLang="ja-JP" sz="1600" b="0" i="1" smtClean="0">
                        <a:latin typeface="Cambria Math" panose="02040503050406030204" pitchFamily="18" charset="0"/>
                      </a:rPr>
                      <m:t>,</m:t>
                    </m:r>
                    <m:sSup>
                      <m:sSupPr>
                        <m:ctrlPr>
                          <a:rPr kumimoji="1" lang="en-US" altLang="ja-JP" sz="1600" i="1">
                            <a:latin typeface="Cambria Math" panose="02040503050406030204" pitchFamily="18" charset="0"/>
                          </a:rPr>
                        </m:ctrlPr>
                      </m:sSupPr>
                      <m:e>
                        <m:r>
                          <a:rPr kumimoji="1" lang="en-US" altLang="ja-JP" sz="1600" b="0" i="1" smtClean="0">
                            <a:latin typeface="Cambria Math" panose="02040503050406030204" pitchFamily="18" charset="0"/>
                          </a:rPr>
                          <m:t>𝐶</m:t>
                        </m:r>
                      </m:e>
                      <m:sup>
                        <m:r>
                          <a:rPr kumimoji="1" lang="en-US" altLang="ja-JP" sz="1600" i="1">
                            <a:latin typeface="Cambria Math" panose="02040503050406030204" pitchFamily="18" charset="0"/>
                          </a:rPr>
                          <m:t>𝑖</m:t>
                        </m:r>
                      </m:sup>
                    </m:sSup>
                    <m:r>
                      <a:rPr kumimoji="1" lang="en-US" altLang="ja-JP" sz="1600" b="0" i="1" smtClean="0">
                        <a:latin typeface="Cambria Math" panose="02040503050406030204" pitchFamily="18" charset="0"/>
                      </a:rPr>
                      <m:t>)</m:t>
                    </m:r>
                  </m:oMath>
                </a14:m>
                <a:r>
                  <a:rPr kumimoji="1" lang="ja-JP" altLang="en-US" sz="1600" b="1" dirty="0"/>
                  <a:t>を割り当て、</a:t>
                </a:r>
                <a:endParaRPr kumimoji="1" lang="en-US" altLang="ja-JP" sz="1600" b="1" dirty="0"/>
              </a:p>
              <a:p>
                <a:r>
                  <a:rPr kumimoji="1" lang="ja-JP" altLang="en-US" sz="1600" b="1" dirty="0"/>
                  <a:t>改善成功したパラメータを徐々に学習していく。</a:t>
                </a:r>
                <a:endParaRPr kumimoji="1" lang="en-US" altLang="ja-JP" sz="1600" b="1" dirty="0"/>
              </a:p>
            </p:txBody>
          </p:sp>
        </mc:Choice>
        <mc:Fallback xmlns="">
          <p:sp>
            <p:nvSpPr>
              <p:cNvPr id="60" name="テキスト ボックス 59">
                <a:extLst>
                  <a:ext uri="{FF2B5EF4-FFF2-40B4-BE49-F238E27FC236}">
                    <a16:creationId xmlns:a16="http://schemas.microsoft.com/office/drawing/2014/main" id="{C3EE76BF-1532-42C4-BA78-6EB63891FF0A}"/>
                  </a:ext>
                </a:extLst>
              </p:cNvPr>
              <p:cNvSpPr txBox="1">
                <a:spLocks noRot="1" noChangeAspect="1" noMove="1" noResize="1" noEditPoints="1" noAdjustHandles="1" noChangeArrowheads="1" noChangeShapeType="1" noTextEdit="1"/>
              </p:cNvSpPr>
              <p:nvPr/>
            </p:nvSpPr>
            <p:spPr>
              <a:xfrm>
                <a:off x="6247572" y="2513968"/>
                <a:ext cx="4487329" cy="592791"/>
              </a:xfrm>
              <a:prstGeom prst="rect">
                <a:avLst/>
              </a:prstGeom>
              <a:blipFill>
                <a:blip r:embed="rId3"/>
                <a:stretch>
                  <a:fillRect l="-815" t="-2041" r="-3804" b="-1122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4CDCE50C-8A26-4B8B-8E17-49AE6FAC40F5}"/>
                  </a:ext>
                </a:extLst>
              </p:cNvPr>
              <p:cNvSpPr txBox="1"/>
              <p:nvPr/>
            </p:nvSpPr>
            <p:spPr>
              <a:xfrm>
                <a:off x="385875" y="4158806"/>
                <a:ext cx="2210548" cy="68050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𝑃</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𝑘</m:t>
                      </m:r>
                      <m:r>
                        <a:rPr kumimoji="1" lang="en-US" altLang="ja-JP" sz="1400" i="1">
                          <a:latin typeface="Cambria Math" panose="02040503050406030204" pitchFamily="18" charset="0"/>
                        </a:rPr>
                        <m:t>)</m:t>
                      </m:r>
                      <m:r>
                        <a:rPr kumimoji="1" lang="en-US" altLang="ja-JP" sz="1400" b="1" i="1" smtClean="0">
                          <a:latin typeface="Cambria Math" panose="02040503050406030204" pitchFamily="18" charset="0"/>
                        </a:rPr>
                        <m:t>=</m:t>
                      </m:r>
                      <m:f>
                        <m:fPr>
                          <m:ctrlPr>
                            <a:rPr kumimoji="1" lang="en-US" altLang="ja-JP" sz="1400" i="1" smtClean="0">
                              <a:latin typeface="Cambria Math" panose="02040503050406030204" pitchFamily="18" charset="0"/>
                            </a:rPr>
                          </m:ctrlPr>
                        </m:fPr>
                        <m:num>
                          <m:r>
                            <a:rPr kumimoji="1" lang="en-US" altLang="ja-JP" sz="1400" b="0" i="1" smtClean="0">
                              <a:latin typeface="Cambria Math" panose="02040503050406030204" pitchFamily="18" charset="0"/>
                            </a:rPr>
                            <m:t>1</m:t>
                          </m:r>
                        </m:num>
                        <m:den>
                          <m:r>
                            <a:rPr kumimoji="1" lang="en-US" altLang="ja-JP" sz="1400" b="0" i="1" smtClean="0">
                              <a:latin typeface="Cambria Math" panose="02040503050406030204" pitchFamily="18" charset="0"/>
                            </a:rPr>
                            <m:t>𝑚</m:t>
                          </m:r>
                          <m:rad>
                            <m:radPr>
                              <m:degHide m:val="on"/>
                              <m:ctrlPr>
                                <a:rPr kumimoji="1" lang="en-US" altLang="ja-JP" sz="1400" i="1" smtClean="0">
                                  <a:latin typeface="Cambria Math" panose="02040503050406030204" pitchFamily="18" charset="0"/>
                                </a:rPr>
                              </m:ctrlPr>
                            </m:radPr>
                            <m:deg/>
                            <m:e>
                              <m:r>
                                <a:rPr kumimoji="1" lang="en-US" altLang="ja-JP" sz="1400" b="0" i="1">
                                  <a:latin typeface="Cambria Math" panose="02040503050406030204" pitchFamily="18" charset="0"/>
                                </a:rPr>
                                <m:t>𝑁</m:t>
                              </m:r>
                            </m:e>
                          </m:rad>
                        </m:den>
                      </m:f>
                      <m:nary>
                        <m:naryPr>
                          <m:chr m:val="∑"/>
                          <m:ctrlPr>
                            <a:rPr kumimoji="1" lang="en-US" altLang="ja-JP" sz="1400" i="1" smtClean="0">
                              <a:latin typeface="Cambria Math" panose="02040503050406030204" pitchFamily="18" charset="0"/>
                            </a:rPr>
                          </m:ctrlPr>
                        </m:naryPr>
                        <m:sub>
                          <m:r>
                            <m:rPr>
                              <m:brk m:alnAt="23"/>
                            </m:rPr>
                            <a:rPr kumimoji="1" lang="en-US" altLang="ja-JP" sz="1400" b="0" i="1" smtClean="0">
                              <a:latin typeface="Cambria Math" panose="02040503050406030204" pitchFamily="18" charset="0"/>
                            </a:rPr>
                            <m:t>𝑖</m:t>
                          </m:r>
                          <m:r>
                            <a:rPr kumimoji="1" lang="en-US" altLang="ja-JP" sz="1400" b="0" i="1" smtClean="0">
                              <a:latin typeface="Cambria Math" panose="02040503050406030204" pitchFamily="18" charset="0"/>
                            </a:rPr>
                            <m:t>=1</m:t>
                          </m:r>
                        </m:sub>
                        <m:sup>
                          <m:r>
                            <a:rPr kumimoji="1" lang="en-US" altLang="ja-JP" sz="1400" b="0" i="1" smtClean="0">
                              <a:latin typeface="Cambria Math" panose="02040503050406030204" pitchFamily="18" charset="0"/>
                            </a:rPr>
                            <m:t>𝑚</m:t>
                          </m:r>
                        </m:sup>
                        <m:e>
                          <m:d>
                            <m:dPr>
                              <m:begChr m:val="‖"/>
                              <m:endChr m:val="‖"/>
                              <m:ctrlPr>
                                <a:rPr kumimoji="1" lang="en-US" altLang="ja-JP" sz="1400" i="1" smtClean="0">
                                  <a:latin typeface="Cambria Math" panose="02040503050406030204" pitchFamily="18" charset="0"/>
                                </a:rPr>
                              </m:ctrlPr>
                            </m:dPr>
                            <m:e>
                              <m:sSup>
                                <m:sSupPr>
                                  <m:ctrlPr>
                                    <a:rPr kumimoji="1" lang="en-US" altLang="ja-JP" sz="1400" b="0" i="1" smtClean="0">
                                      <a:latin typeface="Cambria Math" panose="02040503050406030204" pitchFamily="18" charset="0"/>
                                    </a:rPr>
                                  </m:ctrlPr>
                                </m:sSupPr>
                                <m:e>
                                  <m:r>
                                    <a:rPr kumimoji="1" lang="en-US" altLang="ja-JP" sz="1400" b="1" i="1">
                                      <a:latin typeface="Cambria Math" panose="02040503050406030204" pitchFamily="18" charset="0"/>
                                    </a:rPr>
                                    <m:t>𝒗</m:t>
                                  </m:r>
                                </m:e>
                                <m:sup>
                                  <m:r>
                                    <a:rPr kumimoji="1" lang="en-US" altLang="ja-JP" sz="1400" b="0" i="1" smtClean="0">
                                      <a:latin typeface="Cambria Math" panose="02040503050406030204" pitchFamily="18" charset="0"/>
                                    </a:rPr>
                                    <m:t>𝑖</m:t>
                                  </m:r>
                                </m:sup>
                              </m:sSup>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𝑘</m:t>
                              </m:r>
                              <m:r>
                                <a:rPr kumimoji="1" lang="en-US" altLang="ja-JP" sz="1400" b="0" i="1" smtClean="0">
                                  <a:latin typeface="Cambria Math" panose="02040503050406030204" pitchFamily="18" charset="0"/>
                                </a:rPr>
                                <m:t>)</m:t>
                              </m:r>
                            </m:e>
                          </m:d>
                        </m:e>
                      </m:nary>
                    </m:oMath>
                  </m:oMathPara>
                </a14:m>
                <a:endParaRPr kumimoji="1" lang="ja-JP" altLang="en-US" sz="1400" dirty="0"/>
              </a:p>
            </p:txBody>
          </p:sp>
        </mc:Choice>
        <mc:Fallback xmlns="">
          <p:sp>
            <p:nvSpPr>
              <p:cNvPr id="61" name="テキスト ボックス 60">
                <a:extLst>
                  <a:ext uri="{FF2B5EF4-FFF2-40B4-BE49-F238E27FC236}">
                    <a16:creationId xmlns:a16="http://schemas.microsoft.com/office/drawing/2014/main" id="{4CDCE50C-8A26-4B8B-8E17-49AE6FAC40F5}"/>
                  </a:ext>
                </a:extLst>
              </p:cNvPr>
              <p:cNvSpPr txBox="1">
                <a:spLocks noRot="1" noChangeAspect="1" noMove="1" noResize="1" noEditPoints="1" noAdjustHandles="1" noChangeArrowheads="1" noChangeShapeType="1" noTextEdit="1"/>
              </p:cNvSpPr>
              <p:nvPr/>
            </p:nvSpPr>
            <p:spPr>
              <a:xfrm>
                <a:off x="385875" y="4158806"/>
                <a:ext cx="2210548" cy="680507"/>
              </a:xfrm>
              <a:prstGeom prst="rect">
                <a:avLst/>
              </a:prstGeom>
              <a:blipFill>
                <a:blip r:embed="rId4"/>
                <a:stretch>
                  <a:fillRect/>
                </a:stretch>
              </a:blipFill>
            </p:spPr>
            <p:txBody>
              <a:bodyPr/>
              <a:lstStyle/>
              <a:p>
                <a:r>
                  <a:rPr lang="ja-JP" altLang="en-US">
                    <a:noFill/>
                  </a:rPr>
                  <a:t> </a:t>
                </a:r>
              </a:p>
            </p:txBody>
          </p:sp>
        </mc:Fallback>
      </mc:AlternateContent>
      <p:grpSp>
        <p:nvGrpSpPr>
          <p:cNvPr id="62" name="グループ化 61">
            <a:extLst>
              <a:ext uri="{FF2B5EF4-FFF2-40B4-BE49-F238E27FC236}">
                <a16:creationId xmlns:a16="http://schemas.microsoft.com/office/drawing/2014/main" id="{7C950523-103F-4A53-94CC-9079F3F727CF}"/>
              </a:ext>
            </a:extLst>
          </p:cNvPr>
          <p:cNvGrpSpPr>
            <a:grpSpLocks noChangeAspect="1"/>
          </p:cNvGrpSpPr>
          <p:nvPr/>
        </p:nvGrpSpPr>
        <p:grpSpPr>
          <a:xfrm>
            <a:off x="2373634" y="3545990"/>
            <a:ext cx="2702595" cy="1577201"/>
            <a:chOff x="3581401" y="3714536"/>
            <a:chExt cx="4361688" cy="2677338"/>
          </a:xfrm>
        </p:grpSpPr>
        <p:pic>
          <p:nvPicPr>
            <p:cNvPr id="63" name="図 62">
              <a:extLst>
                <a:ext uri="{FF2B5EF4-FFF2-40B4-BE49-F238E27FC236}">
                  <a16:creationId xmlns:a16="http://schemas.microsoft.com/office/drawing/2014/main" id="{954D3CB1-2E04-463D-B4D8-1C3D0245B03E}"/>
                </a:ext>
              </a:extLst>
            </p:cNvPr>
            <p:cNvPicPr>
              <a:picLocks noChangeAspect="1"/>
            </p:cNvPicPr>
            <p:nvPr/>
          </p:nvPicPr>
          <p:blipFill rotWithShape="1">
            <a:blip r:embed="rId5">
              <a:extLst>
                <a:ext uri="{28A0092B-C50C-407E-A947-70E740481C1C}">
                  <a14:useLocalDpi xmlns:a14="http://schemas.microsoft.com/office/drawing/2010/main" val="0"/>
                </a:ext>
              </a:extLst>
            </a:blip>
            <a:srcRect t="93117"/>
            <a:stretch/>
          </p:blipFill>
          <p:spPr>
            <a:xfrm>
              <a:off x="3581401" y="6123110"/>
              <a:ext cx="4361688" cy="268764"/>
            </a:xfrm>
            <a:prstGeom prst="rect">
              <a:avLst/>
            </a:prstGeom>
          </p:spPr>
        </p:pic>
        <p:pic>
          <p:nvPicPr>
            <p:cNvPr id="64" name="図 63">
              <a:extLst>
                <a:ext uri="{FF2B5EF4-FFF2-40B4-BE49-F238E27FC236}">
                  <a16:creationId xmlns:a16="http://schemas.microsoft.com/office/drawing/2014/main" id="{E02BB1E5-1A34-406E-BAFD-89D46D8D0AB4}"/>
                </a:ext>
              </a:extLst>
            </p:cNvPr>
            <p:cNvPicPr>
              <a:picLocks noChangeAspect="1"/>
            </p:cNvPicPr>
            <p:nvPr/>
          </p:nvPicPr>
          <p:blipFill rotWithShape="1">
            <a:blip r:embed="rId5">
              <a:extLst>
                <a:ext uri="{28A0092B-C50C-407E-A947-70E740481C1C}">
                  <a14:useLocalDpi xmlns:a14="http://schemas.microsoft.com/office/drawing/2010/main" val="0"/>
                </a:ext>
              </a:extLst>
            </a:blip>
            <a:srcRect b="38451"/>
            <a:stretch/>
          </p:blipFill>
          <p:spPr>
            <a:xfrm>
              <a:off x="3581401" y="3714536"/>
              <a:ext cx="4361688" cy="2403182"/>
            </a:xfrm>
            <a:prstGeom prst="rect">
              <a:avLst/>
            </a:prstGeom>
          </p:spPr>
        </p:pic>
      </p:grpSp>
      <p:sp>
        <p:nvSpPr>
          <p:cNvPr id="65" name="テキスト ボックス 64">
            <a:extLst>
              <a:ext uri="{FF2B5EF4-FFF2-40B4-BE49-F238E27FC236}">
                <a16:creationId xmlns:a16="http://schemas.microsoft.com/office/drawing/2014/main" id="{A0AADB0B-5F09-4B2A-B165-6D32577EB108}"/>
              </a:ext>
            </a:extLst>
          </p:cNvPr>
          <p:cNvSpPr txBox="1"/>
          <p:nvPr/>
        </p:nvSpPr>
        <p:spPr>
          <a:xfrm>
            <a:off x="205590" y="3796602"/>
            <a:ext cx="2524595" cy="338554"/>
          </a:xfrm>
          <a:prstGeom prst="rect">
            <a:avLst/>
          </a:prstGeom>
          <a:noFill/>
        </p:spPr>
        <p:txBody>
          <a:bodyPr wrap="square" rtlCol="0">
            <a:spAutoFit/>
          </a:bodyPr>
          <a:lstStyle/>
          <a:p>
            <a:pPr algn="ctr"/>
            <a:r>
              <a:rPr kumimoji="1" lang="ja-JP" altLang="en-US" sz="1600" dirty="0"/>
              <a:t>群の活性度（評価指標）</a:t>
            </a:r>
          </a:p>
        </p:txBody>
      </p:sp>
      <mc:AlternateContent xmlns:mc="http://schemas.openxmlformats.org/markup-compatibility/2006" xmlns:a14="http://schemas.microsoft.com/office/drawing/2010/main">
        <mc:Choice Requires="a14">
          <p:sp>
            <p:nvSpPr>
              <p:cNvPr id="66" name="テキスト ボックス 65">
                <a:extLst>
                  <a:ext uri="{FF2B5EF4-FFF2-40B4-BE49-F238E27FC236}">
                    <a16:creationId xmlns:a16="http://schemas.microsoft.com/office/drawing/2014/main" id="{38DAE1C9-6823-4DD6-889F-4D5F2FC86F4D}"/>
                  </a:ext>
                </a:extLst>
              </p:cNvPr>
              <p:cNvSpPr txBox="1"/>
              <p:nvPr/>
            </p:nvSpPr>
            <p:spPr>
              <a:xfrm>
                <a:off x="9753565" y="3633275"/>
                <a:ext cx="2230290" cy="5370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kumimoji="1" lang="en-US" altLang="ja-JP" sz="1400" i="1" smtClean="0">
                              <a:latin typeface="Cambria Math" panose="02040503050406030204" pitchFamily="18" charset="0"/>
                            </a:rPr>
                          </m:ctrlPr>
                        </m:sSupPr>
                        <m:e>
                          <m:r>
                            <a:rPr kumimoji="1" lang="en-US" altLang="ja-JP" sz="1400" b="0" i="1" smtClean="0">
                              <a:latin typeface="Cambria Math" panose="02040503050406030204" pitchFamily="18" charset="0"/>
                            </a:rPr>
                            <m:t>𝐹</m:t>
                          </m:r>
                        </m:e>
                        <m:sup>
                          <m:r>
                            <a:rPr kumimoji="1" lang="en-US" altLang="ja-JP" sz="1400" i="1">
                              <a:latin typeface="Cambria Math" panose="02040503050406030204" pitchFamily="18" charset="0"/>
                            </a:rPr>
                            <m:t>𝑖</m:t>
                          </m:r>
                        </m:sup>
                      </m:sSup>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r>
                        <a:rPr kumimoji="1" lang="en-US" altLang="ja-JP" sz="1400" b="1" i="1">
                          <a:latin typeface="Cambria Math" panose="02040503050406030204" pitchFamily="18" charset="0"/>
                        </a:rPr>
                        <m:t>∼</m:t>
                      </m:r>
                      <m:r>
                        <a:rPr kumimoji="1" lang="en-US" altLang="ja-JP" sz="1400" b="0" i="1" smtClean="0">
                          <a:latin typeface="Cambria Math" panose="02040503050406030204" pitchFamily="18" charset="0"/>
                        </a:rPr>
                        <m:t>𝐶𝑎𝑢𝑐h𝑦</m:t>
                      </m:r>
                      <m:d>
                        <m:dPr>
                          <m:ctrlPr>
                            <a:rPr kumimoji="1" lang="en-US" altLang="ja-JP" sz="1400" b="0" i="1" smtClean="0">
                              <a:latin typeface="Cambria Math" panose="02040503050406030204" pitchFamily="18" charset="0"/>
                            </a:rPr>
                          </m:ctrlPr>
                        </m:dPr>
                        <m:e>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𝜇</m:t>
                              </m:r>
                            </m:e>
                            <m:sub>
                              <m:r>
                                <a:rPr kumimoji="1" lang="en-US" altLang="ja-JP" sz="1400" b="0" i="1" smtClean="0">
                                  <a:latin typeface="Cambria Math" panose="02040503050406030204" pitchFamily="18" charset="0"/>
                                </a:rPr>
                                <m:t>𝐹</m:t>
                              </m:r>
                            </m:sub>
                          </m:sSub>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𝜎</m:t>
                              </m:r>
                            </m:e>
                            <m:sub>
                              <m:r>
                                <a:rPr kumimoji="1" lang="en-US" altLang="ja-JP" sz="1400" b="0" i="1" smtClean="0">
                                  <a:latin typeface="Cambria Math" panose="02040503050406030204" pitchFamily="18" charset="0"/>
                                </a:rPr>
                                <m:t>𝐹</m:t>
                              </m:r>
                            </m:sub>
                          </m:sSub>
                        </m:e>
                      </m:d>
                      <m:r>
                        <a:rPr kumimoji="1" lang="en-US" altLang="ja-JP" sz="1400" b="0" i="1" smtClean="0">
                          <a:latin typeface="Cambria Math" panose="02040503050406030204" pitchFamily="18" charset="0"/>
                        </a:rPr>
                        <m:t>,</m:t>
                      </m:r>
                    </m:oMath>
                  </m:oMathPara>
                </a14:m>
                <a:endParaRPr kumimoji="1" lang="en-US" altLang="ja-JP" sz="1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𝐶</m:t>
                          </m:r>
                        </m:e>
                        <m:sup>
                          <m:r>
                            <a:rPr kumimoji="1" lang="en-US" altLang="ja-JP" sz="1400" b="0" i="1" smtClean="0">
                              <a:latin typeface="Cambria Math" panose="02040503050406030204" pitchFamily="18" charset="0"/>
                            </a:rPr>
                            <m:t>𝑖</m:t>
                          </m:r>
                        </m:sup>
                      </m:sSup>
                      <m:d>
                        <m:dPr>
                          <m:ctrlPr>
                            <a:rPr kumimoji="1" lang="en-US" altLang="ja-JP" sz="1400" i="1" smtClean="0">
                              <a:latin typeface="Cambria Math" panose="02040503050406030204" pitchFamily="18" charset="0"/>
                            </a:rPr>
                          </m:ctrlPr>
                        </m:dPr>
                        <m:e>
                          <m:r>
                            <a:rPr kumimoji="1" lang="en-US" altLang="ja-JP" sz="1400" b="0" i="1" smtClean="0">
                              <a:latin typeface="Cambria Math" panose="02040503050406030204" pitchFamily="18" charset="0"/>
                            </a:rPr>
                            <m:t>𝑘</m:t>
                          </m:r>
                        </m:e>
                      </m:d>
                      <m:r>
                        <a:rPr kumimoji="1" lang="en-US" altLang="ja-JP" sz="1400" b="1" i="1" smtClean="0">
                          <a:latin typeface="Cambria Math" panose="02040503050406030204" pitchFamily="18" charset="0"/>
                        </a:rPr>
                        <m:t>∼</m:t>
                      </m:r>
                      <m:r>
                        <a:rPr kumimoji="1" lang="en-US" altLang="ja-JP" sz="1400" i="1" smtClean="0">
                          <a:latin typeface="Cambria Math" panose="02040503050406030204" pitchFamily="18" charset="0"/>
                        </a:rPr>
                        <m:t>𝑁</m:t>
                      </m:r>
                      <m:r>
                        <a:rPr kumimoji="1" lang="en-US" altLang="ja-JP" sz="1400" b="0" i="1" smtClean="0">
                          <a:latin typeface="Cambria Math" panose="02040503050406030204" pitchFamily="18" charset="0"/>
                        </a:rPr>
                        <m:t>𝑜𝑟𝑚𝑎𝑙</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𝜇</m:t>
                          </m:r>
                        </m:e>
                        <m:sub>
                          <m:r>
                            <a:rPr kumimoji="1" lang="en-US" altLang="ja-JP" sz="1400" b="0" i="1" smtClean="0">
                              <a:latin typeface="Cambria Math" panose="02040503050406030204" pitchFamily="18" charset="0"/>
                            </a:rPr>
                            <m:t>𝐶</m:t>
                          </m:r>
                        </m:sub>
                      </m:sSub>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𝜎</m:t>
                          </m:r>
                        </m:e>
                        <m:sub>
                          <m:r>
                            <a:rPr kumimoji="1" lang="en-US" altLang="ja-JP" sz="1400" b="0" i="1" smtClean="0">
                              <a:latin typeface="Cambria Math" panose="02040503050406030204" pitchFamily="18" charset="0"/>
                            </a:rPr>
                            <m:t>𝐶</m:t>
                          </m:r>
                        </m:sub>
                      </m:sSub>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66" name="テキスト ボックス 65">
                <a:extLst>
                  <a:ext uri="{FF2B5EF4-FFF2-40B4-BE49-F238E27FC236}">
                    <a16:creationId xmlns:a16="http://schemas.microsoft.com/office/drawing/2014/main" id="{38DAE1C9-6823-4DD6-889F-4D5F2FC86F4D}"/>
                  </a:ext>
                </a:extLst>
              </p:cNvPr>
              <p:cNvSpPr txBox="1">
                <a:spLocks noRot="1" noChangeAspect="1" noMove="1" noResize="1" noEditPoints="1" noAdjustHandles="1" noChangeArrowheads="1" noChangeShapeType="1" noTextEdit="1"/>
              </p:cNvSpPr>
              <p:nvPr/>
            </p:nvSpPr>
            <p:spPr>
              <a:xfrm>
                <a:off x="9753565" y="3633275"/>
                <a:ext cx="2230290" cy="537070"/>
              </a:xfrm>
              <a:prstGeom prst="rect">
                <a:avLst/>
              </a:prstGeom>
              <a:blipFill>
                <a:blip r:embed="rId6"/>
                <a:stretch>
                  <a:fillRect b="-5682"/>
                </a:stretch>
              </a:blipFill>
            </p:spPr>
            <p:txBody>
              <a:bodyPr/>
              <a:lstStyle/>
              <a:p>
                <a:r>
                  <a:rPr lang="ja-JP" altLang="en-US">
                    <a:noFill/>
                  </a:rPr>
                  <a:t> </a:t>
                </a:r>
              </a:p>
            </p:txBody>
          </p:sp>
        </mc:Fallback>
      </mc:AlternateContent>
      <p:sp>
        <p:nvSpPr>
          <p:cNvPr id="68" name="楕円 67">
            <a:extLst>
              <a:ext uri="{FF2B5EF4-FFF2-40B4-BE49-F238E27FC236}">
                <a16:creationId xmlns:a16="http://schemas.microsoft.com/office/drawing/2014/main" id="{B3358422-E370-4C7E-A3B8-565B62DB6BF1}"/>
              </a:ext>
            </a:extLst>
          </p:cNvPr>
          <p:cNvSpPr>
            <a:spLocks noChangeAspect="1"/>
          </p:cNvSpPr>
          <p:nvPr/>
        </p:nvSpPr>
        <p:spPr>
          <a:xfrm>
            <a:off x="5748931" y="364799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楕円 68">
            <a:extLst>
              <a:ext uri="{FF2B5EF4-FFF2-40B4-BE49-F238E27FC236}">
                <a16:creationId xmlns:a16="http://schemas.microsoft.com/office/drawing/2014/main" id="{8F9B251E-3EEE-4550-8847-47094D756FC0}"/>
              </a:ext>
            </a:extLst>
          </p:cNvPr>
          <p:cNvSpPr>
            <a:spLocks noChangeAspect="1"/>
          </p:cNvSpPr>
          <p:nvPr/>
        </p:nvSpPr>
        <p:spPr>
          <a:xfrm>
            <a:off x="5418564" y="3883463"/>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0" name="楕円 69">
            <a:extLst>
              <a:ext uri="{FF2B5EF4-FFF2-40B4-BE49-F238E27FC236}">
                <a16:creationId xmlns:a16="http://schemas.microsoft.com/office/drawing/2014/main" id="{1B588191-6D0F-4D0A-B752-A1102EC93FDF}"/>
              </a:ext>
            </a:extLst>
          </p:cNvPr>
          <p:cNvSpPr>
            <a:spLocks noChangeAspect="1"/>
          </p:cNvSpPr>
          <p:nvPr/>
        </p:nvSpPr>
        <p:spPr>
          <a:xfrm>
            <a:off x="6233538" y="3886633"/>
            <a:ext cx="108000" cy="10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1" name="楕円 70">
            <a:extLst>
              <a:ext uri="{FF2B5EF4-FFF2-40B4-BE49-F238E27FC236}">
                <a16:creationId xmlns:a16="http://schemas.microsoft.com/office/drawing/2014/main" id="{33804149-7DC2-4D1B-98F7-CE71875D98AA}"/>
              </a:ext>
            </a:extLst>
          </p:cNvPr>
          <p:cNvSpPr>
            <a:spLocks noChangeAspect="1"/>
          </p:cNvSpPr>
          <p:nvPr/>
        </p:nvSpPr>
        <p:spPr>
          <a:xfrm>
            <a:off x="6387552" y="4304210"/>
            <a:ext cx="108000" cy="10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2" name="楕円 71">
            <a:extLst>
              <a:ext uri="{FF2B5EF4-FFF2-40B4-BE49-F238E27FC236}">
                <a16:creationId xmlns:a16="http://schemas.microsoft.com/office/drawing/2014/main" id="{334C69F9-6105-4676-B6FA-323CAE2BE73D}"/>
              </a:ext>
            </a:extLst>
          </p:cNvPr>
          <p:cNvSpPr>
            <a:spLocks noChangeAspect="1"/>
          </p:cNvSpPr>
          <p:nvPr/>
        </p:nvSpPr>
        <p:spPr>
          <a:xfrm>
            <a:off x="5890427" y="4013007"/>
            <a:ext cx="108000" cy="10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4" name="二等辺三角形 73">
            <a:extLst>
              <a:ext uri="{FF2B5EF4-FFF2-40B4-BE49-F238E27FC236}">
                <a16:creationId xmlns:a16="http://schemas.microsoft.com/office/drawing/2014/main" id="{3D7DA343-8DB6-4C46-B019-E14B5AFC07C4}"/>
              </a:ext>
            </a:extLst>
          </p:cNvPr>
          <p:cNvSpPr/>
          <p:nvPr/>
        </p:nvSpPr>
        <p:spPr>
          <a:xfrm rot="5400000">
            <a:off x="6503771" y="4230228"/>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2CA4ADB9-ED98-4ABB-B3C6-E1DB2E2ACE40}"/>
                  </a:ext>
                </a:extLst>
              </p:cNvPr>
              <p:cNvSpPr txBox="1"/>
              <p:nvPr/>
            </p:nvSpPr>
            <p:spPr>
              <a:xfrm>
                <a:off x="5217835" y="4520276"/>
                <a:ext cx="1644907" cy="584775"/>
              </a:xfrm>
              <a:prstGeom prst="rect">
                <a:avLst/>
              </a:prstGeom>
              <a:noFill/>
            </p:spPr>
            <p:txBody>
              <a:bodyPr wrap="square" rtlCol="0">
                <a:spAutoFit/>
              </a:bodyPr>
              <a:lstStyle/>
              <a:p>
                <a:pPr algn="ctr"/>
                <a:r>
                  <a:rPr kumimoji="1" lang="ja-JP" altLang="en-US" sz="1600" dirty="0">
                    <a:solidFill>
                      <a:schemeClr val="accent4"/>
                    </a:solidFill>
                  </a:rPr>
                  <a:t>改善に成功した</a:t>
                </a:r>
                <a:endParaRPr kumimoji="1" lang="en-US" altLang="ja-JP" sz="1600" dirty="0">
                  <a:solidFill>
                    <a:schemeClr val="accent4"/>
                  </a:solidFill>
                </a:endParaRPr>
              </a:p>
              <a:p>
                <a:pPr algn="ctr"/>
                <a:r>
                  <a:rPr kumimoji="1" lang="ja-JP" altLang="en-US" sz="1600" dirty="0">
                    <a:solidFill>
                      <a:schemeClr val="accent4"/>
                    </a:solidFill>
                  </a:rPr>
                  <a:t>パラメータの平均</a:t>
                </a:r>
                <a14:m>
                  <m:oMath xmlns:m="http://schemas.openxmlformats.org/officeDocument/2006/math">
                    <m:r>
                      <a:rPr kumimoji="1" lang="en-US" altLang="ja-JP" sz="1600" b="0" i="1" smtClean="0">
                        <a:solidFill>
                          <a:schemeClr val="accent4"/>
                        </a:solidFill>
                        <a:latin typeface="Cambria Math" panose="02040503050406030204" pitchFamily="18" charset="0"/>
                      </a:rPr>
                      <m:t>𝑆</m:t>
                    </m:r>
                  </m:oMath>
                </a14:m>
                <a:endParaRPr kumimoji="1" lang="ja-JP" altLang="en-US" sz="1600" dirty="0">
                  <a:solidFill>
                    <a:schemeClr val="accent4"/>
                  </a:solidFill>
                </a:endParaRPr>
              </a:p>
            </p:txBody>
          </p:sp>
        </mc:Choice>
        <mc:Fallback xmlns="">
          <p:sp>
            <p:nvSpPr>
              <p:cNvPr id="75" name="テキスト ボックス 74">
                <a:extLst>
                  <a:ext uri="{FF2B5EF4-FFF2-40B4-BE49-F238E27FC236}">
                    <a16:creationId xmlns:a16="http://schemas.microsoft.com/office/drawing/2014/main" id="{2CA4ADB9-ED98-4ABB-B3C6-E1DB2E2ACE40}"/>
                  </a:ext>
                </a:extLst>
              </p:cNvPr>
              <p:cNvSpPr txBox="1">
                <a:spLocks noRot="1" noChangeAspect="1" noMove="1" noResize="1" noEditPoints="1" noAdjustHandles="1" noChangeArrowheads="1" noChangeShapeType="1" noTextEdit="1"/>
              </p:cNvSpPr>
              <p:nvPr/>
            </p:nvSpPr>
            <p:spPr>
              <a:xfrm>
                <a:off x="5217835" y="4520276"/>
                <a:ext cx="1644907" cy="584775"/>
              </a:xfrm>
              <a:prstGeom prst="rect">
                <a:avLst/>
              </a:prstGeom>
              <a:blipFill>
                <a:blip r:embed="rId7"/>
                <a:stretch>
                  <a:fillRect l="-1111" t="-3158" b="-136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2A245B31-2789-4F4F-A5B9-235ACB8C6E54}"/>
                  </a:ext>
                </a:extLst>
              </p:cNvPr>
              <p:cNvSpPr txBox="1"/>
              <p:nvPr/>
            </p:nvSpPr>
            <p:spPr>
              <a:xfrm>
                <a:off x="7411171" y="3228871"/>
                <a:ext cx="1524277" cy="338554"/>
              </a:xfrm>
              <a:prstGeom prst="rect">
                <a:avLst/>
              </a:prstGeom>
              <a:noFill/>
            </p:spPr>
            <p:txBody>
              <a:bodyPr wrap="square" rtlCol="0">
                <a:spAutoFit/>
              </a:bodyPr>
              <a:lstStyle/>
              <a:p>
                <a:pPr algn="ctr"/>
                <a:r>
                  <a:rPr kumimoji="1" lang="ja-JP" altLang="en-US" sz="1600" dirty="0">
                    <a:solidFill>
                      <a:schemeClr val="tx1"/>
                    </a:solidFill>
                  </a:rPr>
                  <a:t>統計量</a:t>
                </a:r>
                <a14:m>
                  <m:oMath xmlns:m="http://schemas.openxmlformats.org/officeDocument/2006/math">
                    <m:r>
                      <a:rPr kumimoji="1" lang="en-US" altLang="ja-JP" sz="1600" i="1">
                        <a:latin typeface="Cambria Math" panose="02040503050406030204" pitchFamily="18" charset="0"/>
                      </a:rPr>
                      <m:t>𝜇</m:t>
                    </m:r>
                  </m:oMath>
                </a14:m>
                <a:r>
                  <a:rPr kumimoji="1" lang="ja-JP" altLang="en-US" sz="1600" dirty="0">
                    <a:solidFill>
                      <a:schemeClr val="tx1"/>
                    </a:solidFill>
                  </a:rPr>
                  <a:t>に反映</a:t>
                </a:r>
              </a:p>
            </p:txBody>
          </p:sp>
        </mc:Choice>
        <mc:Fallback xmlns="">
          <p:sp>
            <p:nvSpPr>
              <p:cNvPr id="76" name="テキスト ボックス 75">
                <a:extLst>
                  <a:ext uri="{FF2B5EF4-FFF2-40B4-BE49-F238E27FC236}">
                    <a16:creationId xmlns:a16="http://schemas.microsoft.com/office/drawing/2014/main" id="{2A245B31-2789-4F4F-A5B9-235ACB8C6E54}"/>
                  </a:ext>
                </a:extLst>
              </p:cNvPr>
              <p:cNvSpPr txBox="1">
                <a:spLocks noRot="1" noChangeAspect="1" noMove="1" noResize="1" noEditPoints="1" noAdjustHandles="1" noChangeArrowheads="1" noChangeShapeType="1" noTextEdit="1"/>
              </p:cNvSpPr>
              <p:nvPr/>
            </p:nvSpPr>
            <p:spPr>
              <a:xfrm>
                <a:off x="7411171" y="3228871"/>
                <a:ext cx="1524277" cy="338554"/>
              </a:xfrm>
              <a:prstGeom prst="rect">
                <a:avLst/>
              </a:prstGeom>
              <a:blipFill>
                <a:blip r:embed="rId8"/>
                <a:stretch>
                  <a:fillRect l="-400" t="-5455" b="-23636"/>
                </a:stretch>
              </a:blipFill>
            </p:spPr>
            <p:txBody>
              <a:bodyPr/>
              <a:lstStyle/>
              <a:p>
                <a:r>
                  <a:rPr lang="ja-JP" altLang="en-US">
                    <a:noFill/>
                  </a:rPr>
                  <a:t> </a:t>
                </a:r>
              </a:p>
            </p:txBody>
          </p:sp>
        </mc:Fallback>
      </mc:AlternateContent>
      <p:sp>
        <p:nvSpPr>
          <p:cNvPr id="77" name="二等辺三角形 76">
            <a:extLst>
              <a:ext uri="{FF2B5EF4-FFF2-40B4-BE49-F238E27FC236}">
                <a16:creationId xmlns:a16="http://schemas.microsoft.com/office/drawing/2014/main" id="{4242A6D8-FFF5-4698-B892-766F68F5B13D}"/>
              </a:ext>
            </a:extLst>
          </p:cNvPr>
          <p:cNvSpPr/>
          <p:nvPr/>
        </p:nvSpPr>
        <p:spPr>
          <a:xfrm rot="5400000">
            <a:off x="9175359" y="4249362"/>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8" name="テキスト ボックス 77">
            <a:extLst>
              <a:ext uri="{FF2B5EF4-FFF2-40B4-BE49-F238E27FC236}">
                <a16:creationId xmlns:a16="http://schemas.microsoft.com/office/drawing/2014/main" id="{E14B0697-D713-40DD-A737-BCCEFEED9FE0}"/>
              </a:ext>
            </a:extLst>
          </p:cNvPr>
          <p:cNvSpPr txBox="1"/>
          <p:nvPr/>
        </p:nvSpPr>
        <p:spPr>
          <a:xfrm>
            <a:off x="9715465" y="3228871"/>
            <a:ext cx="2028814" cy="338554"/>
          </a:xfrm>
          <a:prstGeom prst="rect">
            <a:avLst/>
          </a:prstGeom>
          <a:noFill/>
        </p:spPr>
        <p:txBody>
          <a:bodyPr wrap="square" rtlCol="0">
            <a:spAutoFit/>
          </a:bodyPr>
          <a:lstStyle/>
          <a:p>
            <a:pPr algn="ctr"/>
            <a:r>
              <a:rPr kumimoji="1" lang="ja-JP" altLang="en-US" sz="1600" dirty="0">
                <a:solidFill>
                  <a:schemeClr val="tx1"/>
                </a:solidFill>
              </a:rPr>
              <a:t>乱数として生成</a:t>
            </a:r>
          </a:p>
        </p:txBody>
      </p:sp>
      <p:cxnSp>
        <p:nvCxnSpPr>
          <p:cNvPr id="33" name="直線矢印コネクタ 32">
            <a:extLst>
              <a:ext uri="{FF2B5EF4-FFF2-40B4-BE49-F238E27FC236}">
                <a16:creationId xmlns:a16="http://schemas.microsoft.com/office/drawing/2014/main" id="{62697825-5453-4146-9084-89DC58F0C61A}"/>
              </a:ext>
            </a:extLst>
          </p:cNvPr>
          <p:cNvCxnSpPr>
            <a:cxnSpLocks/>
          </p:cNvCxnSpPr>
          <p:nvPr/>
        </p:nvCxnSpPr>
        <p:spPr>
          <a:xfrm flipV="1">
            <a:off x="9969372" y="4315271"/>
            <a:ext cx="0" cy="8884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D2203570-4198-4A33-9597-338C46BBB0C0}"/>
              </a:ext>
            </a:extLst>
          </p:cNvPr>
          <p:cNvCxnSpPr>
            <a:cxnSpLocks/>
          </p:cNvCxnSpPr>
          <p:nvPr/>
        </p:nvCxnSpPr>
        <p:spPr>
          <a:xfrm>
            <a:off x="9915926" y="5140171"/>
            <a:ext cx="16559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FD15EA54-66AB-4F6F-BDA2-D9258BB0BF25}"/>
                  </a:ext>
                </a:extLst>
              </p:cNvPr>
              <p:cNvSpPr txBox="1"/>
              <p:nvPr/>
            </p:nvSpPr>
            <p:spPr>
              <a:xfrm>
                <a:off x="11539070" y="4942260"/>
                <a:ext cx="363255"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𝑥</m:t>
                      </m:r>
                    </m:oMath>
                  </m:oMathPara>
                </a14:m>
                <a:endParaRPr kumimoji="1" lang="ja-JP" altLang="en-US" sz="1600" dirty="0"/>
              </a:p>
            </p:txBody>
          </p:sp>
        </mc:Choice>
        <mc:Fallback xmlns="">
          <p:sp>
            <p:nvSpPr>
              <p:cNvPr id="35" name="テキスト ボックス 34">
                <a:extLst>
                  <a:ext uri="{FF2B5EF4-FFF2-40B4-BE49-F238E27FC236}">
                    <a16:creationId xmlns:a16="http://schemas.microsoft.com/office/drawing/2014/main" id="{FD15EA54-66AB-4F6F-BDA2-D9258BB0BF25}"/>
                  </a:ext>
                </a:extLst>
              </p:cNvPr>
              <p:cNvSpPr txBox="1">
                <a:spLocks noRot="1" noChangeAspect="1" noMove="1" noResize="1" noEditPoints="1" noAdjustHandles="1" noChangeArrowheads="1" noChangeShapeType="1" noTextEdit="1"/>
              </p:cNvSpPr>
              <p:nvPr/>
            </p:nvSpPr>
            <p:spPr>
              <a:xfrm>
                <a:off x="11539070" y="4942260"/>
                <a:ext cx="363255" cy="338554"/>
              </a:xfrm>
              <a:prstGeom prst="rect">
                <a:avLst/>
              </a:prstGeom>
              <a:blipFill>
                <a:blip r:embed="rId9"/>
                <a:stretch>
                  <a:fillRect/>
                </a:stretch>
              </a:blipFill>
            </p:spPr>
            <p:txBody>
              <a:bodyPr/>
              <a:lstStyle/>
              <a:p>
                <a:r>
                  <a:rPr lang="ja-JP" altLang="en-US">
                    <a:noFill/>
                  </a:rPr>
                  <a:t> </a:t>
                </a:r>
              </a:p>
            </p:txBody>
          </p:sp>
        </mc:Fallback>
      </mc:AlternateContent>
      <p:sp>
        <p:nvSpPr>
          <p:cNvPr id="46" name="楕円 45">
            <a:extLst>
              <a:ext uri="{FF2B5EF4-FFF2-40B4-BE49-F238E27FC236}">
                <a16:creationId xmlns:a16="http://schemas.microsoft.com/office/drawing/2014/main" id="{37C65982-1E38-4E45-B6C7-3D37ACB29A34}"/>
              </a:ext>
            </a:extLst>
          </p:cNvPr>
          <p:cNvSpPr>
            <a:spLocks noChangeAspect="1"/>
          </p:cNvSpPr>
          <p:nvPr/>
        </p:nvSpPr>
        <p:spPr>
          <a:xfrm>
            <a:off x="10429178"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E2E63ECD-3205-43C2-BC92-55D4A5F29676}"/>
              </a:ext>
            </a:extLst>
          </p:cNvPr>
          <p:cNvSpPr>
            <a:spLocks noChangeAspect="1"/>
          </p:cNvSpPr>
          <p:nvPr/>
        </p:nvSpPr>
        <p:spPr>
          <a:xfrm>
            <a:off x="10591103"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093957A7-1C4B-4A05-B4B5-B054B7B26E8C}"/>
              </a:ext>
            </a:extLst>
          </p:cNvPr>
          <p:cNvSpPr>
            <a:spLocks noChangeAspect="1"/>
          </p:cNvSpPr>
          <p:nvPr/>
        </p:nvSpPr>
        <p:spPr>
          <a:xfrm>
            <a:off x="10695878"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5EC1EC21-C9F7-4B0A-9EBC-A6EA70615652}"/>
              </a:ext>
            </a:extLst>
          </p:cNvPr>
          <p:cNvSpPr>
            <a:spLocks noChangeAspect="1"/>
          </p:cNvSpPr>
          <p:nvPr/>
        </p:nvSpPr>
        <p:spPr>
          <a:xfrm>
            <a:off x="10810178"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楕円 66">
            <a:extLst>
              <a:ext uri="{FF2B5EF4-FFF2-40B4-BE49-F238E27FC236}">
                <a16:creationId xmlns:a16="http://schemas.microsoft.com/office/drawing/2014/main" id="{87D6223E-7483-462B-88A3-8E873054CD83}"/>
              </a:ext>
            </a:extLst>
          </p:cNvPr>
          <p:cNvSpPr>
            <a:spLocks noChangeAspect="1"/>
          </p:cNvSpPr>
          <p:nvPr/>
        </p:nvSpPr>
        <p:spPr>
          <a:xfrm>
            <a:off x="10972103"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フリーフォーム: 図形 4">
            <a:extLst>
              <a:ext uri="{FF2B5EF4-FFF2-40B4-BE49-F238E27FC236}">
                <a16:creationId xmlns:a16="http://schemas.microsoft.com/office/drawing/2014/main" id="{329687B2-7980-42BA-8E49-B353E7F31E24}"/>
              </a:ext>
            </a:extLst>
          </p:cNvPr>
          <p:cNvSpPr/>
          <p:nvPr/>
        </p:nvSpPr>
        <p:spPr>
          <a:xfrm rot="21418204">
            <a:off x="10150707" y="4355455"/>
            <a:ext cx="1130691" cy="787237"/>
          </a:xfrm>
          <a:custGeom>
            <a:avLst/>
            <a:gdLst>
              <a:gd name="connsiteX0" fmla="*/ 0 w 1504950"/>
              <a:gd name="connsiteY0" fmla="*/ 933507 h 952557"/>
              <a:gd name="connsiteX1" fmla="*/ 447675 w 1504950"/>
              <a:gd name="connsiteY1" fmla="*/ 666807 h 952557"/>
              <a:gd name="connsiteX2" fmla="*/ 762000 w 1504950"/>
              <a:gd name="connsiteY2" fmla="*/ 57 h 952557"/>
              <a:gd name="connsiteX3" fmla="*/ 1028700 w 1504950"/>
              <a:gd name="connsiteY3" fmla="*/ 704907 h 952557"/>
              <a:gd name="connsiteX4" fmla="*/ 1504950 w 1504950"/>
              <a:gd name="connsiteY4" fmla="*/ 952557 h 952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4950" h="952557">
                <a:moveTo>
                  <a:pt x="0" y="933507"/>
                </a:moveTo>
                <a:cubicBezTo>
                  <a:pt x="160337" y="877944"/>
                  <a:pt x="320675" y="822382"/>
                  <a:pt x="447675" y="666807"/>
                </a:cubicBezTo>
                <a:cubicBezTo>
                  <a:pt x="574675" y="511232"/>
                  <a:pt x="665163" y="-6293"/>
                  <a:pt x="762000" y="57"/>
                </a:cubicBezTo>
                <a:cubicBezTo>
                  <a:pt x="858837" y="6407"/>
                  <a:pt x="904875" y="546157"/>
                  <a:pt x="1028700" y="704907"/>
                </a:cubicBezTo>
                <a:cubicBezTo>
                  <a:pt x="1152525" y="863657"/>
                  <a:pt x="1328737" y="908107"/>
                  <a:pt x="1504950" y="95255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2929EB53-1C07-4CDB-9EF8-C02E9CE3826C}"/>
                  </a:ext>
                </a:extLst>
              </p:cNvPr>
              <p:cNvSpPr txBox="1"/>
              <p:nvPr/>
            </p:nvSpPr>
            <p:spPr>
              <a:xfrm>
                <a:off x="10549656" y="5140171"/>
                <a:ext cx="304399" cy="30611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a:latin typeface="Cambria Math" panose="02040503050406030204" pitchFamily="18" charset="0"/>
                        </a:rPr>
                        <m:t>𝜇</m:t>
                      </m:r>
                    </m:oMath>
                  </m:oMathPara>
                </a14:m>
                <a:endParaRPr kumimoji="1" lang="ja-JP" altLang="en-US" sz="1400" dirty="0"/>
              </a:p>
            </p:txBody>
          </p:sp>
        </mc:Choice>
        <mc:Fallback xmlns="">
          <p:sp>
            <p:nvSpPr>
              <p:cNvPr id="73" name="テキスト ボックス 72">
                <a:extLst>
                  <a:ext uri="{FF2B5EF4-FFF2-40B4-BE49-F238E27FC236}">
                    <a16:creationId xmlns:a16="http://schemas.microsoft.com/office/drawing/2014/main" id="{2929EB53-1C07-4CDB-9EF8-C02E9CE3826C}"/>
                  </a:ext>
                </a:extLst>
              </p:cNvPr>
              <p:cNvSpPr txBox="1">
                <a:spLocks noRot="1" noChangeAspect="1" noMove="1" noResize="1" noEditPoints="1" noAdjustHandles="1" noChangeArrowheads="1" noChangeShapeType="1" noTextEdit="1"/>
              </p:cNvSpPr>
              <p:nvPr/>
            </p:nvSpPr>
            <p:spPr>
              <a:xfrm>
                <a:off x="10549656" y="5140171"/>
                <a:ext cx="304399" cy="306114"/>
              </a:xfrm>
              <a:prstGeom prst="rect">
                <a:avLst/>
              </a:prstGeom>
              <a:blipFill>
                <a:blip r:embed="rId10"/>
                <a:stretch>
                  <a:fillRect b="-4000"/>
                </a:stretch>
              </a:blipFill>
            </p:spPr>
            <p:txBody>
              <a:bodyPr/>
              <a:lstStyle/>
              <a:p>
                <a:r>
                  <a:rPr lang="ja-JP" altLang="en-US">
                    <a:noFill/>
                  </a:rPr>
                  <a:t> </a:t>
                </a:r>
              </a:p>
            </p:txBody>
          </p:sp>
        </mc:Fallback>
      </mc:AlternateContent>
      <p:cxnSp>
        <p:nvCxnSpPr>
          <p:cNvPr id="80" name="直線矢印コネクタ 79">
            <a:extLst>
              <a:ext uri="{FF2B5EF4-FFF2-40B4-BE49-F238E27FC236}">
                <a16:creationId xmlns:a16="http://schemas.microsoft.com/office/drawing/2014/main" id="{E4A91B74-9568-47C8-8D08-6D66A5E20D85}"/>
              </a:ext>
            </a:extLst>
          </p:cNvPr>
          <p:cNvCxnSpPr>
            <a:cxnSpLocks/>
          </p:cNvCxnSpPr>
          <p:nvPr/>
        </p:nvCxnSpPr>
        <p:spPr>
          <a:xfrm flipV="1">
            <a:off x="10536292" y="4898648"/>
            <a:ext cx="34588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8C373519-6EE4-4691-A124-A428CFCF94E9}"/>
                  </a:ext>
                </a:extLst>
              </p:cNvPr>
              <p:cNvSpPr txBox="1"/>
              <p:nvPr/>
            </p:nvSpPr>
            <p:spPr>
              <a:xfrm>
                <a:off x="10563852" y="4565486"/>
                <a:ext cx="304399"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a:latin typeface="Cambria Math" panose="02040503050406030204" pitchFamily="18" charset="0"/>
                        </a:rPr>
                        <m:t>𝜎</m:t>
                      </m:r>
                    </m:oMath>
                  </m:oMathPara>
                </a14:m>
                <a:endParaRPr kumimoji="1" lang="ja-JP" altLang="en-US" sz="1400" dirty="0"/>
              </a:p>
            </p:txBody>
          </p:sp>
        </mc:Choice>
        <mc:Fallback xmlns="">
          <p:sp>
            <p:nvSpPr>
              <p:cNvPr id="81" name="テキスト ボックス 80">
                <a:extLst>
                  <a:ext uri="{FF2B5EF4-FFF2-40B4-BE49-F238E27FC236}">
                    <a16:creationId xmlns:a16="http://schemas.microsoft.com/office/drawing/2014/main" id="{8C373519-6EE4-4691-A124-A428CFCF94E9}"/>
                  </a:ext>
                </a:extLst>
              </p:cNvPr>
              <p:cNvSpPr txBox="1">
                <a:spLocks noRot="1" noChangeAspect="1" noMove="1" noResize="1" noEditPoints="1" noAdjustHandles="1" noChangeArrowheads="1" noChangeShapeType="1" noTextEdit="1"/>
              </p:cNvSpPr>
              <p:nvPr/>
            </p:nvSpPr>
            <p:spPr>
              <a:xfrm>
                <a:off x="10563852" y="4565486"/>
                <a:ext cx="304399" cy="307777"/>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B14C135D-E3B6-4B15-8279-4E2AC596349D}"/>
                  </a:ext>
                </a:extLst>
              </p:cNvPr>
              <p:cNvSpPr txBox="1"/>
              <p:nvPr/>
            </p:nvSpPr>
            <p:spPr>
              <a:xfrm>
                <a:off x="7167239" y="3794085"/>
                <a:ext cx="1662163"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𝜇</m:t>
                      </m:r>
                      <m:r>
                        <a:rPr kumimoji="1" lang="en-US" altLang="ja-JP" sz="1400" b="1" i="1" smtClean="0">
                          <a:latin typeface="Cambria Math" panose="02040503050406030204" pitchFamily="18" charset="0"/>
                        </a:rPr>
                        <m:t>≔</m:t>
                      </m:r>
                      <m:r>
                        <a:rPr kumimoji="1" lang="en-US" altLang="ja-JP" sz="1400" b="0" i="1" smtClean="0">
                          <a:latin typeface="Cambria Math" panose="02040503050406030204" pitchFamily="18" charset="0"/>
                        </a:rPr>
                        <m:t>𝑐</m:t>
                      </m:r>
                      <m:r>
                        <a:rPr kumimoji="1" lang="en-US" altLang="ja-JP" sz="1400" i="1">
                          <a:latin typeface="Cambria Math" panose="02040503050406030204" pitchFamily="18" charset="0"/>
                        </a:rPr>
                        <m:t>𝜇</m:t>
                      </m:r>
                      <m:r>
                        <a:rPr kumimoji="1" lang="en-US" altLang="ja-JP" sz="1400" b="0" i="1" smtClean="0">
                          <a:latin typeface="Cambria Math" panose="02040503050406030204" pitchFamily="18" charset="0"/>
                        </a:rPr>
                        <m:t>+</m:t>
                      </m:r>
                      <m:d>
                        <m:dPr>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1−</m:t>
                          </m:r>
                          <m:r>
                            <a:rPr kumimoji="1" lang="en-US" altLang="ja-JP" sz="1400" b="0" i="1" smtClean="0">
                              <a:latin typeface="Cambria Math" panose="02040503050406030204" pitchFamily="18" charset="0"/>
                            </a:rPr>
                            <m:t>𝑐</m:t>
                          </m:r>
                        </m:e>
                      </m:d>
                      <m:r>
                        <a:rPr kumimoji="1" lang="en-US" altLang="ja-JP" sz="1400" i="1">
                          <a:latin typeface="Cambria Math" panose="02040503050406030204" pitchFamily="18" charset="0"/>
                        </a:rPr>
                        <m:t>𝑆</m:t>
                      </m:r>
                    </m:oMath>
                  </m:oMathPara>
                </a14:m>
                <a:endParaRPr kumimoji="1" lang="ja-JP" altLang="en-US" sz="1400" dirty="0"/>
              </a:p>
            </p:txBody>
          </p:sp>
        </mc:Choice>
        <mc:Fallback xmlns="">
          <p:sp>
            <p:nvSpPr>
              <p:cNvPr id="82" name="テキスト ボックス 81">
                <a:extLst>
                  <a:ext uri="{FF2B5EF4-FFF2-40B4-BE49-F238E27FC236}">
                    <a16:creationId xmlns:a16="http://schemas.microsoft.com/office/drawing/2014/main" id="{B14C135D-E3B6-4B15-8279-4E2AC596349D}"/>
                  </a:ext>
                </a:extLst>
              </p:cNvPr>
              <p:cNvSpPr txBox="1">
                <a:spLocks noRot="1" noChangeAspect="1" noMove="1" noResize="1" noEditPoints="1" noAdjustHandles="1" noChangeArrowheads="1" noChangeShapeType="1" noTextEdit="1"/>
              </p:cNvSpPr>
              <p:nvPr/>
            </p:nvSpPr>
            <p:spPr>
              <a:xfrm>
                <a:off x="7167239" y="3794085"/>
                <a:ext cx="1662163" cy="307777"/>
              </a:xfrm>
              <a:prstGeom prst="rect">
                <a:avLst/>
              </a:prstGeom>
              <a:blipFill>
                <a:blip r:embed="rId12"/>
                <a:stretch>
                  <a:fillRect b="-1961"/>
                </a:stretch>
              </a:blipFill>
            </p:spPr>
            <p:txBody>
              <a:bodyPr/>
              <a:lstStyle/>
              <a:p>
                <a:r>
                  <a:rPr lang="ja-JP" altLang="en-US">
                    <a:noFill/>
                  </a:rPr>
                  <a:t> </a:t>
                </a:r>
              </a:p>
            </p:txBody>
          </p:sp>
        </mc:Fallback>
      </mc:AlternateContent>
      <p:sp>
        <p:nvSpPr>
          <p:cNvPr id="83" name="テキスト ボックス 82">
            <a:extLst>
              <a:ext uri="{FF2B5EF4-FFF2-40B4-BE49-F238E27FC236}">
                <a16:creationId xmlns:a16="http://schemas.microsoft.com/office/drawing/2014/main" id="{15691B84-50B2-46F1-8135-D28F1F4F5895}"/>
              </a:ext>
            </a:extLst>
          </p:cNvPr>
          <p:cNvSpPr txBox="1"/>
          <p:nvPr/>
        </p:nvSpPr>
        <p:spPr>
          <a:xfrm>
            <a:off x="6989265" y="3554698"/>
            <a:ext cx="1110270" cy="307777"/>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sz="1400" dirty="0">
                <a:solidFill>
                  <a:schemeClr val="tx1"/>
                </a:solidFill>
              </a:rPr>
              <a:t>JADE</a:t>
            </a:r>
            <a:endParaRPr kumimoji="1" lang="ja-JP" altLang="en-US" sz="1400" dirty="0">
              <a:solidFill>
                <a:schemeClr val="tx1"/>
              </a:solidFill>
            </a:endParaRPr>
          </a:p>
        </p:txBody>
      </p:sp>
      <p:sp>
        <p:nvSpPr>
          <p:cNvPr id="84" name="テキスト ボックス 83">
            <a:extLst>
              <a:ext uri="{FF2B5EF4-FFF2-40B4-BE49-F238E27FC236}">
                <a16:creationId xmlns:a16="http://schemas.microsoft.com/office/drawing/2014/main" id="{08CB03E6-EFAF-4CB9-8E84-A58C6667E44A}"/>
              </a:ext>
            </a:extLst>
          </p:cNvPr>
          <p:cNvSpPr txBox="1"/>
          <p:nvPr/>
        </p:nvSpPr>
        <p:spPr>
          <a:xfrm>
            <a:off x="8282970" y="4036744"/>
            <a:ext cx="1123494" cy="276999"/>
          </a:xfrm>
          <a:prstGeom prst="rect">
            <a:avLst/>
          </a:prstGeom>
          <a:noFill/>
        </p:spPr>
        <p:txBody>
          <a:bodyPr wrap="square" rtlCol="0">
            <a:spAutoFit/>
          </a:bodyPr>
          <a:lstStyle/>
          <a:p>
            <a:pPr algn="ctr"/>
            <a:r>
              <a:rPr kumimoji="1" lang="ja-JP" altLang="en-US" sz="1200" dirty="0"/>
              <a:t>成功値の平均</a:t>
            </a:r>
          </a:p>
        </p:txBody>
      </p:sp>
      <p:sp>
        <p:nvSpPr>
          <p:cNvPr id="85" name="テキスト ボックス 84">
            <a:extLst>
              <a:ext uri="{FF2B5EF4-FFF2-40B4-BE49-F238E27FC236}">
                <a16:creationId xmlns:a16="http://schemas.microsoft.com/office/drawing/2014/main" id="{B2DE4DAB-B7B5-460E-B8FC-64EDA0D954B4}"/>
              </a:ext>
            </a:extLst>
          </p:cNvPr>
          <p:cNvSpPr txBox="1"/>
          <p:nvPr/>
        </p:nvSpPr>
        <p:spPr>
          <a:xfrm>
            <a:off x="7321146" y="4036744"/>
            <a:ext cx="1123494" cy="276999"/>
          </a:xfrm>
          <a:prstGeom prst="rect">
            <a:avLst/>
          </a:prstGeom>
          <a:noFill/>
        </p:spPr>
        <p:txBody>
          <a:bodyPr wrap="square" rtlCol="0">
            <a:spAutoFit/>
          </a:bodyPr>
          <a:lstStyle/>
          <a:p>
            <a:pPr algn="ctr"/>
            <a:r>
              <a:rPr kumimoji="1" lang="ja-JP" altLang="en-US" sz="1200" dirty="0"/>
              <a:t>前回の統計量</a:t>
            </a:r>
          </a:p>
        </p:txBody>
      </p:sp>
      <p:sp>
        <p:nvSpPr>
          <p:cNvPr id="86" name="テキスト ボックス 85">
            <a:extLst>
              <a:ext uri="{FF2B5EF4-FFF2-40B4-BE49-F238E27FC236}">
                <a16:creationId xmlns:a16="http://schemas.microsoft.com/office/drawing/2014/main" id="{84AC7243-C6DB-4A17-8CFA-3E74F61FA58B}"/>
              </a:ext>
            </a:extLst>
          </p:cNvPr>
          <p:cNvSpPr txBox="1"/>
          <p:nvPr/>
        </p:nvSpPr>
        <p:spPr>
          <a:xfrm>
            <a:off x="6989265" y="4384836"/>
            <a:ext cx="1110270" cy="307777"/>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sz="1400" dirty="0">
                <a:solidFill>
                  <a:schemeClr val="tx1"/>
                </a:solidFill>
              </a:rPr>
              <a:t>SHADE</a:t>
            </a:r>
            <a:endParaRPr kumimoji="1" lang="ja-JP" altLang="en-US" sz="1400" dirty="0">
              <a:solidFill>
                <a:schemeClr val="tx1"/>
              </a:solidFill>
            </a:endParaRPr>
          </a:p>
        </p:txBody>
      </p:sp>
      <mc:AlternateContent xmlns:mc="http://schemas.openxmlformats.org/markup-compatibility/2006" xmlns:a14="http://schemas.microsoft.com/office/drawing/2010/main">
        <mc:Choice Requires="a14">
          <p:sp>
            <p:nvSpPr>
              <p:cNvPr id="87" name="テキスト ボックス 86">
                <a:extLst>
                  <a:ext uri="{FF2B5EF4-FFF2-40B4-BE49-F238E27FC236}">
                    <a16:creationId xmlns:a16="http://schemas.microsoft.com/office/drawing/2014/main" id="{A8579A28-B1EC-4F42-8D02-A613D5935298}"/>
                  </a:ext>
                </a:extLst>
              </p:cNvPr>
              <p:cNvSpPr txBox="1"/>
              <p:nvPr/>
            </p:nvSpPr>
            <p:spPr>
              <a:xfrm>
                <a:off x="7153927" y="4904555"/>
                <a:ext cx="871853"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𝜇</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𝑀</m:t>
                          </m:r>
                        </m:e>
                        <m:sub>
                          <m:r>
                            <a:rPr kumimoji="1" lang="en-US" altLang="ja-JP" sz="1400" b="0" i="1" smtClean="0">
                              <a:latin typeface="Cambria Math" panose="02040503050406030204" pitchFamily="18" charset="0"/>
                            </a:rPr>
                            <m:t>𝑟</m:t>
                          </m:r>
                        </m:sub>
                      </m:sSub>
                    </m:oMath>
                  </m:oMathPara>
                </a14:m>
                <a:endParaRPr kumimoji="1" lang="ja-JP" altLang="en-US" sz="1400" dirty="0"/>
              </a:p>
            </p:txBody>
          </p:sp>
        </mc:Choice>
        <mc:Fallback xmlns="">
          <p:sp>
            <p:nvSpPr>
              <p:cNvPr id="87" name="テキスト ボックス 86">
                <a:extLst>
                  <a:ext uri="{FF2B5EF4-FFF2-40B4-BE49-F238E27FC236}">
                    <a16:creationId xmlns:a16="http://schemas.microsoft.com/office/drawing/2014/main" id="{A8579A28-B1EC-4F42-8D02-A613D5935298}"/>
                  </a:ext>
                </a:extLst>
              </p:cNvPr>
              <p:cNvSpPr txBox="1">
                <a:spLocks noRot="1" noChangeAspect="1" noMove="1" noResize="1" noEditPoints="1" noAdjustHandles="1" noChangeArrowheads="1" noChangeShapeType="1" noTextEdit="1"/>
              </p:cNvSpPr>
              <p:nvPr/>
            </p:nvSpPr>
            <p:spPr>
              <a:xfrm>
                <a:off x="7153927" y="4904555"/>
                <a:ext cx="871853" cy="307777"/>
              </a:xfrm>
              <a:prstGeom prst="rect">
                <a:avLst/>
              </a:prstGeom>
              <a:blipFill>
                <a:blip r:embed="rId13"/>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8" name="テキスト ボックス 87">
                <a:extLst>
                  <a:ext uri="{FF2B5EF4-FFF2-40B4-BE49-F238E27FC236}">
                    <a16:creationId xmlns:a16="http://schemas.microsoft.com/office/drawing/2014/main" id="{5C2F121A-2E26-4532-B19C-B1C1E283BF97}"/>
                  </a:ext>
                </a:extLst>
              </p:cNvPr>
              <p:cNvSpPr txBox="1"/>
              <p:nvPr/>
            </p:nvSpPr>
            <p:spPr>
              <a:xfrm>
                <a:off x="7153928" y="4646648"/>
                <a:ext cx="871852"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𝑀</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𝑆</m:t>
                      </m:r>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88" name="テキスト ボックス 87">
                <a:extLst>
                  <a:ext uri="{FF2B5EF4-FFF2-40B4-BE49-F238E27FC236}">
                    <a16:creationId xmlns:a16="http://schemas.microsoft.com/office/drawing/2014/main" id="{5C2F121A-2E26-4532-B19C-B1C1E283BF97}"/>
                  </a:ext>
                </a:extLst>
              </p:cNvPr>
              <p:cNvSpPr txBox="1">
                <a:spLocks noRot="1" noChangeAspect="1" noMove="1" noResize="1" noEditPoints="1" noAdjustHandles="1" noChangeArrowheads="1" noChangeShapeType="1" noTextEdit="1"/>
              </p:cNvSpPr>
              <p:nvPr/>
            </p:nvSpPr>
            <p:spPr>
              <a:xfrm>
                <a:off x="7153928" y="4646648"/>
                <a:ext cx="871852" cy="307777"/>
              </a:xfrm>
              <a:prstGeom prst="rect">
                <a:avLst/>
              </a:prstGeom>
              <a:blipFill>
                <a:blip r:embed="rId14"/>
                <a:stretch>
                  <a:fillRect b="-9804"/>
                </a:stretch>
              </a:blipFill>
            </p:spPr>
            <p:txBody>
              <a:bodyPr/>
              <a:lstStyle/>
              <a:p>
                <a:r>
                  <a:rPr lang="ja-JP" altLang="en-US">
                    <a:noFill/>
                  </a:rPr>
                  <a:t> </a:t>
                </a:r>
              </a:p>
            </p:txBody>
          </p:sp>
        </mc:Fallback>
      </mc:AlternateContent>
      <p:sp>
        <p:nvSpPr>
          <p:cNvPr id="89" name="テキスト ボックス 88">
            <a:extLst>
              <a:ext uri="{FF2B5EF4-FFF2-40B4-BE49-F238E27FC236}">
                <a16:creationId xmlns:a16="http://schemas.microsoft.com/office/drawing/2014/main" id="{2A0C8E62-7301-47CD-9FD0-7E6C550AC234}"/>
              </a:ext>
            </a:extLst>
          </p:cNvPr>
          <p:cNvSpPr txBox="1"/>
          <p:nvPr/>
        </p:nvSpPr>
        <p:spPr>
          <a:xfrm>
            <a:off x="8051822" y="4673662"/>
            <a:ext cx="1266115" cy="276999"/>
          </a:xfrm>
          <a:prstGeom prst="rect">
            <a:avLst/>
          </a:prstGeom>
          <a:noFill/>
        </p:spPr>
        <p:txBody>
          <a:bodyPr wrap="square" rtlCol="0">
            <a:spAutoFit/>
          </a:bodyPr>
          <a:lstStyle/>
          <a:p>
            <a:pPr algn="ctr"/>
            <a:r>
              <a:rPr kumimoji="1" lang="ja-JP" altLang="en-US" sz="1200" dirty="0"/>
              <a:t>過去の成功履歴</a:t>
            </a:r>
          </a:p>
        </p:txBody>
      </p:sp>
      <p:sp>
        <p:nvSpPr>
          <p:cNvPr id="90" name="テキスト ボックス 89">
            <a:extLst>
              <a:ext uri="{FF2B5EF4-FFF2-40B4-BE49-F238E27FC236}">
                <a16:creationId xmlns:a16="http://schemas.microsoft.com/office/drawing/2014/main" id="{DBEE31C3-A1FE-4368-B33E-2EFC2848B5DF}"/>
              </a:ext>
            </a:extLst>
          </p:cNvPr>
          <p:cNvSpPr txBox="1"/>
          <p:nvPr/>
        </p:nvSpPr>
        <p:spPr>
          <a:xfrm>
            <a:off x="7896232" y="4931710"/>
            <a:ext cx="1573648" cy="276999"/>
          </a:xfrm>
          <a:prstGeom prst="rect">
            <a:avLst/>
          </a:prstGeom>
          <a:noFill/>
        </p:spPr>
        <p:txBody>
          <a:bodyPr wrap="square" rtlCol="0">
            <a:spAutoFit/>
          </a:bodyPr>
          <a:lstStyle/>
          <a:p>
            <a:pPr algn="ctr"/>
            <a:r>
              <a:rPr kumimoji="1" lang="ja-JP" altLang="en-US" sz="1200" dirty="0"/>
              <a:t>メモリからランダムに選ぶ</a:t>
            </a:r>
          </a:p>
        </p:txBody>
      </p:sp>
    </p:spTree>
    <p:extLst>
      <p:ext uri="{BB962C8B-B14F-4D97-AF65-F5344CB8AC3E}">
        <p14:creationId xmlns:p14="http://schemas.microsoft.com/office/powerpoint/2010/main" val="28579408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15</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結果まとめ</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10603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計算時間・探索性能の両面で、違反量削減優先の方法が優れていた。</a:t>
            </a:r>
            <a:endParaRPr lang="en-US" altLang="ja-JP" sz="2800" dirty="0"/>
          </a:p>
          <a:p>
            <a:pPr lvl="1">
              <a:defRPr/>
            </a:pPr>
            <a:r>
              <a:rPr lang="en-US" altLang="ja-JP" sz="2400" dirty="0"/>
              <a:t>MOEA/D</a:t>
            </a:r>
            <a:r>
              <a:rPr lang="ja-JP" altLang="en-US" sz="2400" dirty="0"/>
              <a:t>が可能解を得られなかった問題・条件で、</a:t>
            </a:r>
            <a:r>
              <a:rPr lang="en-US" altLang="ja-JP" sz="2400" dirty="0"/>
              <a:t>15</a:t>
            </a:r>
            <a:r>
              <a:rPr lang="ja-JP" altLang="en-US" sz="2400" dirty="0"/>
              <a:t>分以内に実行可能解を得た</a:t>
            </a:r>
            <a:endParaRPr lang="en-US" altLang="ja-JP" sz="2400" dirty="0"/>
          </a:p>
        </p:txBody>
      </p:sp>
      <mc:AlternateContent xmlns:mc="http://schemas.openxmlformats.org/markup-compatibility/2006" xmlns:a14="http://schemas.microsoft.com/office/drawing/2010/main">
        <mc:Choice Requires="a14">
          <p:graphicFrame>
            <p:nvGraphicFramePr>
              <p:cNvPr id="9" name="表 8">
                <a:extLst>
                  <a:ext uri="{FF2B5EF4-FFF2-40B4-BE49-F238E27FC236}">
                    <a16:creationId xmlns:a16="http://schemas.microsoft.com/office/drawing/2014/main" id="{CC576021-9B1D-4A85-9C17-4817AF46E654}"/>
                  </a:ext>
                </a:extLst>
              </p:cNvPr>
              <p:cNvGraphicFramePr>
                <a:graphicFrameLocks noGrp="1"/>
              </p:cNvGraphicFramePr>
              <p:nvPr>
                <p:extLst>
                  <p:ext uri="{D42A27DB-BD31-4B8C-83A1-F6EECF244321}">
                    <p14:modId xmlns:p14="http://schemas.microsoft.com/office/powerpoint/2010/main" val="1847687456"/>
                  </p:ext>
                </p:extLst>
              </p:nvPr>
            </p:nvGraphicFramePr>
            <p:xfrm>
              <a:off x="504032" y="2237574"/>
              <a:ext cx="11183935" cy="2011680"/>
            </p:xfrm>
            <a:graphic>
              <a:graphicData uri="http://schemas.openxmlformats.org/drawingml/2006/table">
                <a:tbl>
                  <a:tblPr firstRow="1" bandRow="1">
                    <a:tableStyleId>{5C22544A-7EE6-4342-B048-85BDC9FD1C3A}</a:tableStyleId>
                  </a:tblPr>
                  <a:tblGrid>
                    <a:gridCol w="2543935">
                      <a:extLst>
                        <a:ext uri="{9D8B030D-6E8A-4147-A177-3AD203B41FA5}">
                          <a16:colId xmlns:a16="http://schemas.microsoft.com/office/drawing/2014/main" val="937617659"/>
                        </a:ext>
                      </a:extLst>
                    </a:gridCol>
                    <a:gridCol w="2160000">
                      <a:extLst>
                        <a:ext uri="{9D8B030D-6E8A-4147-A177-3AD203B41FA5}">
                          <a16:colId xmlns:a16="http://schemas.microsoft.com/office/drawing/2014/main" val="422137597"/>
                        </a:ext>
                      </a:extLst>
                    </a:gridCol>
                    <a:gridCol w="2160000">
                      <a:extLst>
                        <a:ext uri="{9D8B030D-6E8A-4147-A177-3AD203B41FA5}">
                          <a16:colId xmlns:a16="http://schemas.microsoft.com/office/drawing/2014/main" val="612450490"/>
                        </a:ext>
                      </a:extLst>
                    </a:gridCol>
                    <a:gridCol w="2160000">
                      <a:extLst>
                        <a:ext uri="{9D8B030D-6E8A-4147-A177-3AD203B41FA5}">
                          <a16:colId xmlns:a16="http://schemas.microsoft.com/office/drawing/2014/main" val="3219531441"/>
                        </a:ext>
                      </a:extLst>
                    </a:gridCol>
                    <a:gridCol w="2160000">
                      <a:extLst>
                        <a:ext uri="{9D8B030D-6E8A-4147-A177-3AD203B41FA5}">
                          <a16:colId xmlns:a16="http://schemas.microsoft.com/office/drawing/2014/main" val="640262614"/>
                        </a:ext>
                      </a:extLst>
                    </a:gridCol>
                  </a:tblGrid>
                  <a:tr h="227660">
                    <a:tc>
                      <a:txBody>
                        <a:bodyPr/>
                        <a:lstStyle/>
                        <a:p>
                          <a:pPr algn="ctr"/>
                          <a:r>
                            <a:rPr kumimoji="1" lang="ja-JP" altLang="en-US" sz="1800" dirty="0"/>
                            <a:t>項目</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Adaptive MOEA/D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800" dirty="0"/>
                            <a:t>適応型</a:t>
                          </a:r>
                          <a:r>
                            <a:rPr kumimoji="1" lang="en-US" altLang="ja-JP" sz="1800" dirty="0"/>
                            <a:t>PSO + Feasibility Rule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JADE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Feasibility Rule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SHADE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Feasibility Rule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最良解の目的関数値</a:t>
                          </a:r>
                          <a14:m>
                            <m:oMath xmlns:m="http://schemas.openxmlformats.org/officeDocument/2006/math">
                              <m:r>
                                <a:rPr kumimoji="1" lang="en-US" altLang="ja-JP" sz="1800" b="0" i="1" smtClean="0">
                                  <a:latin typeface="Cambria Math" panose="02040503050406030204" pitchFamily="18" charset="0"/>
                                </a:rPr>
                                <m:t>𝑓</m:t>
                              </m:r>
                            </m:oMath>
                          </a14:m>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338,883</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527,177</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417,427.50</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417,427.49</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4237924"/>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可能解の獲得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9661568"/>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計算時間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22.9min</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10.6min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t>
                          </a:r>
                          <a:r>
                            <a:rPr kumimoji="1" lang="ja-JP" altLang="en-US" sz="1800" dirty="0"/>
                            <a:t>可能解は約</a:t>
                          </a:r>
                          <a:r>
                            <a:rPr kumimoji="1" lang="en-US" altLang="ja-JP" sz="1800" dirty="0"/>
                            <a:t>3.6</a:t>
                          </a:r>
                          <a:r>
                            <a:rPr kumimoji="1" lang="ja-JP" altLang="en-US" sz="1800" dirty="0"/>
                            <a:t>分</a:t>
                          </a:r>
                          <a:r>
                            <a:rPr kumimoji="1" lang="en-US" altLang="ja-JP" sz="18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21.4min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t>
                          </a:r>
                          <a:r>
                            <a:rPr kumimoji="1" lang="ja-JP" altLang="en-US" sz="1800" dirty="0"/>
                            <a:t>可能解は約</a:t>
                          </a:r>
                          <a:r>
                            <a:rPr kumimoji="1" lang="en-US" altLang="ja-JP" sz="1800" dirty="0"/>
                            <a:t>22</a:t>
                          </a:r>
                          <a:r>
                            <a:rPr kumimoji="1" lang="ja-JP" altLang="en-US" sz="1800" dirty="0"/>
                            <a:t>秒</a:t>
                          </a:r>
                          <a:r>
                            <a:rPr kumimoji="1" lang="en-US" altLang="ja-JP" sz="18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14.3min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t>
                          </a:r>
                          <a:r>
                            <a:rPr kumimoji="1" lang="ja-JP" altLang="en-US" sz="1800" dirty="0"/>
                            <a:t>可能解は約</a:t>
                          </a:r>
                          <a:r>
                            <a:rPr kumimoji="1" lang="en-US" altLang="ja-JP" sz="1800" dirty="0"/>
                            <a:t>7</a:t>
                          </a:r>
                          <a:r>
                            <a:rPr kumimoji="1" lang="ja-JP" altLang="en-US" sz="1800" dirty="0"/>
                            <a:t>秒</a:t>
                          </a:r>
                          <a:r>
                            <a:rPr kumimoji="1" lang="en-US" altLang="ja-JP" sz="18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1621648"/>
                      </a:ext>
                    </a:extLst>
                  </a:tr>
                </a:tbl>
              </a:graphicData>
            </a:graphic>
          </p:graphicFrame>
        </mc:Choice>
        <mc:Fallback xmlns="">
          <p:graphicFrame>
            <p:nvGraphicFramePr>
              <p:cNvPr id="9" name="表 8">
                <a:extLst>
                  <a:ext uri="{FF2B5EF4-FFF2-40B4-BE49-F238E27FC236}">
                    <a16:creationId xmlns:a16="http://schemas.microsoft.com/office/drawing/2014/main" id="{CC576021-9B1D-4A85-9C17-4817AF46E654}"/>
                  </a:ext>
                </a:extLst>
              </p:cNvPr>
              <p:cNvGraphicFramePr>
                <a:graphicFrameLocks noGrp="1"/>
              </p:cNvGraphicFramePr>
              <p:nvPr>
                <p:extLst>
                  <p:ext uri="{D42A27DB-BD31-4B8C-83A1-F6EECF244321}">
                    <p14:modId xmlns:p14="http://schemas.microsoft.com/office/powerpoint/2010/main" val="1847687456"/>
                  </p:ext>
                </p:extLst>
              </p:nvPr>
            </p:nvGraphicFramePr>
            <p:xfrm>
              <a:off x="504032" y="2237574"/>
              <a:ext cx="11183935" cy="2011680"/>
            </p:xfrm>
            <a:graphic>
              <a:graphicData uri="http://schemas.openxmlformats.org/drawingml/2006/table">
                <a:tbl>
                  <a:tblPr firstRow="1" bandRow="1">
                    <a:tableStyleId>{5C22544A-7EE6-4342-B048-85BDC9FD1C3A}</a:tableStyleId>
                  </a:tblPr>
                  <a:tblGrid>
                    <a:gridCol w="2543935">
                      <a:extLst>
                        <a:ext uri="{9D8B030D-6E8A-4147-A177-3AD203B41FA5}">
                          <a16:colId xmlns:a16="http://schemas.microsoft.com/office/drawing/2014/main" val="937617659"/>
                        </a:ext>
                      </a:extLst>
                    </a:gridCol>
                    <a:gridCol w="2160000">
                      <a:extLst>
                        <a:ext uri="{9D8B030D-6E8A-4147-A177-3AD203B41FA5}">
                          <a16:colId xmlns:a16="http://schemas.microsoft.com/office/drawing/2014/main" val="422137597"/>
                        </a:ext>
                      </a:extLst>
                    </a:gridCol>
                    <a:gridCol w="2160000">
                      <a:extLst>
                        <a:ext uri="{9D8B030D-6E8A-4147-A177-3AD203B41FA5}">
                          <a16:colId xmlns:a16="http://schemas.microsoft.com/office/drawing/2014/main" val="612450490"/>
                        </a:ext>
                      </a:extLst>
                    </a:gridCol>
                    <a:gridCol w="2160000">
                      <a:extLst>
                        <a:ext uri="{9D8B030D-6E8A-4147-A177-3AD203B41FA5}">
                          <a16:colId xmlns:a16="http://schemas.microsoft.com/office/drawing/2014/main" val="3219531441"/>
                        </a:ext>
                      </a:extLst>
                    </a:gridCol>
                    <a:gridCol w="2160000">
                      <a:extLst>
                        <a:ext uri="{9D8B030D-6E8A-4147-A177-3AD203B41FA5}">
                          <a16:colId xmlns:a16="http://schemas.microsoft.com/office/drawing/2014/main" val="640262614"/>
                        </a:ext>
                      </a:extLst>
                    </a:gridCol>
                  </a:tblGrid>
                  <a:tr h="640080">
                    <a:tc>
                      <a:txBody>
                        <a:bodyPr/>
                        <a:lstStyle/>
                        <a:p>
                          <a:pPr algn="ctr"/>
                          <a:r>
                            <a:rPr kumimoji="1" lang="ja-JP" altLang="en-US" sz="1800" dirty="0"/>
                            <a:t>項目</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Adaptive MOEA/D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800" dirty="0"/>
                            <a:t>適応型</a:t>
                          </a:r>
                          <a:r>
                            <a:rPr kumimoji="1" lang="en-US" altLang="ja-JP" sz="1800" dirty="0"/>
                            <a:t>PSO + Feasibility Rule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JADE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Feasibility Rule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SHADE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Feasibility Rule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365760">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39" t="-180328" r="-339713" b="-296721"/>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338,883</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527,177</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417,427.50</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417,427.49</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4237924"/>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可能解の獲得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9661568"/>
                      </a:ext>
                    </a:extLst>
                  </a:tr>
                  <a:tr h="640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計算時間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22.9min</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10.6min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t>
                          </a:r>
                          <a:r>
                            <a:rPr kumimoji="1" lang="ja-JP" altLang="en-US" sz="1800" dirty="0"/>
                            <a:t>可能解は約</a:t>
                          </a:r>
                          <a:r>
                            <a:rPr kumimoji="1" lang="en-US" altLang="ja-JP" sz="1800" dirty="0"/>
                            <a:t>3.6</a:t>
                          </a:r>
                          <a:r>
                            <a:rPr kumimoji="1" lang="ja-JP" altLang="en-US" sz="1800" dirty="0"/>
                            <a:t>分</a:t>
                          </a:r>
                          <a:r>
                            <a:rPr kumimoji="1" lang="en-US" altLang="ja-JP" sz="18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21.4min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t>
                          </a:r>
                          <a:r>
                            <a:rPr kumimoji="1" lang="ja-JP" altLang="en-US" sz="1800" dirty="0"/>
                            <a:t>可能解は約</a:t>
                          </a:r>
                          <a:r>
                            <a:rPr kumimoji="1" lang="en-US" altLang="ja-JP" sz="1800" dirty="0"/>
                            <a:t>22</a:t>
                          </a:r>
                          <a:r>
                            <a:rPr kumimoji="1" lang="ja-JP" altLang="en-US" sz="1800" dirty="0"/>
                            <a:t>秒</a:t>
                          </a:r>
                          <a:r>
                            <a:rPr kumimoji="1" lang="en-US" altLang="ja-JP" sz="18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14.3min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t>
                          </a:r>
                          <a:r>
                            <a:rPr kumimoji="1" lang="ja-JP" altLang="en-US" sz="1800" dirty="0"/>
                            <a:t>可能解は約</a:t>
                          </a:r>
                          <a:r>
                            <a:rPr kumimoji="1" lang="en-US" altLang="ja-JP" sz="1800" dirty="0"/>
                            <a:t>7</a:t>
                          </a:r>
                          <a:r>
                            <a:rPr kumimoji="1" lang="ja-JP" altLang="en-US" sz="1800" dirty="0"/>
                            <a:t>秒</a:t>
                          </a:r>
                          <a:r>
                            <a:rPr kumimoji="1" lang="en-US" altLang="ja-JP" sz="18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1621648"/>
                      </a:ext>
                    </a:extLst>
                  </a:tr>
                </a:tbl>
              </a:graphicData>
            </a:graphic>
          </p:graphicFrame>
        </mc:Fallback>
      </mc:AlternateContent>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検証１</a:t>
            </a:r>
            <a:endParaRPr kumimoji="1" lang="en-US" altLang="ja-JP" sz="1600" b="1" dirty="0">
              <a:solidFill>
                <a:schemeClr val="bg1"/>
              </a:solidFill>
            </a:endParaRPr>
          </a:p>
        </p:txBody>
      </p:sp>
      <p:sp>
        <p:nvSpPr>
          <p:cNvPr id="7" name="テキスト ボックス 6">
            <a:extLst>
              <a:ext uri="{FF2B5EF4-FFF2-40B4-BE49-F238E27FC236}">
                <a16:creationId xmlns:a16="http://schemas.microsoft.com/office/drawing/2014/main" id="{08BC6B93-A56B-4553-979C-C1B4457B4434}"/>
              </a:ext>
            </a:extLst>
          </p:cNvPr>
          <p:cNvSpPr txBox="1"/>
          <p:nvPr/>
        </p:nvSpPr>
        <p:spPr>
          <a:xfrm>
            <a:off x="191791" y="5578543"/>
            <a:ext cx="8843152" cy="584775"/>
          </a:xfrm>
          <a:prstGeom prst="rect">
            <a:avLst/>
          </a:prstGeom>
          <a:noFill/>
        </p:spPr>
        <p:txBody>
          <a:bodyPr wrap="square" rtlCol="0">
            <a:spAutoFit/>
          </a:bodyPr>
          <a:lstStyle/>
          <a:p>
            <a:r>
              <a:rPr kumimoji="1" lang="en-US" altLang="ja-JP" sz="1600" dirty="0"/>
              <a:t>※</a:t>
            </a:r>
            <a:r>
              <a:rPr kumimoji="1" lang="ja-JP" altLang="en-US" sz="1600" dirty="0"/>
              <a:t>反復回数</a:t>
            </a:r>
            <a:r>
              <a:rPr kumimoji="1" lang="en-US" altLang="ja-JP" sz="1600" dirty="0"/>
              <a:t>20,000</a:t>
            </a:r>
            <a:r>
              <a:rPr kumimoji="1" lang="ja-JP" altLang="en-US" sz="1600" dirty="0"/>
              <a:t>、探索点数</a:t>
            </a:r>
            <a:r>
              <a:rPr kumimoji="1" lang="en-US" altLang="ja-JP" sz="1600" dirty="0"/>
              <a:t>100</a:t>
            </a:r>
          </a:p>
          <a:p>
            <a:r>
              <a:rPr kumimoji="1" lang="en-US" altLang="ja-JP" sz="1600" dirty="0"/>
              <a:t>※</a:t>
            </a:r>
            <a:r>
              <a:rPr kumimoji="1" lang="ja-JP" altLang="en-US" sz="1600" dirty="0"/>
              <a:t>ノート</a:t>
            </a:r>
            <a:r>
              <a:rPr kumimoji="1" lang="en-US" altLang="ja-JP" sz="1600" dirty="0"/>
              <a:t>PC</a:t>
            </a:r>
            <a:r>
              <a:rPr kumimoji="1" lang="ja-JP" altLang="en-US" sz="1600" dirty="0"/>
              <a:t>（</a:t>
            </a:r>
            <a:r>
              <a:rPr kumimoji="1" lang="en-US" altLang="ja-JP" sz="1600" dirty="0"/>
              <a:t>Intel Core i5-1145G7(2.60GHz)</a:t>
            </a:r>
            <a:r>
              <a:rPr kumimoji="1" lang="ja-JP" altLang="en-US" sz="1600" dirty="0"/>
              <a:t>、内蔵</a:t>
            </a:r>
            <a:r>
              <a:rPr kumimoji="1" lang="en-US" altLang="ja-JP" sz="1600" dirty="0"/>
              <a:t>GPU 11th Gen</a:t>
            </a:r>
            <a:r>
              <a:rPr kumimoji="1" lang="ja-JP" altLang="en-US" sz="1600" dirty="0"/>
              <a:t>）、</a:t>
            </a:r>
            <a:r>
              <a:rPr kumimoji="1" lang="en-US" altLang="ja-JP" sz="1600" dirty="0"/>
              <a:t>python</a:t>
            </a:r>
            <a:r>
              <a:rPr kumimoji="1" lang="ja-JP" altLang="en-US" sz="1600" dirty="0"/>
              <a:t>実装のもとで計算した</a:t>
            </a:r>
          </a:p>
        </p:txBody>
      </p:sp>
      <p:graphicFrame>
        <p:nvGraphicFramePr>
          <p:cNvPr id="8" name="表 7">
            <a:extLst>
              <a:ext uri="{FF2B5EF4-FFF2-40B4-BE49-F238E27FC236}">
                <a16:creationId xmlns:a16="http://schemas.microsoft.com/office/drawing/2014/main" id="{1A681685-CF01-4F92-8DD0-F45DB95DC60B}"/>
              </a:ext>
            </a:extLst>
          </p:cNvPr>
          <p:cNvGraphicFramePr>
            <a:graphicFrameLocks noGrp="1"/>
          </p:cNvGraphicFramePr>
          <p:nvPr>
            <p:extLst>
              <p:ext uri="{D42A27DB-BD31-4B8C-83A1-F6EECF244321}">
                <p14:modId xmlns:p14="http://schemas.microsoft.com/office/powerpoint/2010/main" val="2014454352"/>
              </p:ext>
            </p:extLst>
          </p:nvPr>
        </p:nvGraphicFramePr>
        <p:xfrm>
          <a:off x="4494896" y="4563508"/>
          <a:ext cx="4909092" cy="670560"/>
        </p:xfrm>
        <a:graphic>
          <a:graphicData uri="http://schemas.openxmlformats.org/drawingml/2006/table">
            <a:tbl>
              <a:tblPr firstRow="1" bandRow="1">
                <a:tableStyleId>{5C22544A-7EE6-4342-B048-85BDC9FD1C3A}</a:tableStyleId>
              </a:tblPr>
              <a:tblGrid>
                <a:gridCol w="1636364">
                  <a:extLst>
                    <a:ext uri="{9D8B030D-6E8A-4147-A177-3AD203B41FA5}">
                      <a16:colId xmlns:a16="http://schemas.microsoft.com/office/drawing/2014/main" val="422137597"/>
                    </a:ext>
                  </a:extLst>
                </a:gridCol>
                <a:gridCol w="1636364">
                  <a:extLst>
                    <a:ext uri="{9D8B030D-6E8A-4147-A177-3AD203B41FA5}">
                      <a16:colId xmlns:a16="http://schemas.microsoft.com/office/drawing/2014/main" val="612450490"/>
                    </a:ext>
                  </a:extLst>
                </a:gridCol>
                <a:gridCol w="1636364">
                  <a:extLst>
                    <a:ext uri="{9D8B030D-6E8A-4147-A177-3AD203B41FA5}">
                      <a16:colId xmlns:a16="http://schemas.microsoft.com/office/drawing/2014/main" val="3219531441"/>
                    </a:ext>
                  </a:extLst>
                </a:gridCol>
              </a:tblGrid>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変動幅制約</a:t>
                      </a:r>
                      <a:endParaRPr kumimoji="1" lang="en-US" altLang="ja-JP"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設備特性制約</a:t>
                      </a:r>
                      <a:endParaRPr kumimoji="1" lang="en-US" altLang="ja-JP"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合計</a:t>
                      </a:r>
                      <a:endParaRPr kumimoji="1" lang="en-US" altLang="ja-JP"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50.2</a:t>
                      </a:r>
                      <a:endParaRPr kumimoji="1" lang="ja-JP" altLang="en-US"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32.5</a:t>
                      </a:r>
                      <a:endParaRPr kumimoji="1" lang="ja-JP" altLang="en-US"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82.7</a:t>
                      </a:r>
                      <a:endParaRPr kumimoji="1" lang="ja-JP" altLang="en-US"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4237924"/>
                  </a:ext>
                </a:extLst>
              </a:tr>
            </a:tbl>
          </a:graphicData>
        </a:graphic>
      </p:graphicFrame>
      <p:sp>
        <p:nvSpPr>
          <p:cNvPr id="10" name="テキスト ボックス 9">
            <a:extLst>
              <a:ext uri="{FF2B5EF4-FFF2-40B4-BE49-F238E27FC236}">
                <a16:creationId xmlns:a16="http://schemas.microsoft.com/office/drawing/2014/main" id="{E8941A25-1BF3-41F4-BBEA-5D56F62FDF42}"/>
              </a:ext>
            </a:extLst>
          </p:cNvPr>
          <p:cNvSpPr txBox="1"/>
          <p:nvPr/>
        </p:nvSpPr>
        <p:spPr>
          <a:xfrm>
            <a:off x="1572109" y="4606400"/>
            <a:ext cx="281810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Adaptive MOEA/D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最良解の制約違反量の内訳</a:t>
            </a:r>
          </a:p>
        </p:txBody>
      </p:sp>
    </p:spTree>
    <p:extLst>
      <p:ext uri="{BB962C8B-B14F-4D97-AF65-F5344CB8AC3E}">
        <p14:creationId xmlns:p14="http://schemas.microsoft.com/office/powerpoint/2010/main" val="4007547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ィカル ユーザー インターフェイス, グラフ, ヒストグラム&#10;&#10;自動的に生成された説明">
            <a:extLst>
              <a:ext uri="{FF2B5EF4-FFF2-40B4-BE49-F238E27FC236}">
                <a16:creationId xmlns:a16="http://schemas.microsoft.com/office/drawing/2014/main" id="{695BDD95-3F90-4DEC-BF01-2248DC5CBC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28" y="3074964"/>
            <a:ext cx="4035952" cy="2660992"/>
          </a:xfrm>
          <a:prstGeom prst="rect">
            <a:avLst/>
          </a:prstGeom>
        </p:spPr>
      </p:pic>
      <p:pic>
        <p:nvPicPr>
          <p:cNvPr id="4" name="図 3" descr="グラフ, 折れ線グラフ&#10;&#10;自動的に生成された説明">
            <a:extLst>
              <a:ext uri="{FF2B5EF4-FFF2-40B4-BE49-F238E27FC236}">
                <a16:creationId xmlns:a16="http://schemas.microsoft.com/office/drawing/2014/main" id="{2DF42ACF-EC3B-4003-9DD9-AC481D2B1E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5248" y="3094014"/>
            <a:ext cx="4035953" cy="2660992"/>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16</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探索性能：最良解の推移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制約削減優先は、</a:t>
            </a:r>
            <a:r>
              <a:rPr lang="en-US" altLang="ja-JP" sz="2800" dirty="0"/>
              <a:t>MOEA/D</a:t>
            </a:r>
            <a:r>
              <a:rPr lang="ja-JP" altLang="en-US" sz="2800" dirty="0"/>
              <a:t>よりも少ない計算時間で可能解が得られた。</a:t>
            </a:r>
            <a:endParaRPr lang="en-US" altLang="ja-JP" sz="2800" dirty="0"/>
          </a:p>
          <a:p>
            <a:pPr lvl="1">
              <a:defRPr/>
            </a:pPr>
            <a:r>
              <a:rPr lang="en-US" altLang="ja-JP" sz="2400" dirty="0"/>
              <a:t>PSO</a:t>
            </a:r>
            <a:r>
              <a:rPr lang="ja-JP" altLang="en-US" sz="2400" dirty="0"/>
              <a:t>は可能解獲得後、少しずつ解が改善する</a:t>
            </a:r>
            <a:endParaRPr lang="en-US" altLang="ja-JP" sz="2400" dirty="0"/>
          </a:p>
          <a:p>
            <a:pPr lvl="1">
              <a:defRPr/>
            </a:pPr>
            <a:r>
              <a:rPr lang="en-US" altLang="ja-JP" sz="2400" dirty="0"/>
              <a:t>DE</a:t>
            </a:r>
            <a:r>
              <a:rPr lang="ja-JP" altLang="en-US" sz="2400" dirty="0"/>
              <a:t>は早期に可能解獲得し、解を大きく改善する</a:t>
            </a:r>
            <a:endParaRPr lang="en-US" altLang="ja-JP" sz="2400" dirty="0"/>
          </a:p>
        </p:txBody>
      </p:sp>
      <p:sp>
        <p:nvSpPr>
          <p:cNvPr id="11" name="テキスト ボックス 10">
            <a:extLst>
              <a:ext uri="{FF2B5EF4-FFF2-40B4-BE49-F238E27FC236}">
                <a16:creationId xmlns:a16="http://schemas.microsoft.com/office/drawing/2014/main" id="{9CADFAB7-49A1-4CF2-BC29-9C66D76E1A49}"/>
              </a:ext>
            </a:extLst>
          </p:cNvPr>
          <p:cNvSpPr txBox="1"/>
          <p:nvPr/>
        </p:nvSpPr>
        <p:spPr>
          <a:xfrm>
            <a:off x="10391360" y="184175"/>
            <a:ext cx="1416942" cy="338554"/>
          </a:xfrm>
          <a:prstGeom prst="rect">
            <a:avLst/>
          </a:prstGeom>
          <a:noFill/>
        </p:spPr>
        <p:txBody>
          <a:bodyPr wrap="square" rtlCol="0">
            <a:spAutoFit/>
          </a:bodyPr>
          <a:lstStyle/>
          <a:p>
            <a:pPr algn="ctr"/>
            <a:r>
              <a:rPr kumimoji="1" lang="ja-JP" altLang="en-US" sz="1600" dirty="0">
                <a:solidFill>
                  <a:schemeClr val="bg1"/>
                </a:solidFill>
              </a:rPr>
              <a:t>探索点数</a:t>
            </a:r>
            <a:r>
              <a:rPr kumimoji="1" lang="en-US" altLang="ja-JP" sz="1600" dirty="0">
                <a:solidFill>
                  <a:schemeClr val="bg1"/>
                </a:solidFill>
              </a:rPr>
              <a:t>100</a:t>
            </a:r>
            <a:endParaRPr kumimoji="1" lang="ja-JP" altLang="en-US" sz="1600" dirty="0">
              <a:solidFill>
                <a:schemeClr val="bg1"/>
              </a:solidFill>
            </a:endParaRPr>
          </a:p>
        </p:txBody>
      </p:sp>
      <p:sp>
        <p:nvSpPr>
          <p:cNvPr id="56" name="テキスト ボックス 55">
            <a:extLst>
              <a:ext uri="{FF2B5EF4-FFF2-40B4-BE49-F238E27FC236}">
                <a16:creationId xmlns:a16="http://schemas.microsoft.com/office/drawing/2014/main" id="{5317B621-6ABA-41B4-B318-2C02BE0411C5}"/>
              </a:ext>
            </a:extLst>
          </p:cNvPr>
          <p:cNvSpPr txBox="1"/>
          <p:nvPr/>
        </p:nvSpPr>
        <p:spPr>
          <a:xfrm>
            <a:off x="4694018" y="2707478"/>
            <a:ext cx="3146983" cy="338554"/>
          </a:xfrm>
          <a:prstGeom prst="rect">
            <a:avLst/>
          </a:prstGeom>
          <a:noFill/>
        </p:spPr>
        <p:txBody>
          <a:bodyPr wrap="square" rtlCol="0">
            <a:spAutoFit/>
          </a:bodyPr>
          <a:lstStyle/>
          <a:p>
            <a:pPr algn="ctr"/>
            <a:r>
              <a:rPr kumimoji="1" lang="ja-JP" altLang="en-US" sz="1600" b="1" dirty="0"/>
              <a:t>適応型</a:t>
            </a:r>
            <a:r>
              <a:rPr kumimoji="1" lang="en-US" altLang="ja-JP" sz="1600" b="1" dirty="0"/>
              <a:t>PSO + Feasibility Rule</a:t>
            </a:r>
            <a:endParaRPr kumimoji="1" lang="ja-JP" altLang="en-US" sz="1600" b="1" dirty="0"/>
          </a:p>
        </p:txBody>
      </p:sp>
      <p:sp>
        <p:nvSpPr>
          <p:cNvPr id="57" name="テキスト ボックス 56">
            <a:extLst>
              <a:ext uri="{FF2B5EF4-FFF2-40B4-BE49-F238E27FC236}">
                <a16:creationId xmlns:a16="http://schemas.microsoft.com/office/drawing/2014/main" id="{9DF164C9-AF0C-41DC-BBBF-D0F865038797}"/>
              </a:ext>
            </a:extLst>
          </p:cNvPr>
          <p:cNvSpPr txBox="1"/>
          <p:nvPr/>
        </p:nvSpPr>
        <p:spPr>
          <a:xfrm>
            <a:off x="1214321" y="2707478"/>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61" name="テキスト ボックス 60">
            <a:extLst>
              <a:ext uri="{FF2B5EF4-FFF2-40B4-BE49-F238E27FC236}">
                <a16:creationId xmlns:a16="http://schemas.microsoft.com/office/drawing/2014/main" id="{7F0A3D59-843E-4C65-AAAC-D30E46D4F4BF}"/>
              </a:ext>
            </a:extLst>
          </p:cNvPr>
          <p:cNvSpPr txBox="1"/>
          <p:nvPr/>
        </p:nvSpPr>
        <p:spPr>
          <a:xfrm>
            <a:off x="4752866" y="3211035"/>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3.6</a:t>
            </a:r>
            <a:r>
              <a:rPr kumimoji="1" lang="ja-JP" altLang="en-US" sz="1400" dirty="0"/>
              <a:t>分）</a:t>
            </a:r>
          </a:p>
        </p:txBody>
      </p:sp>
      <p:sp>
        <p:nvSpPr>
          <p:cNvPr id="62" name="テキスト ボックス 61">
            <a:extLst>
              <a:ext uri="{FF2B5EF4-FFF2-40B4-BE49-F238E27FC236}">
                <a16:creationId xmlns:a16="http://schemas.microsoft.com/office/drawing/2014/main" id="{469CE23D-00CE-455A-978A-5D72FCB4BA42}"/>
              </a:ext>
            </a:extLst>
          </p:cNvPr>
          <p:cNvSpPr txBox="1"/>
          <p:nvPr/>
        </p:nvSpPr>
        <p:spPr>
          <a:xfrm>
            <a:off x="6621264" y="3812560"/>
            <a:ext cx="1010106" cy="307777"/>
          </a:xfrm>
          <a:prstGeom prst="rect">
            <a:avLst/>
          </a:prstGeom>
          <a:noFill/>
        </p:spPr>
        <p:txBody>
          <a:bodyPr wrap="square" rtlCol="0">
            <a:spAutoFit/>
          </a:bodyPr>
          <a:lstStyle/>
          <a:p>
            <a:pPr algn="ctr"/>
            <a:r>
              <a:rPr kumimoji="1" lang="en-US" altLang="ja-JP" sz="1400" dirty="0"/>
              <a:t>527,177</a:t>
            </a:r>
            <a:endParaRPr kumimoji="1" lang="ja-JP" altLang="en-US" sz="1400" dirty="0"/>
          </a:p>
        </p:txBody>
      </p:sp>
      <p:sp>
        <p:nvSpPr>
          <p:cNvPr id="63" name="テキスト ボックス 62">
            <a:extLst>
              <a:ext uri="{FF2B5EF4-FFF2-40B4-BE49-F238E27FC236}">
                <a16:creationId xmlns:a16="http://schemas.microsoft.com/office/drawing/2014/main" id="{4BCEECEF-3E4D-47A8-B660-024701DB066A}"/>
              </a:ext>
            </a:extLst>
          </p:cNvPr>
          <p:cNvSpPr txBox="1"/>
          <p:nvPr/>
        </p:nvSpPr>
        <p:spPr>
          <a:xfrm>
            <a:off x="4902594" y="3453287"/>
            <a:ext cx="2065797" cy="307777"/>
          </a:xfrm>
          <a:prstGeom prst="rect">
            <a:avLst/>
          </a:prstGeom>
          <a:noFill/>
        </p:spPr>
        <p:txBody>
          <a:bodyPr wrap="square" rtlCol="0">
            <a:spAutoFit/>
          </a:bodyPr>
          <a:lstStyle/>
          <a:p>
            <a:pPr algn="ctr"/>
            <a:r>
              <a:rPr kumimoji="1" lang="en-US" altLang="ja-JP" sz="1400" dirty="0"/>
              <a:t>7,000</a:t>
            </a:r>
            <a:r>
              <a:rPr kumimoji="1" lang="ja-JP" altLang="en-US" sz="1400" dirty="0"/>
              <a:t>回で可能解を発見</a:t>
            </a:r>
          </a:p>
        </p:txBody>
      </p:sp>
      <p:sp>
        <p:nvSpPr>
          <p:cNvPr id="30" name="テキスト ボックス 29">
            <a:extLst>
              <a:ext uri="{FF2B5EF4-FFF2-40B4-BE49-F238E27FC236}">
                <a16:creationId xmlns:a16="http://schemas.microsoft.com/office/drawing/2014/main" id="{4795C1D0-4110-4694-935A-4FD428F1B632}"/>
              </a:ext>
            </a:extLst>
          </p:cNvPr>
          <p:cNvSpPr txBox="1"/>
          <p:nvPr/>
        </p:nvSpPr>
        <p:spPr>
          <a:xfrm>
            <a:off x="613401" y="3222381"/>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22.9</a:t>
            </a:r>
            <a:r>
              <a:rPr kumimoji="1" lang="ja-JP" altLang="en-US" sz="1400" dirty="0"/>
              <a:t>分）</a:t>
            </a:r>
          </a:p>
        </p:txBody>
      </p:sp>
      <p:sp>
        <p:nvSpPr>
          <p:cNvPr id="33" name="テキスト ボックス 32">
            <a:extLst>
              <a:ext uri="{FF2B5EF4-FFF2-40B4-BE49-F238E27FC236}">
                <a16:creationId xmlns:a16="http://schemas.microsoft.com/office/drawing/2014/main" id="{1DF42668-7EC0-40BE-8618-187E5D29EE3C}"/>
              </a:ext>
            </a:extLst>
          </p:cNvPr>
          <p:cNvSpPr txBox="1"/>
          <p:nvPr/>
        </p:nvSpPr>
        <p:spPr>
          <a:xfrm>
            <a:off x="747818" y="3453287"/>
            <a:ext cx="1707270" cy="307777"/>
          </a:xfrm>
          <a:prstGeom prst="rect">
            <a:avLst/>
          </a:prstGeom>
          <a:noFill/>
        </p:spPr>
        <p:txBody>
          <a:bodyPr wrap="square" rtlCol="0">
            <a:spAutoFit/>
          </a:bodyPr>
          <a:lstStyle/>
          <a:p>
            <a:pPr algn="ctr"/>
            <a:r>
              <a:rPr kumimoji="1" lang="ja-JP" altLang="en-US" sz="1400" dirty="0"/>
              <a:t>可能解を発見できず</a:t>
            </a:r>
          </a:p>
        </p:txBody>
      </p:sp>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検証１－手法同士の比較</a:t>
            </a:r>
            <a:endParaRPr kumimoji="1" lang="en-US" altLang="ja-JP" sz="1600" b="1" dirty="0">
              <a:solidFill>
                <a:schemeClr val="bg1"/>
              </a:solidFill>
            </a:endParaRPr>
          </a:p>
        </p:txBody>
      </p:sp>
      <p:sp>
        <p:nvSpPr>
          <p:cNvPr id="22" name="テキスト ボックス 21">
            <a:extLst>
              <a:ext uri="{FF2B5EF4-FFF2-40B4-BE49-F238E27FC236}">
                <a16:creationId xmlns:a16="http://schemas.microsoft.com/office/drawing/2014/main" id="{2A016CD5-8B79-45C0-92B9-01AC5E479C53}"/>
              </a:ext>
            </a:extLst>
          </p:cNvPr>
          <p:cNvSpPr txBox="1"/>
          <p:nvPr/>
        </p:nvSpPr>
        <p:spPr>
          <a:xfrm>
            <a:off x="17808" y="4296878"/>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23" name="テキスト ボックス 22">
            <a:extLst>
              <a:ext uri="{FF2B5EF4-FFF2-40B4-BE49-F238E27FC236}">
                <a16:creationId xmlns:a16="http://schemas.microsoft.com/office/drawing/2014/main" id="{EDA0BE4D-10FA-432B-8C18-405AD030F9AF}"/>
              </a:ext>
            </a:extLst>
          </p:cNvPr>
          <p:cNvSpPr txBox="1"/>
          <p:nvPr/>
        </p:nvSpPr>
        <p:spPr>
          <a:xfrm>
            <a:off x="3751775" y="4355916"/>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24" name="テキスト ボックス 23">
            <a:extLst>
              <a:ext uri="{FF2B5EF4-FFF2-40B4-BE49-F238E27FC236}">
                <a16:creationId xmlns:a16="http://schemas.microsoft.com/office/drawing/2014/main" id="{5E181240-DB3D-4005-A773-80A903163723}"/>
              </a:ext>
            </a:extLst>
          </p:cNvPr>
          <p:cNvSpPr txBox="1"/>
          <p:nvPr/>
        </p:nvSpPr>
        <p:spPr>
          <a:xfrm>
            <a:off x="9643937" y="5836145"/>
            <a:ext cx="2382836" cy="307777"/>
          </a:xfrm>
          <a:prstGeom prst="rect">
            <a:avLst/>
          </a:prstGeom>
          <a:noFill/>
        </p:spPr>
        <p:txBody>
          <a:bodyPr wrap="square" rtlCol="0">
            <a:spAutoFit/>
          </a:bodyPr>
          <a:lstStyle/>
          <a:p>
            <a:pPr algn="ctr"/>
            <a:r>
              <a:rPr kumimoji="1" lang="ja-JP" altLang="en-US" sz="1400" dirty="0"/>
              <a:t>線が消えている地点が値が</a:t>
            </a:r>
            <a:r>
              <a:rPr kumimoji="1" lang="en-US" altLang="ja-JP" sz="1400" dirty="0"/>
              <a:t>0</a:t>
            </a:r>
            <a:endParaRPr kumimoji="1" lang="ja-JP" altLang="en-US" sz="1400" dirty="0"/>
          </a:p>
        </p:txBody>
      </p:sp>
      <p:sp>
        <p:nvSpPr>
          <p:cNvPr id="26" name="テキスト ボックス 25">
            <a:extLst>
              <a:ext uri="{FF2B5EF4-FFF2-40B4-BE49-F238E27FC236}">
                <a16:creationId xmlns:a16="http://schemas.microsoft.com/office/drawing/2014/main" id="{9DDE6E25-0524-4663-8337-7BC212A066F8}"/>
              </a:ext>
            </a:extLst>
          </p:cNvPr>
          <p:cNvSpPr txBox="1"/>
          <p:nvPr/>
        </p:nvSpPr>
        <p:spPr>
          <a:xfrm>
            <a:off x="6485951" y="4927216"/>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10.6</a:t>
            </a:r>
            <a:r>
              <a:rPr kumimoji="1" lang="ja-JP" altLang="en-US" sz="1400" dirty="0"/>
              <a:t>分）</a:t>
            </a:r>
          </a:p>
        </p:txBody>
      </p:sp>
      <p:sp>
        <p:nvSpPr>
          <p:cNvPr id="27" name="テキスト ボックス 26">
            <a:extLst>
              <a:ext uri="{FF2B5EF4-FFF2-40B4-BE49-F238E27FC236}">
                <a16:creationId xmlns:a16="http://schemas.microsoft.com/office/drawing/2014/main" id="{B0198F03-67AB-4B5E-9DCE-DB4F8EBE3F9A}"/>
              </a:ext>
            </a:extLst>
          </p:cNvPr>
          <p:cNvSpPr txBox="1"/>
          <p:nvPr/>
        </p:nvSpPr>
        <p:spPr>
          <a:xfrm>
            <a:off x="4042330" y="4355915"/>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28" name="テキスト ボックス 27">
            <a:extLst>
              <a:ext uri="{FF2B5EF4-FFF2-40B4-BE49-F238E27FC236}">
                <a16:creationId xmlns:a16="http://schemas.microsoft.com/office/drawing/2014/main" id="{2366A7CA-B431-42FE-A513-9E20F4A67776}"/>
              </a:ext>
            </a:extLst>
          </p:cNvPr>
          <p:cNvSpPr txBox="1"/>
          <p:nvPr/>
        </p:nvSpPr>
        <p:spPr>
          <a:xfrm>
            <a:off x="7782982" y="4296877"/>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31" name="テキスト ボックス 30">
            <a:extLst>
              <a:ext uri="{FF2B5EF4-FFF2-40B4-BE49-F238E27FC236}">
                <a16:creationId xmlns:a16="http://schemas.microsoft.com/office/drawing/2014/main" id="{FBEF0581-A4CB-42A6-8B48-2AEBEF47EC6C}"/>
              </a:ext>
            </a:extLst>
          </p:cNvPr>
          <p:cNvSpPr txBox="1"/>
          <p:nvPr/>
        </p:nvSpPr>
        <p:spPr>
          <a:xfrm>
            <a:off x="2655715" y="2864957"/>
            <a:ext cx="1010106" cy="307777"/>
          </a:xfrm>
          <a:prstGeom prst="rect">
            <a:avLst/>
          </a:prstGeom>
          <a:noFill/>
        </p:spPr>
        <p:txBody>
          <a:bodyPr wrap="square" rtlCol="0">
            <a:spAutoFit/>
          </a:bodyPr>
          <a:lstStyle/>
          <a:p>
            <a:pPr algn="ctr"/>
            <a:r>
              <a:rPr kumimoji="1" lang="en-US" altLang="ja-JP" sz="1400" dirty="0"/>
              <a:t>338,883</a:t>
            </a:r>
            <a:endParaRPr kumimoji="1" lang="ja-JP" altLang="en-US" sz="1400" dirty="0"/>
          </a:p>
        </p:txBody>
      </p:sp>
      <p:sp>
        <p:nvSpPr>
          <p:cNvPr id="34" name="テキスト ボックス 33">
            <a:extLst>
              <a:ext uri="{FF2B5EF4-FFF2-40B4-BE49-F238E27FC236}">
                <a16:creationId xmlns:a16="http://schemas.microsoft.com/office/drawing/2014/main" id="{10B15F72-6C9F-4B2F-968B-36A1EA73D226}"/>
              </a:ext>
            </a:extLst>
          </p:cNvPr>
          <p:cNvSpPr txBox="1"/>
          <p:nvPr/>
        </p:nvSpPr>
        <p:spPr>
          <a:xfrm>
            <a:off x="2857273" y="4889378"/>
            <a:ext cx="758907" cy="307777"/>
          </a:xfrm>
          <a:prstGeom prst="rect">
            <a:avLst/>
          </a:prstGeom>
          <a:noFill/>
        </p:spPr>
        <p:txBody>
          <a:bodyPr wrap="square" rtlCol="0">
            <a:spAutoFit/>
          </a:bodyPr>
          <a:lstStyle/>
          <a:p>
            <a:pPr algn="ctr"/>
            <a:r>
              <a:rPr kumimoji="1" lang="en-US" altLang="ja-JP" sz="1400" dirty="0"/>
              <a:t>82.7</a:t>
            </a:r>
            <a:endParaRPr kumimoji="1" lang="ja-JP" altLang="en-US" sz="1400" dirty="0"/>
          </a:p>
        </p:txBody>
      </p:sp>
      <p:pic>
        <p:nvPicPr>
          <p:cNvPr id="5" name="図 4" descr="グラフ&#10;&#10;自動的に生成された説明">
            <a:extLst>
              <a:ext uri="{FF2B5EF4-FFF2-40B4-BE49-F238E27FC236}">
                <a16:creationId xmlns:a16="http://schemas.microsoft.com/office/drawing/2014/main" id="{DB48369E-7DA7-463B-9D2B-AE70C3A9D3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6909" y="3094013"/>
            <a:ext cx="4029111" cy="2660991"/>
          </a:xfrm>
          <a:prstGeom prst="rect">
            <a:avLst/>
          </a:prstGeom>
        </p:spPr>
      </p:pic>
      <p:sp>
        <p:nvSpPr>
          <p:cNvPr id="29" name="テキスト ボックス 28">
            <a:extLst>
              <a:ext uri="{FF2B5EF4-FFF2-40B4-BE49-F238E27FC236}">
                <a16:creationId xmlns:a16="http://schemas.microsoft.com/office/drawing/2014/main" id="{1F7235F7-5BEC-47CA-B246-0FD56B0E3FB6}"/>
              </a:ext>
            </a:extLst>
          </p:cNvPr>
          <p:cNvSpPr txBox="1"/>
          <p:nvPr/>
        </p:nvSpPr>
        <p:spPr>
          <a:xfrm>
            <a:off x="8077616" y="4306647"/>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32" name="テキスト ボックス 31">
            <a:extLst>
              <a:ext uri="{FF2B5EF4-FFF2-40B4-BE49-F238E27FC236}">
                <a16:creationId xmlns:a16="http://schemas.microsoft.com/office/drawing/2014/main" id="{2955FD79-F820-4748-8CAB-BBD417D715EC}"/>
              </a:ext>
            </a:extLst>
          </p:cNvPr>
          <p:cNvSpPr txBox="1"/>
          <p:nvPr/>
        </p:nvSpPr>
        <p:spPr>
          <a:xfrm>
            <a:off x="11818268" y="4281899"/>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35" name="テキスト ボックス 34">
            <a:extLst>
              <a:ext uri="{FF2B5EF4-FFF2-40B4-BE49-F238E27FC236}">
                <a16:creationId xmlns:a16="http://schemas.microsoft.com/office/drawing/2014/main" id="{A762FC4F-5AF2-43DF-A843-CC23F91BCB23}"/>
              </a:ext>
            </a:extLst>
          </p:cNvPr>
          <p:cNvSpPr txBox="1"/>
          <p:nvPr/>
        </p:nvSpPr>
        <p:spPr>
          <a:xfrm>
            <a:off x="8659855" y="2707478"/>
            <a:ext cx="3146983" cy="338554"/>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p:sp>
        <p:nvSpPr>
          <p:cNvPr id="36" name="テキスト ボックス 35">
            <a:extLst>
              <a:ext uri="{FF2B5EF4-FFF2-40B4-BE49-F238E27FC236}">
                <a16:creationId xmlns:a16="http://schemas.microsoft.com/office/drawing/2014/main" id="{AED9CD37-5B98-47D1-BFD8-F12BB80D9F63}"/>
              </a:ext>
            </a:extLst>
          </p:cNvPr>
          <p:cNvSpPr txBox="1"/>
          <p:nvPr/>
        </p:nvSpPr>
        <p:spPr>
          <a:xfrm>
            <a:off x="10532013" y="4927216"/>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21.4</a:t>
            </a:r>
            <a:r>
              <a:rPr kumimoji="1" lang="ja-JP" altLang="en-US" sz="1400" dirty="0"/>
              <a:t>分）</a:t>
            </a:r>
          </a:p>
        </p:txBody>
      </p:sp>
      <p:sp>
        <p:nvSpPr>
          <p:cNvPr id="37" name="テキスト ボックス 36">
            <a:extLst>
              <a:ext uri="{FF2B5EF4-FFF2-40B4-BE49-F238E27FC236}">
                <a16:creationId xmlns:a16="http://schemas.microsoft.com/office/drawing/2014/main" id="{5187AED7-5BCA-4E55-B912-E6F89B029BD7}"/>
              </a:ext>
            </a:extLst>
          </p:cNvPr>
          <p:cNvSpPr txBox="1"/>
          <p:nvPr/>
        </p:nvSpPr>
        <p:spPr>
          <a:xfrm>
            <a:off x="10649273" y="4673368"/>
            <a:ext cx="1010106" cy="307777"/>
          </a:xfrm>
          <a:prstGeom prst="rect">
            <a:avLst/>
          </a:prstGeom>
          <a:noFill/>
        </p:spPr>
        <p:txBody>
          <a:bodyPr wrap="square" rtlCol="0">
            <a:spAutoFit/>
          </a:bodyPr>
          <a:lstStyle/>
          <a:p>
            <a:pPr algn="ctr"/>
            <a:r>
              <a:rPr kumimoji="1" lang="en-US" altLang="ja-JP" sz="1400" dirty="0"/>
              <a:t>427,428</a:t>
            </a:r>
            <a:endParaRPr kumimoji="1" lang="ja-JP" altLang="en-US" sz="1400" dirty="0"/>
          </a:p>
        </p:txBody>
      </p:sp>
      <p:sp>
        <p:nvSpPr>
          <p:cNvPr id="38" name="テキスト ボックス 37">
            <a:extLst>
              <a:ext uri="{FF2B5EF4-FFF2-40B4-BE49-F238E27FC236}">
                <a16:creationId xmlns:a16="http://schemas.microsoft.com/office/drawing/2014/main" id="{06ABE639-7512-42DD-B3E0-8730AD5203C2}"/>
              </a:ext>
            </a:extLst>
          </p:cNvPr>
          <p:cNvSpPr txBox="1"/>
          <p:nvPr/>
        </p:nvSpPr>
        <p:spPr>
          <a:xfrm>
            <a:off x="8856100" y="3211035"/>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22</a:t>
            </a:r>
            <a:r>
              <a:rPr kumimoji="1" lang="ja-JP" altLang="en-US" sz="1400" dirty="0"/>
              <a:t>秒）</a:t>
            </a:r>
          </a:p>
        </p:txBody>
      </p:sp>
      <p:sp>
        <p:nvSpPr>
          <p:cNvPr id="39" name="テキスト ボックス 38">
            <a:extLst>
              <a:ext uri="{FF2B5EF4-FFF2-40B4-BE49-F238E27FC236}">
                <a16:creationId xmlns:a16="http://schemas.microsoft.com/office/drawing/2014/main" id="{470D908E-4447-4144-A95A-101820BAEEF9}"/>
              </a:ext>
            </a:extLst>
          </p:cNvPr>
          <p:cNvSpPr txBox="1"/>
          <p:nvPr/>
        </p:nvSpPr>
        <p:spPr>
          <a:xfrm>
            <a:off x="8940023" y="3476802"/>
            <a:ext cx="2065797" cy="307777"/>
          </a:xfrm>
          <a:prstGeom prst="rect">
            <a:avLst/>
          </a:prstGeom>
          <a:noFill/>
        </p:spPr>
        <p:txBody>
          <a:bodyPr wrap="square" rtlCol="0">
            <a:spAutoFit/>
          </a:bodyPr>
          <a:lstStyle/>
          <a:p>
            <a:pPr algn="ctr"/>
            <a:r>
              <a:rPr kumimoji="1" lang="en-US" altLang="ja-JP" sz="1400" dirty="0"/>
              <a:t>350</a:t>
            </a:r>
            <a:r>
              <a:rPr kumimoji="1" lang="ja-JP" altLang="en-US" sz="1400" dirty="0"/>
              <a:t>回で可能解を発見</a:t>
            </a:r>
          </a:p>
        </p:txBody>
      </p:sp>
      <p:sp>
        <p:nvSpPr>
          <p:cNvPr id="40" name="テキスト ボックス 39">
            <a:extLst>
              <a:ext uri="{FF2B5EF4-FFF2-40B4-BE49-F238E27FC236}">
                <a16:creationId xmlns:a16="http://schemas.microsoft.com/office/drawing/2014/main" id="{F3AC8205-D318-4A37-B077-A307A826AC21}"/>
              </a:ext>
            </a:extLst>
          </p:cNvPr>
          <p:cNvSpPr txBox="1"/>
          <p:nvPr/>
        </p:nvSpPr>
        <p:spPr>
          <a:xfrm>
            <a:off x="9016749" y="4410533"/>
            <a:ext cx="2065797" cy="307777"/>
          </a:xfrm>
          <a:prstGeom prst="rect">
            <a:avLst/>
          </a:prstGeom>
          <a:noFill/>
        </p:spPr>
        <p:txBody>
          <a:bodyPr wrap="square" rtlCol="0">
            <a:spAutoFit/>
          </a:bodyPr>
          <a:lstStyle/>
          <a:p>
            <a:pPr algn="ctr"/>
            <a:r>
              <a:rPr kumimoji="1" lang="en-US" altLang="ja-JP" sz="1400" dirty="0"/>
              <a:t>8,000</a:t>
            </a:r>
            <a:r>
              <a:rPr kumimoji="1" lang="ja-JP" altLang="en-US" sz="1400" dirty="0"/>
              <a:t>回以降、未更新</a:t>
            </a:r>
          </a:p>
        </p:txBody>
      </p:sp>
      <p:cxnSp>
        <p:nvCxnSpPr>
          <p:cNvPr id="8" name="直線矢印コネクタ 7">
            <a:extLst>
              <a:ext uri="{FF2B5EF4-FFF2-40B4-BE49-F238E27FC236}">
                <a16:creationId xmlns:a16="http://schemas.microsoft.com/office/drawing/2014/main" id="{511E99E9-3E21-4C32-BCAC-CE5CA9EAF351}"/>
              </a:ext>
            </a:extLst>
          </p:cNvPr>
          <p:cNvCxnSpPr/>
          <p:nvPr/>
        </p:nvCxnSpPr>
        <p:spPr>
          <a:xfrm flipH="1">
            <a:off x="10029825" y="4718310"/>
            <a:ext cx="70901" cy="478845"/>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2520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descr="グラフ&#10;&#10;自動的に生成された説明">
            <a:extLst>
              <a:ext uri="{FF2B5EF4-FFF2-40B4-BE49-F238E27FC236}">
                <a16:creationId xmlns:a16="http://schemas.microsoft.com/office/drawing/2014/main" id="{1557136A-94BD-4C16-9DBA-3C30E60BB2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4789" y="3597000"/>
            <a:ext cx="1742769" cy="1152000"/>
          </a:xfrm>
          <a:prstGeom prst="rect">
            <a:avLst/>
          </a:prstGeom>
        </p:spPr>
      </p:pic>
      <p:pic>
        <p:nvPicPr>
          <p:cNvPr id="22" name="図 21" descr="グラフ, 折れ線グラフ&#10;&#10;自動的に生成された説明">
            <a:extLst>
              <a:ext uri="{FF2B5EF4-FFF2-40B4-BE49-F238E27FC236}">
                <a16:creationId xmlns:a16="http://schemas.microsoft.com/office/drawing/2014/main" id="{BD4FC7AC-6C47-40FF-8BC4-B2996F6DD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6962" y="3597000"/>
            <a:ext cx="1742769" cy="1152000"/>
          </a:xfrm>
          <a:prstGeom prst="rect">
            <a:avLst/>
          </a:prstGeom>
        </p:spPr>
      </p:pic>
      <p:pic>
        <p:nvPicPr>
          <p:cNvPr id="20" name="図 19" descr="グラフ, 折れ線グラフ&#10;&#10;自動的に生成された説明">
            <a:extLst>
              <a:ext uri="{FF2B5EF4-FFF2-40B4-BE49-F238E27FC236}">
                <a16:creationId xmlns:a16="http://schemas.microsoft.com/office/drawing/2014/main" id="{84287C73-9000-44BA-A08D-36B9B1DDA2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5300" y="3597000"/>
            <a:ext cx="1742770" cy="1152000"/>
          </a:xfrm>
          <a:prstGeom prst="rect">
            <a:avLst/>
          </a:prstGeom>
        </p:spPr>
      </p:pic>
      <p:pic>
        <p:nvPicPr>
          <p:cNvPr id="18" name="図 17" descr="グラフ, 折れ線グラフ&#10;&#10;自動的に生成された説明">
            <a:extLst>
              <a:ext uri="{FF2B5EF4-FFF2-40B4-BE49-F238E27FC236}">
                <a16:creationId xmlns:a16="http://schemas.microsoft.com/office/drawing/2014/main" id="{11C87AAF-D0E8-41A5-859D-AB1A1F3FA8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1331" y="3597000"/>
            <a:ext cx="1742769" cy="1152000"/>
          </a:xfrm>
          <a:prstGeom prst="rect">
            <a:avLst/>
          </a:prstGeom>
        </p:spPr>
      </p:pic>
      <p:pic>
        <p:nvPicPr>
          <p:cNvPr id="16" name="図 15" descr="グラフ&#10;&#10;自動的に生成された説明">
            <a:extLst>
              <a:ext uri="{FF2B5EF4-FFF2-40B4-BE49-F238E27FC236}">
                <a16:creationId xmlns:a16="http://schemas.microsoft.com/office/drawing/2014/main" id="{3101FF34-C160-44AE-B4DC-1BE4C919A9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31448" y="3597000"/>
            <a:ext cx="1742770" cy="1152000"/>
          </a:xfrm>
          <a:prstGeom prst="rect">
            <a:avLst/>
          </a:prstGeom>
        </p:spPr>
      </p:pic>
      <p:pic>
        <p:nvPicPr>
          <p:cNvPr id="6" name="図 5" descr="グラフ, 折れ線グラフ&#10;&#10;自動的に生成された説明">
            <a:extLst>
              <a:ext uri="{FF2B5EF4-FFF2-40B4-BE49-F238E27FC236}">
                <a16:creationId xmlns:a16="http://schemas.microsoft.com/office/drawing/2014/main" id="{632FB601-D933-4662-9766-70801CB283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2243" y="2351762"/>
            <a:ext cx="1742769" cy="1152000"/>
          </a:xfrm>
          <a:prstGeom prst="rect">
            <a:avLst/>
          </a:prstGeom>
        </p:spPr>
      </p:pic>
      <p:pic>
        <p:nvPicPr>
          <p:cNvPr id="9" name="図 8" descr="グラフ, 折れ線グラフ&#10;&#10;自動的に生成された説明">
            <a:extLst>
              <a:ext uri="{FF2B5EF4-FFF2-40B4-BE49-F238E27FC236}">
                <a16:creationId xmlns:a16="http://schemas.microsoft.com/office/drawing/2014/main" id="{A5ADD194-A3E8-48EB-82AD-29EFDB62112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5301" y="2351762"/>
            <a:ext cx="1742769" cy="1152000"/>
          </a:xfrm>
          <a:prstGeom prst="rect">
            <a:avLst/>
          </a:prstGeom>
        </p:spPr>
      </p:pic>
      <p:pic>
        <p:nvPicPr>
          <p:cNvPr id="12" name="図 11" descr="グラフ&#10;&#10;自動的に生成された説明">
            <a:extLst>
              <a:ext uri="{FF2B5EF4-FFF2-40B4-BE49-F238E27FC236}">
                <a16:creationId xmlns:a16="http://schemas.microsoft.com/office/drawing/2014/main" id="{8ED1C755-D06E-4918-842A-1A8B0E2061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66961" y="2351762"/>
            <a:ext cx="1742770" cy="1152000"/>
          </a:xfrm>
          <a:prstGeom prst="rect">
            <a:avLst/>
          </a:prstGeom>
        </p:spPr>
      </p:pic>
      <p:pic>
        <p:nvPicPr>
          <p:cNvPr id="14" name="図 13" descr="グラフ, 折れ線グラフ&#10;&#10;自動的に生成された説明">
            <a:extLst>
              <a:ext uri="{FF2B5EF4-FFF2-40B4-BE49-F238E27FC236}">
                <a16:creationId xmlns:a16="http://schemas.microsoft.com/office/drawing/2014/main" id="{7B817A0A-F69A-4056-84DA-F72E3E6F4B2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114788" y="2351762"/>
            <a:ext cx="1742770" cy="1152000"/>
          </a:xfrm>
          <a:prstGeom prst="rect">
            <a:avLst/>
          </a:prstGeom>
        </p:spPr>
      </p:pic>
      <p:pic>
        <p:nvPicPr>
          <p:cNvPr id="4" name="図 3" descr="グラフ, 折れ線グラフ&#10;&#10;自動的に生成された説明">
            <a:extLst>
              <a:ext uri="{FF2B5EF4-FFF2-40B4-BE49-F238E27FC236}">
                <a16:creationId xmlns:a16="http://schemas.microsoft.com/office/drawing/2014/main" id="{A20858EA-2C37-4429-9E1F-601FFEC83FE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31448" y="2351762"/>
            <a:ext cx="1742769" cy="115200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17</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算出された操作計画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984182"/>
            <a:ext cx="1130757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制約削減優先はより少ない時間で制約を満たす解が得られた。</a:t>
            </a:r>
            <a:endParaRPr lang="en-US" altLang="ja-JP" sz="2800" dirty="0"/>
          </a:p>
          <a:p>
            <a:pPr lvl="1">
              <a:defRPr/>
            </a:pPr>
            <a:r>
              <a:rPr lang="en-US" altLang="ja-JP" sz="2400" dirty="0"/>
              <a:t>PSO</a:t>
            </a:r>
            <a:r>
              <a:rPr lang="ja-JP" altLang="en-US" sz="2400" dirty="0"/>
              <a:t>の結果は大きな改善の余地があるが、</a:t>
            </a:r>
            <a:r>
              <a:rPr lang="en-US" altLang="ja-JP" sz="2400" dirty="0"/>
              <a:t>DE</a:t>
            </a:r>
            <a:r>
              <a:rPr lang="ja-JP" altLang="en-US" sz="2400" dirty="0"/>
              <a:t>の結果は優れている</a:t>
            </a:r>
            <a:endParaRPr lang="en-US" altLang="ja-JP" sz="2400" dirty="0"/>
          </a:p>
        </p:txBody>
      </p:sp>
      <p:sp>
        <p:nvSpPr>
          <p:cNvPr id="11" name="テキスト ボックス 10">
            <a:extLst>
              <a:ext uri="{FF2B5EF4-FFF2-40B4-BE49-F238E27FC236}">
                <a16:creationId xmlns:a16="http://schemas.microsoft.com/office/drawing/2014/main" id="{9CADFAB7-49A1-4CF2-BC29-9C66D76E1A49}"/>
              </a:ext>
            </a:extLst>
          </p:cNvPr>
          <p:cNvSpPr txBox="1"/>
          <p:nvPr/>
        </p:nvSpPr>
        <p:spPr>
          <a:xfrm>
            <a:off x="10391360" y="184175"/>
            <a:ext cx="1416942" cy="338554"/>
          </a:xfrm>
          <a:prstGeom prst="rect">
            <a:avLst/>
          </a:prstGeom>
          <a:noFill/>
        </p:spPr>
        <p:txBody>
          <a:bodyPr wrap="square" rtlCol="0">
            <a:spAutoFit/>
          </a:bodyPr>
          <a:lstStyle/>
          <a:p>
            <a:pPr algn="ctr"/>
            <a:r>
              <a:rPr kumimoji="1" lang="ja-JP" altLang="en-US" sz="1600" dirty="0">
                <a:solidFill>
                  <a:schemeClr val="bg1"/>
                </a:solidFill>
              </a:rPr>
              <a:t>探索点数</a:t>
            </a:r>
            <a:r>
              <a:rPr kumimoji="1" lang="en-US" altLang="ja-JP" sz="1600" dirty="0">
                <a:solidFill>
                  <a:schemeClr val="bg1"/>
                </a:solidFill>
              </a:rPr>
              <a:t>100</a:t>
            </a:r>
            <a:endParaRPr kumimoji="1" lang="ja-JP" altLang="en-US" sz="1600" dirty="0">
              <a:solidFill>
                <a:schemeClr val="bg1"/>
              </a:solidFill>
            </a:endParaRPr>
          </a:p>
        </p:txBody>
      </p:sp>
      <p:sp>
        <p:nvSpPr>
          <p:cNvPr id="46" name="正方形/長方形 45">
            <a:extLst>
              <a:ext uri="{FF2B5EF4-FFF2-40B4-BE49-F238E27FC236}">
                <a16:creationId xmlns:a16="http://schemas.microsoft.com/office/drawing/2014/main" id="{2CCF8176-E2FA-4ED1-A816-9A27F7E94B3F}"/>
              </a:ext>
            </a:extLst>
          </p:cNvPr>
          <p:cNvSpPr/>
          <p:nvPr/>
        </p:nvSpPr>
        <p:spPr>
          <a:xfrm>
            <a:off x="4723881" y="3665298"/>
            <a:ext cx="881086" cy="879578"/>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8" name="正方形/長方形 47">
            <a:extLst>
              <a:ext uri="{FF2B5EF4-FFF2-40B4-BE49-F238E27FC236}">
                <a16:creationId xmlns:a16="http://schemas.microsoft.com/office/drawing/2014/main" id="{6624C7BB-0052-47C2-B317-5ED0D308A253}"/>
              </a:ext>
            </a:extLst>
          </p:cNvPr>
          <p:cNvSpPr/>
          <p:nvPr/>
        </p:nvSpPr>
        <p:spPr>
          <a:xfrm>
            <a:off x="10286864" y="3663859"/>
            <a:ext cx="881085" cy="879578"/>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9" name="正方形/長方形 48">
            <a:extLst>
              <a:ext uri="{FF2B5EF4-FFF2-40B4-BE49-F238E27FC236}">
                <a16:creationId xmlns:a16="http://schemas.microsoft.com/office/drawing/2014/main" id="{4CE5E615-E9E5-485A-8EBD-FE03C39413AE}"/>
              </a:ext>
            </a:extLst>
          </p:cNvPr>
          <p:cNvSpPr/>
          <p:nvPr/>
        </p:nvSpPr>
        <p:spPr>
          <a:xfrm>
            <a:off x="6606318" y="3668793"/>
            <a:ext cx="337178" cy="879578"/>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テキスト ボックス 49">
            <a:extLst>
              <a:ext uri="{FF2B5EF4-FFF2-40B4-BE49-F238E27FC236}">
                <a16:creationId xmlns:a16="http://schemas.microsoft.com/office/drawing/2014/main" id="{74F4015E-25A1-464E-84E4-080EE2F10FF5}"/>
              </a:ext>
            </a:extLst>
          </p:cNvPr>
          <p:cNvSpPr txBox="1"/>
          <p:nvPr/>
        </p:nvSpPr>
        <p:spPr>
          <a:xfrm>
            <a:off x="181812" y="4084999"/>
            <a:ext cx="2421601" cy="523220"/>
          </a:xfrm>
          <a:prstGeom prst="rect">
            <a:avLst/>
          </a:prstGeom>
          <a:noFill/>
        </p:spPr>
        <p:txBody>
          <a:bodyPr wrap="square" rtlCol="0">
            <a:spAutoFit/>
          </a:bodyPr>
          <a:lstStyle/>
          <a:p>
            <a:pPr algn="ctr"/>
            <a:r>
              <a:rPr kumimoji="1" lang="ja-JP" altLang="en-US" sz="1400" b="1" dirty="0">
                <a:solidFill>
                  <a:schemeClr val="accent1"/>
                </a:solidFill>
              </a:rPr>
              <a:t>完全に制約を満たすが、目的関数値は改善の余地がある</a:t>
            </a:r>
          </a:p>
        </p:txBody>
      </p:sp>
      <p:sp>
        <p:nvSpPr>
          <p:cNvPr id="51" name="テキスト ボックス 50">
            <a:extLst>
              <a:ext uri="{FF2B5EF4-FFF2-40B4-BE49-F238E27FC236}">
                <a16:creationId xmlns:a16="http://schemas.microsoft.com/office/drawing/2014/main" id="{EE76A7DF-C519-44C3-BE57-299F0AAD2ED7}"/>
              </a:ext>
            </a:extLst>
          </p:cNvPr>
          <p:cNvSpPr txBox="1"/>
          <p:nvPr/>
        </p:nvSpPr>
        <p:spPr>
          <a:xfrm>
            <a:off x="2967065" y="3825166"/>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から外れる</a:t>
            </a:r>
          </a:p>
        </p:txBody>
      </p:sp>
      <p:sp>
        <p:nvSpPr>
          <p:cNvPr id="57" name="テキスト ボックス 56">
            <a:extLst>
              <a:ext uri="{FF2B5EF4-FFF2-40B4-BE49-F238E27FC236}">
                <a16:creationId xmlns:a16="http://schemas.microsoft.com/office/drawing/2014/main" id="{CEA721F4-0C9A-4EED-831D-02F2C28BAF96}"/>
              </a:ext>
            </a:extLst>
          </p:cNvPr>
          <p:cNvSpPr txBox="1"/>
          <p:nvPr/>
        </p:nvSpPr>
        <p:spPr>
          <a:xfrm>
            <a:off x="7583734" y="5949008"/>
            <a:ext cx="4539289" cy="307777"/>
          </a:xfrm>
          <a:prstGeom prst="rect">
            <a:avLst/>
          </a:prstGeom>
          <a:noFill/>
        </p:spPr>
        <p:txBody>
          <a:bodyPr wrap="square" rtlCol="0">
            <a:spAutoFit/>
          </a:bodyPr>
          <a:lstStyle/>
          <a:p>
            <a:r>
              <a:rPr kumimoji="1" lang="en-US" altLang="ja-JP" sz="1400" dirty="0"/>
              <a:t>※</a:t>
            </a:r>
            <a:r>
              <a:rPr kumimoji="1" lang="ja-JP" altLang="en-US" sz="1400" dirty="0"/>
              <a:t>灰色領域は実績固定期間であるため、最適化変数でない</a:t>
            </a:r>
          </a:p>
        </p:txBody>
      </p:sp>
      <p:sp>
        <p:nvSpPr>
          <p:cNvPr id="80" name="テキスト ボックス 79">
            <a:extLst>
              <a:ext uri="{FF2B5EF4-FFF2-40B4-BE49-F238E27FC236}">
                <a16:creationId xmlns:a16="http://schemas.microsoft.com/office/drawing/2014/main" id="{02358A48-145A-4A63-B100-966CDAEDEF49}"/>
              </a:ext>
            </a:extLst>
          </p:cNvPr>
          <p:cNvSpPr txBox="1"/>
          <p:nvPr/>
        </p:nvSpPr>
        <p:spPr>
          <a:xfrm>
            <a:off x="3007833" y="2047517"/>
            <a:ext cx="1282824" cy="261610"/>
          </a:xfrm>
          <a:prstGeom prst="rect">
            <a:avLst/>
          </a:prstGeom>
          <a:noFill/>
        </p:spPr>
        <p:txBody>
          <a:bodyPr wrap="square" rtlCol="0">
            <a:spAutoFit/>
          </a:bodyPr>
          <a:lstStyle/>
          <a:p>
            <a:pPr algn="ctr"/>
            <a:r>
              <a:rPr kumimoji="1" lang="en-US" altLang="ja-JP" sz="1100" dirty="0"/>
              <a:t>ID300</a:t>
            </a:r>
            <a:r>
              <a:rPr kumimoji="1" lang="ja-JP" altLang="en-US" sz="1100" dirty="0"/>
              <a:t>：</a:t>
            </a:r>
            <a:r>
              <a:rPr kumimoji="1" lang="en-US" altLang="ja-JP" sz="1100" dirty="0"/>
              <a:t>KN</a:t>
            </a:r>
            <a:r>
              <a:rPr kumimoji="1" lang="ja-JP" altLang="en-US" sz="1100" dirty="0"/>
              <a:t>価</a:t>
            </a:r>
          </a:p>
        </p:txBody>
      </p:sp>
      <p:sp>
        <p:nvSpPr>
          <p:cNvPr id="81" name="テキスト ボックス 80">
            <a:extLst>
              <a:ext uri="{FF2B5EF4-FFF2-40B4-BE49-F238E27FC236}">
                <a16:creationId xmlns:a16="http://schemas.microsoft.com/office/drawing/2014/main" id="{A4D4C53E-78E6-4946-9D84-6181B1705AB6}"/>
              </a:ext>
            </a:extLst>
          </p:cNvPr>
          <p:cNvSpPr txBox="1"/>
          <p:nvPr/>
        </p:nvSpPr>
        <p:spPr>
          <a:xfrm>
            <a:off x="4464087" y="2047517"/>
            <a:ext cx="1999705" cy="261610"/>
          </a:xfrm>
          <a:prstGeom prst="rect">
            <a:avLst/>
          </a:prstGeom>
          <a:noFill/>
        </p:spPr>
        <p:txBody>
          <a:bodyPr wrap="square" rtlCol="0">
            <a:spAutoFit/>
          </a:bodyPr>
          <a:lstStyle/>
          <a:p>
            <a:pPr algn="ctr"/>
            <a:r>
              <a:rPr kumimoji="1" lang="en-US" altLang="ja-JP" sz="1100" dirty="0"/>
              <a:t>ID310</a:t>
            </a:r>
            <a:r>
              <a:rPr kumimoji="1" lang="ja-JP" altLang="en-US" sz="1100" dirty="0"/>
              <a:t>：上部浸透</a:t>
            </a:r>
            <a:r>
              <a:rPr kumimoji="1" lang="en-US" altLang="ja-JP" sz="1100" dirty="0"/>
              <a:t>H</a:t>
            </a:r>
            <a:r>
              <a:rPr kumimoji="1" lang="ja-JP" altLang="en-US" sz="1100" dirty="0"/>
              <a:t>ファクター</a:t>
            </a:r>
          </a:p>
        </p:txBody>
      </p:sp>
      <p:sp>
        <p:nvSpPr>
          <p:cNvPr id="82" name="テキスト ボックス 81">
            <a:extLst>
              <a:ext uri="{FF2B5EF4-FFF2-40B4-BE49-F238E27FC236}">
                <a16:creationId xmlns:a16="http://schemas.microsoft.com/office/drawing/2014/main" id="{4FFCCED4-E6E8-4068-8BD5-BC991BCE8106}"/>
              </a:ext>
            </a:extLst>
          </p:cNvPr>
          <p:cNvSpPr txBox="1"/>
          <p:nvPr/>
        </p:nvSpPr>
        <p:spPr>
          <a:xfrm>
            <a:off x="6382815" y="2047517"/>
            <a:ext cx="1907802" cy="261610"/>
          </a:xfrm>
          <a:prstGeom prst="rect">
            <a:avLst/>
          </a:prstGeom>
          <a:noFill/>
        </p:spPr>
        <p:txBody>
          <a:bodyPr wrap="square" rtlCol="0">
            <a:spAutoFit/>
          </a:bodyPr>
          <a:lstStyle/>
          <a:p>
            <a:pPr algn="ctr"/>
            <a:r>
              <a:rPr kumimoji="1" lang="en-US" altLang="ja-JP" sz="1100" dirty="0"/>
              <a:t>ID320</a:t>
            </a:r>
            <a:r>
              <a:rPr kumimoji="1" lang="ja-JP" altLang="en-US" sz="1100" dirty="0"/>
              <a:t>：下部浸透</a:t>
            </a:r>
            <a:r>
              <a:rPr kumimoji="1" lang="en-US" altLang="ja-JP" sz="1100" dirty="0"/>
              <a:t>H</a:t>
            </a:r>
            <a:r>
              <a:rPr kumimoji="1" lang="ja-JP" altLang="en-US" sz="1100" dirty="0"/>
              <a:t>ファクター</a:t>
            </a:r>
          </a:p>
        </p:txBody>
      </p:sp>
      <p:sp>
        <p:nvSpPr>
          <p:cNvPr id="83" name="テキスト ボックス 82">
            <a:extLst>
              <a:ext uri="{FF2B5EF4-FFF2-40B4-BE49-F238E27FC236}">
                <a16:creationId xmlns:a16="http://schemas.microsoft.com/office/drawing/2014/main" id="{7C5E1777-11D5-4759-BC10-4603789CD7FF}"/>
              </a:ext>
            </a:extLst>
          </p:cNvPr>
          <p:cNvSpPr txBox="1"/>
          <p:nvPr/>
        </p:nvSpPr>
        <p:spPr>
          <a:xfrm>
            <a:off x="8165362" y="2047517"/>
            <a:ext cx="2038408" cy="261610"/>
          </a:xfrm>
          <a:prstGeom prst="rect">
            <a:avLst/>
          </a:prstGeom>
          <a:noFill/>
        </p:spPr>
        <p:txBody>
          <a:bodyPr wrap="square" rtlCol="0">
            <a:spAutoFit/>
          </a:bodyPr>
          <a:lstStyle/>
          <a:p>
            <a:pPr algn="ctr"/>
            <a:r>
              <a:rPr kumimoji="1" lang="en-US" altLang="ja-JP" sz="1100" dirty="0"/>
              <a:t>ID330</a:t>
            </a:r>
            <a:r>
              <a:rPr kumimoji="1" lang="ja-JP" altLang="en-US" sz="1100" dirty="0"/>
              <a:t>：蒸解ゾーン</a:t>
            </a:r>
            <a:r>
              <a:rPr kumimoji="1" lang="en-US" altLang="ja-JP" sz="1100" dirty="0"/>
              <a:t>H</a:t>
            </a:r>
            <a:r>
              <a:rPr kumimoji="1" lang="ja-JP" altLang="en-US" sz="1100" dirty="0"/>
              <a:t>ファクター</a:t>
            </a:r>
          </a:p>
        </p:txBody>
      </p:sp>
      <p:sp>
        <p:nvSpPr>
          <p:cNvPr id="84" name="テキスト ボックス 83">
            <a:extLst>
              <a:ext uri="{FF2B5EF4-FFF2-40B4-BE49-F238E27FC236}">
                <a16:creationId xmlns:a16="http://schemas.microsoft.com/office/drawing/2014/main" id="{C59AB12E-9FF5-4AEF-85D2-6E59310425D3}"/>
              </a:ext>
            </a:extLst>
          </p:cNvPr>
          <p:cNvSpPr txBox="1"/>
          <p:nvPr/>
        </p:nvSpPr>
        <p:spPr>
          <a:xfrm>
            <a:off x="10018122" y="2047517"/>
            <a:ext cx="1999706" cy="261610"/>
          </a:xfrm>
          <a:prstGeom prst="rect">
            <a:avLst/>
          </a:prstGeom>
          <a:noFill/>
        </p:spPr>
        <p:txBody>
          <a:bodyPr wrap="square" rtlCol="0">
            <a:spAutoFit/>
          </a:bodyPr>
          <a:lstStyle/>
          <a:p>
            <a:pPr algn="ctr"/>
            <a:r>
              <a:rPr kumimoji="1" lang="en-US" altLang="ja-JP" sz="1100" dirty="0"/>
              <a:t>ID350</a:t>
            </a:r>
            <a:r>
              <a:rPr kumimoji="1" lang="ja-JP" altLang="en-US" sz="1100" dirty="0"/>
              <a:t>：残アルカリ</a:t>
            </a:r>
            <a:r>
              <a:rPr kumimoji="1" lang="en-US" altLang="ja-JP" sz="1100" dirty="0"/>
              <a:t>×</a:t>
            </a:r>
            <a:r>
              <a:rPr kumimoji="1" lang="ja-JP" altLang="en-US" sz="1100" dirty="0"/>
              <a:t>滞留時間</a:t>
            </a:r>
          </a:p>
        </p:txBody>
      </p:sp>
      <p:sp>
        <p:nvSpPr>
          <p:cNvPr id="85" name="正方形/長方形 84">
            <a:extLst>
              <a:ext uri="{FF2B5EF4-FFF2-40B4-BE49-F238E27FC236}">
                <a16:creationId xmlns:a16="http://schemas.microsoft.com/office/drawing/2014/main" id="{03797753-2D25-45C8-B8D3-9BBFE422FBB6}"/>
              </a:ext>
            </a:extLst>
          </p:cNvPr>
          <p:cNvSpPr/>
          <p:nvPr/>
        </p:nvSpPr>
        <p:spPr>
          <a:xfrm>
            <a:off x="4723598" y="2418965"/>
            <a:ext cx="881086" cy="879578"/>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6" name="正方形/長方形 85">
            <a:extLst>
              <a:ext uri="{FF2B5EF4-FFF2-40B4-BE49-F238E27FC236}">
                <a16:creationId xmlns:a16="http://schemas.microsoft.com/office/drawing/2014/main" id="{9B3CABBC-0DCA-4961-BA83-8FE459C4058E}"/>
              </a:ext>
            </a:extLst>
          </p:cNvPr>
          <p:cNvSpPr/>
          <p:nvPr/>
        </p:nvSpPr>
        <p:spPr>
          <a:xfrm>
            <a:off x="10278709" y="2409432"/>
            <a:ext cx="881085" cy="879578"/>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7" name="正方形/長方形 86">
            <a:extLst>
              <a:ext uri="{FF2B5EF4-FFF2-40B4-BE49-F238E27FC236}">
                <a16:creationId xmlns:a16="http://schemas.microsoft.com/office/drawing/2014/main" id="{D14F3DC7-A5C0-4663-8574-058C717915B0}"/>
              </a:ext>
            </a:extLst>
          </p:cNvPr>
          <p:cNvSpPr/>
          <p:nvPr/>
        </p:nvSpPr>
        <p:spPr>
          <a:xfrm>
            <a:off x="6609593" y="2412671"/>
            <a:ext cx="337178" cy="879578"/>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8" name="テキスト ボックス 87">
            <a:extLst>
              <a:ext uri="{FF2B5EF4-FFF2-40B4-BE49-F238E27FC236}">
                <a16:creationId xmlns:a16="http://schemas.microsoft.com/office/drawing/2014/main" id="{0283C221-0460-4E3B-8FCC-A8F3699CA23C}"/>
              </a:ext>
            </a:extLst>
          </p:cNvPr>
          <p:cNvSpPr txBox="1"/>
          <p:nvPr/>
        </p:nvSpPr>
        <p:spPr>
          <a:xfrm>
            <a:off x="146984" y="2648525"/>
            <a:ext cx="2487875" cy="523220"/>
          </a:xfrm>
          <a:prstGeom prst="rect">
            <a:avLst/>
          </a:prstGeom>
          <a:noFill/>
        </p:spPr>
        <p:txBody>
          <a:bodyPr wrap="square" rtlCol="0">
            <a:spAutoFit/>
          </a:bodyPr>
          <a:lstStyle/>
          <a:p>
            <a:pPr algn="ctr"/>
            <a:r>
              <a:rPr kumimoji="1" lang="ja-JP" altLang="en-US" sz="1400" b="1" dirty="0">
                <a:solidFill>
                  <a:schemeClr val="accent1"/>
                </a:solidFill>
              </a:rPr>
              <a:t>コスト減少に貢献する側に偏り、制約違反が大きい</a:t>
            </a:r>
          </a:p>
        </p:txBody>
      </p:sp>
      <p:sp>
        <p:nvSpPr>
          <p:cNvPr id="89" name="テキスト ボックス 88">
            <a:extLst>
              <a:ext uri="{FF2B5EF4-FFF2-40B4-BE49-F238E27FC236}">
                <a16:creationId xmlns:a16="http://schemas.microsoft.com/office/drawing/2014/main" id="{76244F5F-C465-4743-A26F-2C76DF58E40E}"/>
              </a:ext>
            </a:extLst>
          </p:cNvPr>
          <p:cNvSpPr txBox="1"/>
          <p:nvPr/>
        </p:nvSpPr>
        <p:spPr>
          <a:xfrm>
            <a:off x="2969809" y="2537293"/>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から外れる</a:t>
            </a:r>
          </a:p>
        </p:txBody>
      </p:sp>
      <p:sp>
        <p:nvSpPr>
          <p:cNvPr id="58" name="テキスト ボックス 57">
            <a:extLst>
              <a:ext uri="{FF2B5EF4-FFF2-40B4-BE49-F238E27FC236}">
                <a16:creationId xmlns:a16="http://schemas.microsoft.com/office/drawing/2014/main" id="{A5038F25-1D69-4785-99FC-DA610F2E8F78}"/>
              </a:ext>
            </a:extLst>
          </p:cNvPr>
          <p:cNvSpPr txBox="1"/>
          <p:nvPr/>
        </p:nvSpPr>
        <p:spPr>
          <a:xfrm>
            <a:off x="108295" y="2293726"/>
            <a:ext cx="1303054"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64" name="テキスト ボックス 63">
            <a:extLst>
              <a:ext uri="{FF2B5EF4-FFF2-40B4-BE49-F238E27FC236}">
                <a16:creationId xmlns:a16="http://schemas.microsoft.com/office/drawing/2014/main" id="{D7395C53-936F-417A-B42B-3BB24B0F7C84}"/>
              </a:ext>
            </a:extLst>
          </p:cNvPr>
          <p:cNvSpPr txBox="1"/>
          <p:nvPr/>
        </p:nvSpPr>
        <p:spPr>
          <a:xfrm>
            <a:off x="160662" y="3502093"/>
            <a:ext cx="1793659" cy="584775"/>
          </a:xfrm>
          <a:prstGeom prst="rect">
            <a:avLst/>
          </a:prstGeom>
          <a:noFill/>
        </p:spPr>
        <p:txBody>
          <a:bodyPr wrap="square" rtlCol="0">
            <a:spAutoFit/>
          </a:bodyPr>
          <a:lstStyle/>
          <a:p>
            <a:pPr algn="ctr"/>
            <a:r>
              <a:rPr kumimoji="1" lang="ja-JP" altLang="en-US" sz="1600" b="1" dirty="0"/>
              <a:t>適応型</a:t>
            </a:r>
            <a:r>
              <a:rPr kumimoji="1" lang="en-US" altLang="ja-JP" sz="1600" b="1" dirty="0"/>
              <a:t>PSO + Feasibility Rule</a:t>
            </a:r>
            <a:endParaRPr kumimoji="1" lang="ja-JP" altLang="en-US" sz="1600" b="1" dirty="0"/>
          </a:p>
        </p:txBody>
      </p:sp>
      <p:sp>
        <p:nvSpPr>
          <p:cNvPr id="40" name="テキスト ボックス 39">
            <a:extLst>
              <a:ext uri="{FF2B5EF4-FFF2-40B4-BE49-F238E27FC236}">
                <a16:creationId xmlns:a16="http://schemas.microsoft.com/office/drawing/2014/main" id="{156F80D3-BFA9-423E-9984-372C9F3AE78E}"/>
              </a:ext>
            </a:extLst>
          </p:cNvPr>
          <p:cNvSpPr txBox="1"/>
          <p:nvPr/>
        </p:nvSpPr>
        <p:spPr>
          <a:xfrm>
            <a:off x="160662" y="4762815"/>
            <a:ext cx="1793659" cy="584775"/>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p:pic>
        <p:nvPicPr>
          <p:cNvPr id="5" name="図 4" descr="グラフ&#10;&#10;自動的に生成された説明">
            <a:extLst>
              <a:ext uri="{FF2B5EF4-FFF2-40B4-BE49-F238E27FC236}">
                <a16:creationId xmlns:a16="http://schemas.microsoft.com/office/drawing/2014/main" id="{EDDCBFFC-99B6-4601-9798-91AC0A16C43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31448" y="4798528"/>
            <a:ext cx="1742769" cy="1152000"/>
          </a:xfrm>
          <a:prstGeom prst="rect">
            <a:avLst/>
          </a:prstGeom>
        </p:spPr>
      </p:pic>
      <p:sp>
        <p:nvSpPr>
          <p:cNvPr id="53" name="テキスト ボックス 52">
            <a:extLst>
              <a:ext uri="{FF2B5EF4-FFF2-40B4-BE49-F238E27FC236}">
                <a16:creationId xmlns:a16="http://schemas.microsoft.com/office/drawing/2014/main" id="{552A0B96-70DE-47CA-9985-E150338C6830}"/>
              </a:ext>
            </a:extLst>
          </p:cNvPr>
          <p:cNvSpPr txBox="1"/>
          <p:nvPr/>
        </p:nvSpPr>
        <p:spPr>
          <a:xfrm>
            <a:off x="2957540" y="4949307"/>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にほぼ合致</a:t>
            </a:r>
          </a:p>
        </p:txBody>
      </p:sp>
      <p:pic>
        <p:nvPicPr>
          <p:cNvPr id="10" name="図 9" descr="グラフ, 折れ線グラフ&#10;&#10;自動的に生成された説明">
            <a:extLst>
              <a:ext uri="{FF2B5EF4-FFF2-40B4-BE49-F238E27FC236}">
                <a16:creationId xmlns:a16="http://schemas.microsoft.com/office/drawing/2014/main" id="{19A16567-9B3F-45D6-8914-1573A429BC0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64896" y="4801409"/>
            <a:ext cx="1734054" cy="1146239"/>
          </a:xfrm>
          <a:prstGeom prst="rect">
            <a:avLst/>
          </a:prstGeom>
        </p:spPr>
      </p:pic>
      <p:sp>
        <p:nvSpPr>
          <p:cNvPr id="54" name="正方形/長方形 53">
            <a:extLst>
              <a:ext uri="{FF2B5EF4-FFF2-40B4-BE49-F238E27FC236}">
                <a16:creationId xmlns:a16="http://schemas.microsoft.com/office/drawing/2014/main" id="{1F70D702-276C-4A71-B076-D4D23D2E8BCB}"/>
              </a:ext>
            </a:extLst>
          </p:cNvPr>
          <p:cNvSpPr/>
          <p:nvPr/>
        </p:nvSpPr>
        <p:spPr>
          <a:xfrm>
            <a:off x="4723598" y="4865665"/>
            <a:ext cx="881086" cy="879578"/>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5" name="テキスト ボックス 54">
            <a:extLst>
              <a:ext uri="{FF2B5EF4-FFF2-40B4-BE49-F238E27FC236}">
                <a16:creationId xmlns:a16="http://schemas.microsoft.com/office/drawing/2014/main" id="{37DCE5B6-6685-41CC-B0FB-965F74391736}"/>
              </a:ext>
            </a:extLst>
          </p:cNvPr>
          <p:cNvSpPr txBox="1"/>
          <p:nvPr/>
        </p:nvSpPr>
        <p:spPr>
          <a:xfrm>
            <a:off x="202240" y="5370951"/>
            <a:ext cx="2421601" cy="523220"/>
          </a:xfrm>
          <a:prstGeom prst="rect">
            <a:avLst/>
          </a:prstGeom>
          <a:noFill/>
        </p:spPr>
        <p:txBody>
          <a:bodyPr wrap="square" rtlCol="0">
            <a:spAutoFit/>
          </a:bodyPr>
          <a:lstStyle/>
          <a:p>
            <a:pPr algn="ctr"/>
            <a:r>
              <a:rPr kumimoji="1" lang="ja-JP" altLang="en-US" sz="1400" b="1" dirty="0">
                <a:solidFill>
                  <a:schemeClr val="accent1"/>
                </a:solidFill>
              </a:rPr>
              <a:t>完全に制約を満たし、</a:t>
            </a:r>
            <a:endParaRPr kumimoji="1" lang="en-US" altLang="ja-JP" sz="1400" b="1" dirty="0">
              <a:solidFill>
                <a:schemeClr val="accent1"/>
              </a:solidFill>
            </a:endParaRPr>
          </a:p>
          <a:p>
            <a:pPr algn="ctr"/>
            <a:r>
              <a:rPr kumimoji="1" lang="ja-JP" altLang="en-US" sz="1400" b="1" dirty="0">
                <a:solidFill>
                  <a:schemeClr val="accent1"/>
                </a:solidFill>
              </a:rPr>
              <a:t>目的関数値も優れている</a:t>
            </a:r>
          </a:p>
        </p:txBody>
      </p:sp>
      <p:pic>
        <p:nvPicPr>
          <p:cNvPr id="15" name="図 14" descr="グラフ, 折れ線グラフ&#10;&#10;自動的に生成された説明">
            <a:extLst>
              <a:ext uri="{FF2B5EF4-FFF2-40B4-BE49-F238E27FC236}">
                <a16:creationId xmlns:a16="http://schemas.microsoft.com/office/drawing/2014/main" id="{227B9DC3-DE10-4EBC-A1C3-063D36CED79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25300" y="4801408"/>
            <a:ext cx="1734055" cy="1146240"/>
          </a:xfrm>
          <a:prstGeom prst="rect">
            <a:avLst/>
          </a:prstGeom>
        </p:spPr>
      </p:pic>
      <p:pic>
        <p:nvPicPr>
          <p:cNvPr id="19" name="図 18" descr="グラフ&#10;&#10;自動的に生成された説明">
            <a:extLst>
              <a:ext uri="{FF2B5EF4-FFF2-40B4-BE49-F238E27FC236}">
                <a16:creationId xmlns:a16="http://schemas.microsoft.com/office/drawing/2014/main" id="{17A7B9E3-BED4-4CEF-B449-D56ECA3F776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266962" y="4798528"/>
            <a:ext cx="1742770" cy="1152001"/>
          </a:xfrm>
          <a:prstGeom prst="rect">
            <a:avLst/>
          </a:prstGeom>
        </p:spPr>
      </p:pic>
      <p:pic>
        <p:nvPicPr>
          <p:cNvPr id="23" name="図 22" descr="グラフ&#10;&#10;自動的に生成された説明">
            <a:extLst>
              <a:ext uri="{FF2B5EF4-FFF2-40B4-BE49-F238E27FC236}">
                <a16:creationId xmlns:a16="http://schemas.microsoft.com/office/drawing/2014/main" id="{0596F57D-3F1C-40C6-9D7B-095A6B4C2BD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117339" y="4798347"/>
            <a:ext cx="1743318" cy="1152363"/>
          </a:xfrm>
          <a:prstGeom prst="rect">
            <a:avLst/>
          </a:prstGeom>
        </p:spPr>
      </p:pic>
      <p:sp>
        <p:nvSpPr>
          <p:cNvPr id="56" name="正方形/長方形 55">
            <a:extLst>
              <a:ext uri="{FF2B5EF4-FFF2-40B4-BE49-F238E27FC236}">
                <a16:creationId xmlns:a16="http://schemas.microsoft.com/office/drawing/2014/main" id="{5BF380B1-0B84-49C5-A797-28D0548530FD}"/>
              </a:ext>
            </a:extLst>
          </p:cNvPr>
          <p:cNvSpPr/>
          <p:nvPr/>
        </p:nvSpPr>
        <p:spPr>
          <a:xfrm>
            <a:off x="6606089" y="4865665"/>
            <a:ext cx="337178" cy="879578"/>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9" name="正方形/長方形 58">
            <a:extLst>
              <a:ext uri="{FF2B5EF4-FFF2-40B4-BE49-F238E27FC236}">
                <a16:creationId xmlns:a16="http://schemas.microsoft.com/office/drawing/2014/main" id="{716C269E-1664-43CD-AC7D-51CC89FD9DB8}"/>
              </a:ext>
            </a:extLst>
          </p:cNvPr>
          <p:cNvSpPr/>
          <p:nvPr/>
        </p:nvSpPr>
        <p:spPr>
          <a:xfrm>
            <a:off x="10278709" y="4865665"/>
            <a:ext cx="881085" cy="879578"/>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テキスト ボックス 59">
            <a:extLst>
              <a:ext uri="{FF2B5EF4-FFF2-40B4-BE49-F238E27FC236}">
                <a16:creationId xmlns:a16="http://schemas.microsoft.com/office/drawing/2014/main" id="{53689C73-F286-462A-A85E-F9A455A9100E}"/>
              </a:ext>
            </a:extLst>
          </p:cNvPr>
          <p:cNvSpPr txBox="1"/>
          <p:nvPr/>
        </p:nvSpPr>
        <p:spPr>
          <a:xfrm>
            <a:off x="8480331" y="4016477"/>
            <a:ext cx="1489208" cy="430887"/>
          </a:xfrm>
          <a:prstGeom prst="rect">
            <a:avLst/>
          </a:prstGeom>
          <a:noFill/>
        </p:spPr>
        <p:txBody>
          <a:bodyPr wrap="square" rtlCol="0">
            <a:spAutoFit/>
          </a:bodyPr>
          <a:lstStyle/>
          <a:p>
            <a:pPr algn="ctr"/>
            <a:r>
              <a:rPr kumimoji="1" lang="ja-JP" altLang="en-US" sz="1100" dirty="0"/>
              <a:t>コストの改善の余地が大きい</a:t>
            </a:r>
          </a:p>
        </p:txBody>
      </p:sp>
      <p:sp>
        <p:nvSpPr>
          <p:cNvPr id="61" name="テキスト ボックス 60">
            <a:extLst>
              <a:ext uri="{FF2B5EF4-FFF2-40B4-BE49-F238E27FC236}">
                <a16:creationId xmlns:a16="http://schemas.microsoft.com/office/drawing/2014/main" id="{74B19219-C8C9-4CC1-B227-77E4DF9CCCA5}"/>
              </a:ext>
            </a:extLst>
          </p:cNvPr>
          <p:cNvSpPr txBox="1"/>
          <p:nvPr/>
        </p:nvSpPr>
        <p:spPr>
          <a:xfrm>
            <a:off x="8480331" y="5211865"/>
            <a:ext cx="1489208" cy="261610"/>
          </a:xfrm>
          <a:prstGeom prst="rect">
            <a:avLst/>
          </a:prstGeom>
          <a:noFill/>
        </p:spPr>
        <p:txBody>
          <a:bodyPr wrap="square" rtlCol="0">
            <a:spAutoFit/>
          </a:bodyPr>
          <a:lstStyle/>
          <a:p>
            <a:pPr algn="ctr"/>
            <a:r>
              <a:rPr kumimoji="1" lang="ja-JP" altLang="en-US" sz="1100" dirty="0"/>
              <a:t>コストを改善できている</a:t>
            </a:r>
          </a:p>
        </p:txBody>
      </p:sp>
      <p:sp>
        <p:nvSpPr>
          <p:cNvPr id="62" name="テキスト ボックス 61">
            <a:extLst>
              <a:ext uri="{FF2B5EF4-FFF2-40B4-BE49-F238E27FC236}">
                <a16:creationId xmlns:a16="http://schemas.microsoft.com/office/drawing/2014/main" id="{09DC3EE8-ADC3-414F-B9E9-4C6209BF54BB}"/>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検証１－手法同士の比較</a:t>
            </a:r>
            <a:endParaRPr kumimoji="1" lang="en-US" altLang="ja-JP" sz="1600" b="1" dirty="0">
              <a:solidFill>
                <a:schemeClr val="bg1"/>
              </a:solidFill>
            </a:endParaRPr>
          </a:p>
        </p:txBody>
      </p:sp>
    </p:spTree>
    <p:extLst>
      <p:ext uri="{BB962C8B-B14F-4D97-AF65-F5344CB8AC3E}">
        <p14:creationId xmlns:p14="http://schemas.microsoft.com/office/powerpoint/2010/main" val="30896681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グラフ&#10;&#10;自動的に生成された説明">
            <a:extLst>
              <a:ext uri="{FF2B5EF4-FFF2-40B4-BE49-F238E27FC236}">
                <a16:creationId xmlns:a16="http://schemas.microsoft.com/office/drawing/2014/main" id="{60D3C6F2-65A7-4919-80C2-C8B021D35E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9500" y="3080037"/>
            <a:ext cx="4029110" cy="2660991"/>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18</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探索性能：最良解の推移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SHADE</a:t>
            </a:r>
            <a:r>
              <a:rPr lang="ja-JP" altLang="en-US" sz="2800" dirty="0"/>
              <a:t>は、</a:t>
            </a:r>
            <a:r>
              <a:rPr lang="en-US" altLang="ja-JP" sz="2800" dirty="0"/>
              <a:t>JADE</a:t>
            </a:r>
            <a:r>
              <a:rPr lang="ja-JP" altLang="en-US" sz="2800" dirty="0"/>
              <a:t>よりもさらに少ない計算時間で可能解が得られた。</a:t>
            </a:r>
            <a:endParaRPr lang="en-US" altLang="ja-JP" sz="2800" dirty="0"/>
          </a:p>
          <a:p>
            <a:pPr lvl="1">
              <a:defRPr/>
            </a:pPr>
            <a:r>
              <a:rPr lang="ja-JP" altLang="en-US" sz="2400" dirty="0"/>
              <a:t>得た解はほぼ同じ目的関数値であった</a:t>
            </a:r>
            <a:endParaRPr lang="en-US" altLang="ja-JP" sz="2400" dirty="0"/>
          </a:p>
        </p:txBody>
      </p:sp>
      <p:sp>
        <p:nvSpPr>
          <p:cNvPr id="11" name="テキスト ボックス 10">
            <a:extLst>
              <a:ext uri="{FF2B5EF4-FFF2-40B4-BE49-F238E27FC236}">
                <a16:creationId xmlns:a16="http://schemas.microsoft.com/office/drawing/2014/main" id="{9CADFAB7-49A1-4CF2-BC29-9C66D76E1A49}"/>
              </a:ext>
            </a:extLst>
          </p:cNvPr>
          <p:cNvSpPr txBox="1"/>
          <p:nvPr/>
        </p:nvSpPr>
        <p:spPr>
          <a:xfrm>
            <a:off x="10391360" y="184175"/>
            <a:ext cx="1416942" cy="338554"/>
          </a:xfrm>
          <a:prstGeom prst="rect">
            <a:avLst/>
          </a:prstGeom>
          <a:noFill/>
        </p:spPr>
        <p:txBody>
          <a:bodyPr wrap="square" rtlCol="0">
            <a:spAutoFit/>
          </a:bodyPr>
          <a:lstStyle/>
          <a:p>
            <a:pPr algn="ctr"/>
            <a:r>
              <a:rPr kumimoji="1" lang="ja-JP" altLang="en-US" sz="1600" dirty="0">
                <a:solidFill>
                  <a:schemeClr val="bg1"/>
                </a:solidFill>
              </a:rPr>
              <a:t>探索点数</a:t>
            </a:r>
            <a:r>
              <a:rPr kumimoji="1" lang="en-US" altLang="ja-JP" sz="1600" dirty="0">
                <a:solidFill>
                  <a:schemeClr val="bg1"/>
                </a:solidFill>
              </a:rPr>
              <a:t>100</a:t>
            </a:r>
            <a:endParaRPr kumimoji="1" lang="ja-JP" altLang="en-US" sz="1600" dirty="0">
              <a:solidFill>
                <a:schemeClr val="bg1"/>
              </a:solidFill>
            </a:endParaRPr>
          </a:p>
        </p:txBody>
      </p:sp>
      <p:sp>
        <p:nvSpPr>
          <p:cNvPr id="56" name="テキスト ボックス 55">
            <a:extLst>
              <a:ext uri="{FF2B5EF4-FFF2-40B4-BE49-F238E27FC236}">
                <a16:creationId xmlns:a16="http://schemas.microsoft.com/office/drawing/2014/main" id="{5317B621-6ABA-41B4-B318-2C02BE0411C5}"/>
              </a:ext>
            </a:extLst>
          </p:cNvPr>
          <p:cNvSpPr txBox="1"/>
          <p:nvPr/>
        </p:nvSpPr>
        <p:spPr>
          <a:xfrm>
            <a:off x="6913343" y="2707478"/>
            <a:ext cx="3146983" cy="338554"/>
          </a:xfrm>
          <a:prstGeom prst="rect">
            <a:avLst/>
          </a:prstGeom>
          <a:noFill/>
        </p:spPr>
        <p:txBody>
          <a:bodyPr wrap="square" rtlCol="0">
            <a:spAutoFit/>
          </a:bodyPr>
          <a:lstStyle/>
          <a:p>
            <a:pPr algn="ctr"/>
            <a:r>
              <a:rPr kumimoji="1" lang="en-US" altLang="ja-JP" sz="1600" b="1" dirty="0"/>
              <a:t>SHADE + Feasibility Rule</a:t>
            </a:r>
            <a:endParaRPr kumimoji="1" lang="ja-JP" altLang="en-US" sz="1600" b="1" dirty="0"/>
          </a:p>
        </p:txBody>
      </p:sp>
      <p:sp>
        <p:nvSpPr>
          <p:cNvPr id="61" name="テキスト ボックス 60">
            <a:extLst>
              <a:ext uri="{FF2B5EF4-FFF2-40B4-BE49-F238E27FC236}">
                <a16:creationId xmlns:a16="http://schemas.microsoft.com/office/drawing/2014/main" id="{7F0A3D59-843E-4C65-AAAC-D30E46D4F4BF}"/>
              </a:ext>
            </a:extLst>
          </p:cNvPr>
          <p:cNvSpPr txBox="1"/>
          <p:nvPr/>
        </p:nvSpPr>
        <p:spPr>
          <a:xfrm>
            <a:off x="6972191" y="3211035"/>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7</a:t>
            </a:r>
            <a:r>
              <a:rPr kumimoji="1" lang="ja-JP" altLang="en-US" sz="1400" dirty="0"/>
              <a:t>秒）</a:t>
            </a:r>
          </a:p>
        </p:txBody>
      </p:sp>
      <p:sp>
        <p:nvSpPr>
          <p:cNvPr id="63" name="テキスト ボックス 62">
            <a:extLst>
              <a:ext uri="{FF2B5EF4-FFF2-40B4-BE49-F238E27FC236}">
                <a16:creationId xmlns:a16="http://schemas.microsoft.com/office/drawing/2014/main" id="{4BCEECEF-3E4D-47A8-B660-024701DB066A}"/>
              </a:ext>
            </a:extLst>
          </p:cNvPr>
          <p:cNvSpPr txBox="1"/>
          <p:nvPr/>
        </p:nvSpPr>
        <p:spPr>
          <a:xfrm>
            <a:off x="7121919" y="3453287"/>
            <a:ext cx="2065797" cy="307777"/>
          </a:xfrm>
          <a:prstGeom prst="rect">
            <a:avLst/>
          </a:prstGeom>
          <a:noFill/>
        </p:spPr>
        <p:txBody>
          <a:bodyPr wrap="square" rtlCol="0">
            <a:spAutoFit/>
          </a:bodyPr>
          <a:lstStyle/>
          <a:p>
            <a:pPr algn="ctr"/>
            <a:r>
              <a:rPr kumimoji="1" lang="en-US" altLang="ja-JP" sz="1400" dirty="0"/>
              <a:t>150</a:t>
            </a:r>
            <a:r>
              <a:rPr kumimoji="1" lang="ja-JP" altLang="en-US" sz="1400" dirty="0"/>
              <a:t>回で可能解を発見</a:t>
            </a:r>
          </a:p>
        </p:txBody>
      </p:sp>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4" y="-20412"/>
            <a:ext cx="3870456"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検証１－</a:t>
            </a:r>
            <a:r>
              <a:rPr kumimoji="1" lang="en-US" altLang="ja-JP" sz="1600" b="1" dirty="0">
                <a:solidFill>
                  <a:schemeClr val="bg1"/>
                </a:solidFill>
              </a:rPr>
              <a:t>DE</a:t>
            </a:r>
            <a:r>
              <a:rPr kumimoji="1" lang="ja-JP" altLang="en-US" sz="1600" b="1" dirty="0">
                <a:solidFill>
                  <a:schemeClr val="bg1"/>
                </a:solidFill>
              </a:rPr>
              <a:t>同士の比較</a:t>
            </a:r>
            <a:endParaRPr kumimoji="1" lang="en-US" altLang="ja-JP" sz="1600" b="1" dirty="0">
              <a:solidFill>
                <a:schemeClr val="bg1"/>
              </a:solidFill>
            </a:endParaRPr>
          </a:p>
        </p:txBody>
      </p:sp>
      <p:sp>
        <p:nvSpPr>
          <p:cNvPr id="24" name="テキスト ボックス 23">
            <a:extLst>
              <a:ext uri="{FF2B5EF4-FFF2-40B4-BE49-F238E27FC236}">
                <a16:creationId xmlns:a16="http://schemas.microsoft.com/office/drawing/2014/main" id="{5E181240-DB3D-4005-A773-80A903163723}"/>
              </a:ext>
            </a:extLst>
          </p:cNvPr>
          <p:cNvSpPr txBox="1"/>
          <p:nvPr/>
        </p:nvSpPr>
        <p:spPr>
          <a:xfrm>
            <a:off x="9643937" y="5836145"/>
            <a:ext cx="2382836" cy="307777"/>
          </a:xfrm>
          <a:prstGeom prst="rect">
            <a:avLst/>
          </a:prstGeom>
          <a:noFill/>
        </p:spPr>
        <p:txBody>
          <a:bodyPr wrap="square" rtlCol="0">
            <a:spAutoFit/>
          </a:bodyPr>
          <a:lstStyle/>
          <a:p>
            <a:pPr algn="ctr"/>
            <a:r>
              <a:rPr kumimoji="1" lang="ja-JP" altLang="en-US" sz="1400" dirty="0"/>
              <a:t>線が消えている地点が値が</a:t>
            </a:r>
            <a:r>
              <a:rPr kumimoji="1" lang="en-US" altLang="ja-JP" sz="1400" dirty="0"/>
              <a:t>0</a:t>
            </a:r>
            <a:endParaRPr kumimoji="1" lang="ja-JP" altLang="en-US" sz="1400" dirty="0"/>
          </a:p>
        </p:txBody>
      </p:sp>
      <p:sp>
        <p:nvSpPr>
          <p:cNvPr id="26" name="テキスト ボックス 25">
            <a:extLst>
              <a:ext uri="{FF2B5EF4-FFF2-40B4-BE49-F238E27FC236}">
                <a16:creationId xmlns:a16="http://schemas.microsoft.com/office/drawing/2014/main" id="{9DDE6E25-0524-4663-8337-7BC212A066F8}"/>
              </a:ext>
            </a:extLst>
          </p:cNvPr>
          <p:cNvSpPr txBox="1"/>
          <p:nvPr/>
        </p:nvSpPr>
        <p:spPr>
          <a:xfrm>
            <a:off x="8705276" y="4927216"/>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14.3</a:t>
            </a:r>
            <a:r>
              <a:rPr kumimoji="1" lang="ja-JP" altLang="en-US" sz="1400" dirty="0"/>
              <a:t>分）</a:t>
            </a:r>
          </a:p>
        </p:txBody>
      </p:sp>
      <p:sp>
        <p:nvSpPr>
          <p:cNvPr id="27" name="テキスト ボックス 26">
            <a:extLst>
              <a:ext uri="{FF2B5EF4-FFF2-40B4-BE49-F238E27FC236}">
                <a16:creationId xmlns:a16="http://schemas.microsoft.com/office/drawing/2014/main" id="{B0198F03-67AB-4B5E-9DCE-DB4F8EBE3F9A}"/>
              </a:ext>
            </a:extLst>
          </p:cNvPr>
          <p:cNvSpPr txBox="1"/>
          <p:nvPr/>
        </p:nvSpPr>
        <p:spPr>
          <a:xfrm>
            <a:off x="6261655" y="4355915"/>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28" name="テキスト ボックス 27">
            <a:extLst>
              <a:ext uri="{FF2B5EF4-FFF2-40B4-BE49-F238E27FC236}">
                <a16:creationId xmlns:a16="http://schemas.microsoft.com/office/drawing/2014/main" id="{2366A7CA-B431-42FE-A513-9E20F4A67776}"/>
              </a:ext>
            </a:extLst>
          </p:cNvPr>
          <p:cNvSpPr txBox="1"/>
          <p:nvPr/>
        </p:nvSpPr>
        <p:spPr>
          <a:xfrm>
            <a:off x="10002307" y="4296877"/>
            <a:ext cx="400110" cy="1260677"/>
          </a:xfrm>
          <a:prstGeom prst="rect">
            <a:avLst/>
          </a:prstGeom>
          <a:noFill/>
        </p:spPr>
        <p:txBody>
          <a:bodyPr vert="vert270" wrap="square" rtlCol="0">
            <a:spAutoFit/>
          </a:bodyPr>
          <a:lstStyle/>
          <a:p>
            <a:pPr algn="ctr"/>
            <a:r>
              <a:rPr kumimoji="1" lang="ja-JP" altLang="en-US" sz="1400" dirty="0"/>
              <a:t>制約違反量</a:t>
            </a:r>
          </a:p>
        </p:txBody>
      </p:sp>
      <p:pic>
        <p:nvPicPr>
          <p:cNvPr id="5" name="図 4" descr="グラフ&#10;&#10;自動的に生成された説明">
            <a:extLst>
              <a:ext uri="{FF2B5EF4-FFF2-40B4-BE49-F238E27FC236}">
                <a16:creationId xmlns:a16="http://schemas.microsoft.com/office/drawing/2014/main" id="{DB48369E-7DA7-463B-9D2B-AE70C3A9D3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3259" y="3094013"/>
            <a:ext cx="4029111" cy="2660991"/>
          </a:xfrm>
          <a:prstGeom prst="rect">
            <a:avLst/>
          </a:prstGeom>
        </p:spPr>
      </p:pic>
      <p:sp>
        <p:nvSpPr>
          <p:cNvPr id="29" name="テキスト ボックス 28">
            <a:extLst>
              <a:ext uri="{FF2B5EF4-FFF2-40B4-BE49-F238E27FC236}">
                <a16:creationId xmlns:a16="http://schemas.microsoft.com/office/drawing/2014/main" id="{1F7235F7-5BEC-47CA-B246-0FD56B0E3FB6}"/>
              </a:ext>
            </a:extLst>
          </p:cNvPr>
          <p:cNvSpPr txBox="1"/>
          <p:nvPr/>
        </p:nvSpPr>
        <p:spPr>
          <a:xfrm>
            <a:off x="1733966" y="4306647"/>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32" name="テキスト ボックス 31">
            <a:extLst>
              <a:ext uri="{FF2B5EF4-FFF2-40B4-BE49-F238E27FC236}">
                <a16:creationId xmlns:a16="http://schemas.microsoft.com/office/drawing/2014/main" id="{2955FD79-F820-4748-8CAB-BBD417D715EC}"/>
              </a:ext>
            </a:extLst>
          </p:cNvPr>
          <p:cNvSpPr txBox="1"/>
          <p:nvPr/>
        </p:nvSpPr>
        <p:spPr>
          <a:xfrm>
            <a:off x="5474618" y="4281899"/>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35" name="テキスト ボックス 34">
            <a:extLst>
              <a:ext uri="{FF2B5EF4-FFF2-40B4-BE49-F238E27FC236}">
                <a16:creationId xmlns:a16="http://schemas.microsoft.com/office/drawing/2014/main" id="{A762FC4F-5AF2-43DF-A843-CC23F91BCB23}"/>
              </a:ext>
            </a:extLst>
          </p:cNvPr>
          <p:cNvSpPr txBox="1"/>
          <p:nvPr/>
        </p:nvSpPr>
        <p:spPr>
          <a:xfrm>
            <a:off x="2316205" y="2707478"/>
            <a:ext cx="3146983" cy="338554"/>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p:sp>
        <p:nvSpPr>
          <p:cNvPr id="36" name="テキスト ボックス 35">
            <a:extLst>
              <a:ext uri="{FF2B5EF4-FFF2-40B4-BE49-F238E27FC236}">
                <a16:creationId xmlns:a16="http://schemas.microsoft.com/office/drawing/2014/main" id="{AED9CD37-5B98-47D1-BFD8-F12BB80D9F63}"/>
              </a:ext>
            </a:extLst>
          </p:cNvPr>
          <p:cNvSpPr txBox="1"/>
          <p:nvPr/>
        </p:nvSpPr>
        <p:spPr>
          <a:xfrm>
            <a:off x="4188363" y="4927216"/>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21.4</a:t>
            </a:r>
            <a:r>
              <a:rPr kumimoji="1" lang="ja-JP" altLang="en-US" sz="1400" dirty="0"/>
              <a:t>分）</a:t>
            </a:r>
          </a:p>
        </p:txBody>
      </p:sp>
      <p:sp>
        <p:nvSpPr>
          <p:cNvPr id="37" name="テキスト ボックス 36">
            <a:extLst>
              <a:ext uri="{FF2B5EF4-FFF2-40B4-BE49-F238E27FC236}">
                <a16:creationId xmlns:a16="http://schemas.microsoft.com/office/drawing/2014/main" id="{5187AED7-5BCA-4E55-B912-E6F89B029BD7}"/>
              </a:ext>
            </a:extLst>
          </p:cNvPr>
          <p:cNvSpPr txBox="1"/>
          <p:nvPr/>
        </p:nvSpPr>
        <p:spPr>
          <a:xfrm>
            <a:off x="4305623" y="4673368"/>
            <a:ext cx="1010106" cy="307777"/>
          </a:xfrm>
          <a:prstGeom prst="rect">
            <a:avLst/>
          </a:prstGeom>
          <a:noFill/>
        </p:spPr>
        <p:txBody>
          <a:bodyPr wrap="square" rtlCol="0">
            <a:spAutoFit/>
          </a:bodyPr>
          <a:lstStyle/>
          <a:p>
            <a:pPr algn="ctr"/>
            <a:r>
              <a:rPr kumimoji="1" lang="en-US" altLang="ja-JP" sz="1400" dirty="0"/>
              <a:t>427,428</a:t>
            </a:r>
            <a:endParaRPr kumimoji="1" lang="ja-JP" altLang="en-US" sz="1400" dirty="0"/>
          </a:p>
        </p:txBody>
      </p:sp>
      <p:sp>
        <p:nvSpPr>
          <p:cNvPr id="38" name="テキスト ボックス 37">
            <a:extLst>
              <a:ext uri="{FF2B5EF4-FFF2-40B4-BE49-F238E27FC236}">
                <a16:creationId xmlns:a16="http://schemas.microsoft.com/office/drawing/2014/main" id="{06ABE639-7512-42DD-B3E0-8730AD5203C2}"/>
              </a:ext>
            </a:extLst>
          </p:cNvPr>
          <p:cNvSpPr txBox="1"/>
          <p:nvPr/>
        </p:nvSpPr>
        <p:spPr>
          <a:xfrm>
            <a:off x="2512450" y="3211035"/>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22</a:t>
            </a:r>
            <a:r>
              <a:rPr kumimoji="1" lang="ja-JP" altLang="en-US" sz="1400" dirty="0"/>
              <a:t>秒）</a:t>
            </a:r>
          </a:p>
        </p:txBody>
      </p:sp>
      <p:sp>
        <p:nvSpPr>
          <p:cNvPr id="39" name="テキスト ボックス 38">
            <a:extLst>
              <a:ext uri="{FF2B5EF4-FFF2-40B4-BE49-F238E27FC236}">
                <a16:creationId xmlns:a16="http://schemas.microsoft.com/office/drawing/2014/main" id="{470D908E-4447-4144-A95A-101820BAEEF9}"/>
              </a:ext>
            </a:extLst>
          </p:cNvPr>
          <p:cNvSpPr txBox="1"/>
          <p:nvPr/>
        </p:nvSpPr>
        <p:spPr>
          <a:xfrm>
            <a:off x="2596373" y="3476802"/>
            <a:ext cx="2065797" cy="307777"/>
          </a:xfrm>
          <a:prstGeom prst="rect">
            <a:avLst/>
          </a:prstGeom>
          <a:noFill/>
        </p:spPr>
        <p:txBody>
          <a:bodyPr wrap="square" rtlCol="0">
            <a:spAutoFit/>
          </a:bodyPr>
          <a:lstStyle/>
          <a:p>
            <a:pPr algn="ctr"/>
            <a:r>
              <a:rPr kumimoji="1" lang="en-US" altLang="ja-JP" sz="1400" dirty="0"/>
              <a:t>350</a:t>
            </a:r>
            <a:r>
              <a:rPr kumimoji="1" lang="ja-JP" altLang="en-US" sz="1400" dirty="0"/>
              <a:t>回で可能解を発見</a:t>
            </a:r>
          </a:p>
        </p:txBody>
      </p:sp>
      <p:sp>
        <p:nvSpPr>
          <p:cNvPr id="40" name="テキスト ボックス 39">
            <a:extLst>
              <a:ext uri="{FF2B5EF4-FFF2-40B4-BE49-F238E27FC236}">
                <a16:creationId xmlns:a16="http://schemas.microsoft.com/office/drawing/2014/main" id="{F3AC8205-D318-4A37-B077-A307A826AC21}"/>
              </a:ext>
            </a:extLst>
          </p:cNvPr>
          <p:cNvSpPr txBox="1"/>
          <p:nvPr/>
        </p:nvSpPr>
        <p:spPr>
          <a:xfrm>
            <a:off x="2673099" y="4410533"/>
            <a:ext cx="2065797" cy="307777"/>
          </a:xfrm>
          <a:prstGeom prst="rect">
            <a:avLst/>
          </a:prstGeom>
          <a:noFill/>
        </p:spPr>
        <p:txBody>
          <a:bodyPr wrap="square" rtlCol="0">
            <a:spAutoFit/>
          </a:bodyPr>
          <a:lstStyle/>
          <a:p>
            <a:pPr algn="ctr"/>
            <a:r>
              <a:rPr kumimoji="1" lang="en-US" altLang="ja-JP" sz="1400" dirty="0"/>
              <a:t>8,000</a:t>
            </a:r>
            <a:r>
              <a:rPr kumimoji="1" lang="ja-JP" altLang="en-US" sz="1400" dirty="0"/>
              <a:t>回以降、未更新</a:t>
            </a:r>
          </a:p>
        </p:txBody>
      </p:sp>
      <p:cxnSp>
        <p:nvCxnSpPr>
          <p:cNvPr id="8" name="直線矢印コネクタ 7">
            <a:extLst>
              <a:ext uri="{FF2B5EF4-FFF2-40B4-BE49-F238E27FC236}">
                <a16:creationId xmlns:a16="http://schemas.microsoft.com/office/drawing/2014/main" id="{511E99E9-3E21-4C32-BCAC-CE5CA9EAF351}"/>
              </a:ext>
            </a:extLst>
          </p:cNvPr>
          <p:cNvCxnSpPr/>
          <p:nvPr/>
        </p:nvCxnSpPr>
        <p:spPr>
          <a:xfrm flipH="1">
            <a:off x="3686175" y="4718310"/>
            <a:ext cx="70901" cy="478845"/>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1F654778-5AFD-45D0-82BB-135B4013474B}"/>
              </a:ext>
            </a:extLst>
          </p:cNvPr>
          <p:cNvSpPr txBox="1"/>
          <p:nvPr/>
        </p:nvSpPr>
        <p:spPr>
          <a:xfrm>
            <a:off x="8865355" y="4667087"/>
            <a:ext cx="1010106" cy="307777"/>
          </a:xfrm>
          <a:prstGeom prst="rect">
            <a:avLst/>
          </a:prstGeom>
          <a:noFill/>
        </p:spPr>
        <p:txBody>
          <a:bodyPr wrap="square" rtlCol="0">
            <a:spAutoFit/>
          </a:bodyPr>
          <a:lstStyle/>
          <a:p>
            <a:pPr algn="ctr"/>
            <a:r>
              <a:rPr kumimoji="1" lang="en-US" altLang="ja-JP" sz="1400" dirty="0"/>
              <a:t>427,428</a:t>
            </a:r>
            <a:endParaRPr kumimoji="1" lang="ja-JP" altLang="en-US" sz="1400" dirty="0"/>
          </a:p>
        </p:txBody>
      </p:sp>
      <p:sp>
        <p:nvSpPr>
          <p:cNvPr id="42" name="テキスト ボックス 41">
            <a:extLst>
              <a:ext uri="{FF2B5EF4-FFF2-40B4-BE49-F238E27FC236}">
                <a16:creationId xmlns:a16="http://schemas.microsoft.com/office/drawing/2014/main" id="{7D62F0DA-CB56-4C93-86D1-94D5597625E1}"/>
              </a:ext>
            </a:extLst>
          </p:cNvPr>
          <p:cNvSpPr txBox="1"/>
          <p:nvPr/>
        </p:nvSpPr>
        <p:spPr>
          <a:xfrm>
            <a:off x="7162339" y="4404178"/>
            <a:ext cx="2065797" cy="307777"/>
          </a:xfrm>
          <a:prstGeom prst="rect">
            <a:avLst/>
          </a:prstGeom>
          <a:noFill/>
        </p:spPr>
        <p:txBody>
          <a:bodyPr wrap="square" rtlCol="0">
            <a:spAutoFit/>
          </a:bodyPr>
          <a:lstStyle/>
          <a:p>
            <a:pPr algn="ctr"/>
            <a:r>
              <a:rPr kumimoji="1" lang="en-US" altLang="ja-JP" sz="1400" dirty="0"/>
              <a:t>5,850</a:t>
            </a:r>
            <a:r>
              <a:rPr kumimoji="1" lang="ja-JP" altLang="en-US" sz="1400" dirty="0"/>
              <a:t>回以降、未更新</a:t>
            </a:r>
          </a:p>
        </p:txBody>
      </p:sp>
      <p:cxnSp>
        <p:nvCxnSpPr>
          <p:cNvPr id="43" name="直線矢印コネクタ 42">
            <a:extLst>
              <a:ext uri="{FF2B5EF4-FFF2-40B4-BE49-F238E27FC236}">
                <a16:creationId xmlns:a16="http://schemas.microsoft.com/office/drawing/2014/main" id="{D2AD6131-6498-4D34-B1C7-7FF5E9F38DAF}"/>
              </a:ext>
            </a:extLst>
          </p:cNvPr>
          <p:cNvCxnSpPr/>
          <p:nvPr/>
        </p:nvCxnSpPr>
        <p:spPr>
          <a:xfrm flipH="1">
            <a:off x="7931217" y="4732251"/>
            <a:ext cx="70901" cy="478845"/>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291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図 30" descr="グラフ&#10;&#10;自動的に生成された説明">
            <a:extLst>
              <a:ext uri="{FF2B5EF4-FFF2-40B4-BE49-F238E27FC236}">
                <a16:creationId xmlns:a16="http://schemas.microsoft.com/office/drawing/2014/main" id="{36C02052-389C-4003-86F9-F873E10F1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511" y="1836928"/>
            <a:ext cx="3540000" cy="2340000"/>
          </a:xfrm>
          <a:prstGeom prst="rect">
            <a:avLst/>
          </a:prstGeom>
        </p:spPr>
      </p:pic>
      <p:pic>
        <p:nvPicPr>
          <p:cNvPr id="34" name="図 33">
            <a:extLst>
              <a:ext uri="{FF2B5EF4-FFF2-40B4-BE49-F238E27FC236}">
                <a16:creationId xmlns:a16="http://schemas.microsoft.com/office/drawing/2014/main" id="{06A324E9-7F2B-4325-964C-B1D048DBD3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5720" y="3859222"/>
            <a:ext cx="3540000" cy="234000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19</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パラメータの推移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3"/>
            <a:ext cx="11200645" cy="47299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いずれもパラメータの統計量が自律適応的に調整されている。</a:t>
            </a:r>
            <a:endParaRPr lang="en-US" altLang="ja-JP" sz="2800" dirty="0"/>
          </a:p>
        </p:txBody>
      </p:sp>
      <p:sp>
        <p:nvSpPr>
          <p:cNvPr id="11" name="テキスト ボックス 10">
            <a:extLst>
              <a:ext uri="{FF2B5EF4-FFF2-40B4-BE49-F238E27FC236}">
                <a16:creationId xmlns:a16="http://schemas.microsoft.com/office/drawing/2014/main" id="{9CADFAB7-49A1-4CF2-BC29-9C66D76E1A49}"/>
              </a:ext>
            </a:extLst>
          </p:cNvPr>
          <p:cNvSpPr txBox="1"/>
          <p:nvPr/>
        </p:nvSpPr>
        <p:spPr>
          <a:xfrm>
            <a:off x="10391360" y="184175"/>
            <a:ext cx="1416942" cy="338554"/>
          </a:xfrm>
          <a:prstGeom prst="rect">
            <a:avLst/>
          </a:prstGeom>
          <a:noFill/>
        </p:spPr>
        <p:txBody>
          <a:bodyPr wrap="square" rtlCol="0">
            <a:spAutoFit/>
          </a:bodyPr>
          <a:lstStyle/>
          <a:p>
            <a:pPr algn="ctr"/>
            <a:r>
              <a:rPr kumimoji="1" lang="ja-JP" altLang="en-US" sz="1600" dirty="0">
                <a:solidFill>
                  <a:schemeClr val="bg1"/>
                </a:solidFill>
              </a:rPr>
              <a:t>探索点数</a:t>
            </a:r>
            <a:r>
              <a:rPr kumimoji="1" lang="en-US" altLang="ja-JP" sz="1600" dirty="0">
                <a:solidFill>
                  <a:schemeClr val="bg1"/>
                </a:solidFill>
              </a:rPr>
              <a:t>100</a:t>
            </a:r>
            <a:endParaRPr kumimoji="1" lang="ja-JP" altLang="en-US" sz="1600" dirty="0">
              <a:solidFill>
                <a:schemeClr val="bg1"/>
              </a:solidFill>
            </a:endParaRPr>
          </a:p>
        </p:txBody>
      </p:sp>
      <p:sp>
        <p:nvSpPr>
          <p:cNvPr id="56" name="テキスト ボックス 55">
            <a:extLst>
              <a:ext uri="{FF2B5EF4-FFF2-40B4-BE49-F238E27FC236}">
                <a16:creationId xmlns:a16="http://schemas.microsoft.com/office/drawing/2014/main" id="{5317B621-6ABA-41B4-B318-2C02BE0411C5}"/>
              </a:ext>
            </a:extLst>
          </p:cNvPr>
          <p:cNvSpPr txBox="1"/>
          <p:nvPr/>
        </p:nvSpPr>
        <p:spPr>
          <a:xfrm>
            <a:off x="7706870" y="1447654"/>
            <a:ext cx="3146983" cy="338554"/>
          </a:xfrm>
          <a:prstGeom prst="rect">
            <a:avLst/>
          </a:prstGeom>
          <a:noFill/>
        </p:spPr>
        <p:txBody>
          <a:bodyPr wrap="square" rtlCol="0">
            <a:spAutoFit/>
          </a:bodyPr>
          <a:lstStyle/>
          <a:p>
            <a:pPr algn="ctr"/>
            <a:r>
              <a:rPr kumimoji="1" lang="en-US" altLang="ja-JP" sz="1600" b="1" dirty="0"/>
              <a:t>SHADE + Feasibility Rule</a:t>
            </a:r>
            <a:endParaRPr kumimoji="1" lang="ja-JP" altLang="en-US" sz="1600" b="1" dirty="0"/>
          </a:p>
        </p:txBody>
      </p:sp>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4" y="-20412"/>
            <a:ext cx="3870456"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検証１－</a:t>
            </a:r>
            <a:r>
              <a:rPr kumimoji="1" lang="en-US" altLang="ja-JP" sz="1600" b="1" dirty="0">
                <a:solidFill>
                  <a:schemeClr val="bg1"/>
                </a:solidFill>
              </a:rPr>
              <a:t>DE</a:t>
            </a:r>
            <a:r>
              <a:rPr kumimoji="1" lang="ja-JP" altLang="en-US" sz="1600" b="1" dirty="0">
                <a:solidFill>
                  <a:schemeClr val="bg1"/>
                </a:solidFill>
              </a:rPr>
              <a:t>同士の比較</a:t>
            </a:r>
            <a:endParaRPr kumimoji="1" lang="en-US" altLang="ja-JP" sz="1600" b="1" dirty="0">
              <a:solidFill>
                <a:schemeClr val="bg1"/>
              </a:solidFill>
            </a:endParaRPr>
          </a:p>
        </p:txBody>
      </p:sp>
      <p:sp>
        <p:nvSpPr>
          <p:cNvPr id="35" name="テキスト ボックス 34">
            <a:extLst>
              <a:ext uri="{FF2B5EF4-FFF2-40B4-BE49-F238E27FC236}">
                <a16:creationId xmlns:a16="http://schemas.microsoft.com/office/drawing/2014/main" id="{A762FC4F-5AF2-43DF-A843-CC23F91BCB23}"/>
              </a:ext>
            </a:extLst>
          </p:cNvPr>
          <p:cNvSpPr txBox="1"/>
          <p:nvPr/>
        </p:nvSpPr>
        <p:spPr>
          <a:xfrm>
            <a:off x="1786647" y="1447654"/>
            <a:ext cx="3146983" cy="338554"/>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p:pic>
        <p:nvPicPr>
          <p:cNvPr id="4" name="図 3" descr="グラフ が含まれている画像&#10;&#10;自動的に生成された説明">
            <a:extLst>
              <a:ext uri="{FF2B5EF4-FFF2-40B4-BE49-F238E27FC236}">
                <a16:creationId xmlns:a16="http://schemas.microsoft.com/office/drawing/2014/main" id="{34C4789A-B612-40CB-AD9E-FA04E498D7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8842" y="1866304"/>
            <a:ext cx="2450770" cy="1620000"/>
          </a:xfrm>
          <a:prstGeom prst="rect">
            <a:avLst/>
          </a:prstGeom>
        </p:spPr>
      </p:pic>
      <p:pic>
        <p:nvPicPr>
          <p:cNvPr id="10" name="図 9" descr="背景パターン&#10;&#10;中程度の精度で自動的に生成された説明">
            <a:extLst>
              <a:ext uri="{FF2B5EF4-FFF2-40B4-BE49-F238E27FC236}">
                <a16:creationId xmlns:a16="http://schemas.microsoft.com/office/drawing/2014/main" id="{3A9CFA8F-583E-463A-AD04-4B7D3A7113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9071" y="3922052"/>
            <a:ext cx="2450770" cy="1620000"/>
          </a:xfrm>
          <a:prstGeom prst="rect">
            <a:avLst/>
          </a:prstGeom>
        </p:spPr>
      </p:pic>
      <p:pic>
        <p:nvPicPr>
          <p:cNvPr id="15" name="図 14" descr="背景パターン&#10;&#10;中程度の精度で自動的に生成された説明">
            <a:extLst>
              <a:ext uri="{FF2B5EF4-FFF2-40B4-BE49-F238E27FC236}">
                <a16:creationId xmlns:a16="http://schemas.microsoft.com/office/drawing/2014/main" id="{5AFBC538-AB6B-4EF0-A382-67B0B0A3D3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67200" y="3962336"/>
            <a:ext cx="2450770" cy="1620000"/>
          </a:xfrm>
          <a:prstGeom prst="rect">
            <a:avLst/>
          </a:prstGeom>
        </p:spPr>
      </p:pic>
      <p:pic>
        <p:nvPicPr>
          <p:cNvPr id="19" name="図 18" descr="グラフ が含まれている画像&#10;&#10;自動的に生成された説明">
            <a:extLst>
              <a:ext uri="{FF2B5EF4-FFF2-40B4-BE49-F238E27FC236}">
                <a16:creationId xmlns:a16="http://schemas.microsoft.com/office/drawing/2014/main" id="{33FEDE30-25F2-42B0-A9B6-BD2779B9DF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78860" y="1899757"/>
            <a:ext cx="2450769" cy="1620000"/>
          </a:xfrm>
          <a:prstGeom prst="rect">
            <a:avLst/>
          </a:prstGeom>
        </p:spPr>
      </p:pic>
      <p:pic>
        <p:nvPicPr>
          <p:cNvPr id="22" name="図 21" descr="グラフ&#10;&#10;自動的に生成された説明">
            <a:extLst>
              <a:ext uri="{FF2B5EF4-FFF2-40B4-BE49-F238E27FC236}">
                <a16:creationId xmlns:a16="http://schemas.microsoft.com/office/drawing/2014/main" id="{F41AFF1E-C697-42B5-9801-555C78DB6E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117" y="1836928"/>
            <a:ext cx="3540000" cy="2340000"/>
          </a:xfrm>
          <a:prstGeom prst="rect">
            <a:avLst/>
          </a:prstGeom>
        </p:spPr>
      </p:pic>
      <p:pic>
        <p:nvPicPr>
          <p:cNvPr id="25" name="図 24" descr="背景パターン&#10;&#10;自動的に生成された説明">
            <a:extLst>
              <a:ext uri="{FF2B5EF4-FFF2-40B4-BE49-F238E27FC236}">
                <a16:creationId xmlns:a16="http://schemas.microsoft.com/office/drawing/2014/main" id="{1093FEE9-D6C1-4490-8CDF-10D6F735013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437" y="3859222"/>
            <a:ext cx="3540000" cy="2340000"/>
          </a:xfrm>
          <a:prstGeom prst="rect">
            <a:avLst/>
          </a:prstGeom>
        </p:spPr>
      </p:pic>
      <p:sp>
        <p:nvSpPr>
          <p:cNvPr id="48" name="テキスト ボックス 47">
            <a:extLst>
              <a:ext uri="{FF2B5EF4-FFF2-40B4-BE49-F238E27FC236}">
                <a16:creationId xmlns:a16="http://schemas.microsoft.com/office/drawing/2014/main" id="{443696C2-414C-4C45-BA6E-FBC951777EBC}"/>
              </a:ext>
            </a:extLst>
          </p:cNvPr>
          <p:cNvSpPr txBox="1"/>
          <p:nvPr/>
        </p:nvSpPr>
        <p:spPr>
          <a:xfrm>
            <a:off x="2162074" y="3468982"/>
            <a:ext cx="1455337" cy="307777"/>
          </a:xfrm>
          <a:prstGeom prst="rect">
            <a:avLst/>
          </a:prstGeom>
          <a:noFill/>
        </p:spPr>
        <p:txBody>
          <a:bodyPr wrap="square" rtlCol="0">
            <a:spAutoFit/>
          </a:bodyPr>
          <a:lstStyle/>
          <a:p>
            <a:pPr algn="ctr"/>
            <a:r>
              <a:rPr kumimoji="1" lang="en-US" altLang="ja-JP" sz="1400" dirty="0"/>
              <a:t>1</a:t>
            </a:r>
            <a:r>
              <a:rPr kumimoji="1" lang="ja-JP" altLang="en-US" sz="1400" dirty="0"/>
              <a:t>～</a:t>
            </a:r>
            <a:r>
              <a:rPr kumimoji="1" lang="en-US" altLang="ja-JP" sz="1400" dirty="0"/>
              <a:t>2000</a:t>
            </a:r>
            <a:r>
              <a:rPr kumimoji="1" lang="ja-JP" altLang="en-US" sz="1400" dirty="0"/>
              <a:t>回まで</a:t>
            </a:r>
          </a:p>
        </p:txBody>
      </p:sp>
      <p:sp>
        <p:nvSpPr>
          <p:cNvPr id="49" name="テキスト ボックス 48">
            <a:extLst>
              <a:ext uri="{FF2B5EF4-FFF2-40B4-BE49-F238E27FC236}">
                <a16:creationId xmlns:a16="http://schemas.microsoft.com/office/drawing/2014/main" id="{277245E1-3D56-4458-8636-F835ED7AA860}"/>
              </a:ext>
            </a:extLst>
          </p:cNvPr>
          <p:cNvSpPr txBox="1"/>
          <p:nvPr/>
        </p:nvSpPr>
        <p:spPr>
          <a:xfrm>
            <a:off x="2163061" y="5531561"/>
            <a:ext cx="1455337" cy="307777"/>
          </a:xfrm>
          <a:prstGeom prst="rect">
            <a:avLst/>
          </a:prstGeom>
          <a:noFill/>
        </p:spPr>
        <p:txBody>
          <a:bodyPr wrap="square" rtlCol="0">
            <a:spAutoFit/>
          </a:bodyPr>
          <a:lstStyle/>
          <a:p>
            <a:pPr algn="ctr"/>
            <a:r>
              <a:rPr kumimoji="1" lang="en-US" altLang="ja-JP" sz="1400" dirty="0"/>
              <a:t>1</a:t>
            </a:r>
            <a:r>
              <a:rPr kumimoji="1" lang="ja-JP" altLang="en-US" sz="1400" dirty="0"/>
              <a:t>～</a:t>
            </a:r>
            <a:r>
              <a:rPr kumimoji="1" lang="en-US" altLang="ja-JP" sz="1400" dirty="0"/>
              <a:t>2000</a:t>
            </a:r>
            <a:r>
              <a:rPr kumimoji="1" lang="ja-JP" altLang="en-US" sz="1400" dirty="0"/>
              <a:t>回まで</a:t>
            </a:r>
          </a:p>
        </p:txBody>
      </p:sp>
      <p:sp>
        <p:nvSpPr>
          <p:cNvPr id="50" name="テキスト ボックス 49">
            <a:extLst>
              <a:ext uri="{FF2B5EF4-FFF2-40B4-BE49-F238E27FC236}">
                <a16:creationId xmlns:a16="http://schemas.microsoft.com/office/drawing/2014/main" id="{D58B0564-D0EF-4A72-8287-4F15B3E9D4AE}"/>
              </a:ext>
            </a:extLst>
          </p:cNvPr>
          <p:cNvSpPr txBox="1"/>
          <p:nvPr/>
        </p:nvSpPr>
        <p:spPr>
          <a:xfrm>
            <a:off x="8282592" y="3491848"/>
            <a:ext cx="1455337" cy="307777"/>
          </a:xfrm>
          <a:prstGeom prst="rect">
            <a:avLst/>
          </a:prstGeom>
          <a:noFill/>
        </p:spPr>
        <p:txBody>
          <a:bodyPr wrap="square" rtlCol="0">
            <a:spAutoFit/>
          </a:bodyPr>
          <a:lstStyle/>
          <a:p>
            <a:pPr algn="ctr"/>
            <a:r>
              <a:rPr kumimoji="1" lang="en-US" altLang="ja-JP" sz="1400" dirty="0"/>
              <a:t>1</a:t>
            </a:r>
            <a:r>
              <a:rPr kumimoji="1" lang="ja-JP" altLang="en-US" sz="1400" dirty="0"/>
              <a:t>～</a:t>
            </a:r>
            <a:r>
              <a:rPr kumimoji="1" lang="en-US" altLang="ja-JP" sz="1400" dirty="0"/>
              <a:t>2000</a:t>
            </a:r>
            <a:r>
              <a:rPr kumimoji="1" lang="ja-JP" altLang="en-US" sz="1400" dirty="0"/>
              <a:t>回まで</a:t>
            </a:r>
          </a:p>
        </p:txBody>
      </p:sp>
      <p:sp>
        <p:nvSpPr>
          <p:cNvPr id="51" name="テキスト ボックス 50">
            <a:extLst>
              <a:ext uri="{FF2B5EF4-FFF2-40B4-BE49-F238E27FC236}">
                <a16:creationId xmlns:a16="http://schemas.microsoft.com/office/drawing/2014/main" id="{0DBC57CE-ACAE-4D23-A144-FC897C5A48B5}"/>
              </a:ext>
            </a:extLst>
          </p:cNvPr>
          <p:cNvSpPr txBox="1"/>
          <p:nvPr/>
        </p:nvSpPr>
        <p:spPr>
          <a:xfrm>
            <a:off x="8283579" y="5554427"/>
            <a:ext cx="1455337" cy="307777"/>
          </a:xfrm>
          <a:prstGeom prst="rect">
            <a:avLst/>
          </a:prstGeom>
          <a:noFill/>
        </p:spPr>
        <p:txBody>
          <a:bodyPr wrap="square" rtlCol="0">
            <a:spAutoFit/>
          </a:bodyPr>
          <a:lstStyle/>
          <a:p>
            <a:pPr algn="ctr"/>
            <a:r>
              <a:rPr kumimoji="1" lang="en-US" altLang="ja-JP" sz="1400" dirty="0"/>
              <a:t>1</a:t>
            </a:r>
            <a:r>
              <a:rPr kumimoji="1" lang="ja-JP" altLang="en-US" sz="1400" dirty="0"/>
              <a:t>～</a:t>
            </a:r>
            <a:r>
              <a:rPr kumimoji="1" lang="en-US" altLang="ja-JP" sz="1400" dirty="0"/>
              <a:t>2000</a:t>
            </a:r>
            <a:r>
              <a:rPr kumimoji="1" lang="ja-JP" altLang="en-US" sz="1400" dirty="0"/>
              <a:t>回まで</a:t>
            </a:r>
          </a:p>
        </p:txBody>
      </p:sp>
      <p:pic>
        <p:nvPicPr>
          <p:cNvPr id="52" name="図 51">
            <a:extLst>
              <a:ext uri="{FF2B5EF4-FFF2-40B4-BE49-F238E27FC236}">
                <a16:creationId xmlns:a16="http://schemas.microsoft.com/office/drawing/2014/main" id="{20BC0FD6-1CE2-4CA3-B32F-E2D54800EB2D}"/>
              </a:ext>
            </a:extLst>
          </p:cNvPr>
          <p:cNvPicPr>
            <a:picLocks noChangeAspect="1"/>
          </p:cNvPicPr>
          <p:nvPr/>
        </p:nvPicPr>
        <p:blipFill rotWithShape="1">
          <a:blip r:embed="rId10"/>
          <a:srcRect l="19098" t="73055" b="21105"/>
          <a:stretch/>
        </p:blipFill>
        <p:spPr>
          <a:xfrm>
            <a:off x="4862649" y="108393"/>
            <a:ext cx="5352620" cy="316147"/>
          </a:xfrm>
          <a:prstGeom prst="rect">
            <a:avLst/>
          </a:prstGeom>
        </p:spPr>
      </p:pic>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B024780C-799D-431C-9458-9EBE7CA36959}"/>
                  </a:ext>
                </a:extLst>
              </p:cNvPr>
              <p:cNvSpPr txBox="1"/>
              <p:nvPr/>
            </p:nvSpPr>
            <p:spPr>
              <a:xfrm>
                <a:off x="4847476" y="407728"/>
                <a:ext cx="32258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solidFill>
                            <a:schemeClr val="bg1"/>
                          </a:solidFill>
                          <a:latin typeface="Cambria Math" panose="02040503050406030204" pitchFamily="18" charset="0"/>
                          <a:ea typeface="Cambria Math" panose="02040503050406030204" pitchFamily="18" charset="0"/>
                        </a:rPr>
                        <m:t>1</m:t>
                      </m:r>
                    </m:oMath>
                  </m:oMathPara>
                </a14:m>
                <a:endParaRPr lang="en-US" altLang="ja-JP" sz="1400" dirty="0">
                  <a:solidFill>
                    <a:schemeClr val="bg1"/>
                  </a:solidFill>
                </a:endParaRPr>
              </a:p>
            </p:txBody>
          </p:sp>
        </mc:Choice>
        <mc:Fallback xmlns="">
          <p:sp>
            <p:nvSpPr>
              <p:cNvPr id="53" name="テキスト ボックス 52">
                <a:extLst>
                  <a:ext uri="{FF2B5EF4-FFF2-40B4-BE49-F238E27FC236}">
                    <a16:creationId xmlns:a16="http://schemas.microsoft.com/office/drawing/2014/main" id="{B024780C-799D-431C-9458-9EBE7CA36959}"/>
                  </a:ext>
                </a:extLst>
              </p:cNvPr>
              <p:cNvSpPr txBox="1">
                <a:spLocks noRot="1" noChangeAspect="1" noMove="1" noResize="1" noEditPoints="1" noAdjustHandles="1" noChangeArrowheads="1" noChangeShapeType="1" noTextEdit="1"/>
              </p:cNvSpPr>
              <p:nvPr/>
            </p:nvSpPr>
            <p:spPr>
              <a:xfrm>
                <a:off x="4847476" y="407728"/>
                <a:ext cx="322586" cy="307777"/>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6FF60A5E-AE59-4AEE-A0A6-482693DD92D0}"/>
                  </a:ext>
                </a:extLst>
              </p:cNvPr>
              <p:cNvSpPr txBox="1"/>
              <p:nvPr/>
            </p:nvSpPr>
            <p:spPr>
              <a:xfrm>
                <a:off x="9874601" y="407728"/>
                <a:ext cx="46529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i="1">
                          <a:solidFill>
                            <a:schemeClr val="bg1"/>
                          </a:solidFill>
                          <a:latin typeface="Cambria Math" panose="02040503050406030204" pitchFamily="18" charset="0"/>
                          <a:ea typeface="Cambria Math" panose="02040503050406030204" pitchFamily="18" charset="0"/>
                        </a:rPr>
                        <m:t>𝑚</m:t>
                      </m:r>
                    </m:oMath>
                  </m:oMathPara>
                </a14:m>
                <a:endParaRPr lang="en-US" altLang="ja-JP" sz="1400" dirty="0">
                  <a:solidFill>
                    <a:schemeClr val="bg1"/>
                  </a:solidFill>
                </a:endParaRPr>
              </a:p>
            </p:txBody>
          </p:sp>
        </mc:Choice>
        <mc:Fallback xmlns="">
          <p:sp>
            <p:nvSpPr>
              <p:cNvPr id="54" name="テキスト ボックス 53">
                <a:extLst>
                  <a:ext uri="{FF2B5EF4-FFF2-40B4-BE49-F238E27FC236}">
                    <a16:creationId xmlns:a16="http://schemas.microsoft.com/office/drawing/2014/main" id="{6FF60A5E-AE59-4AEE-A0A6-482693DD92D0}"/>
                  </a:ext>
                </a:extLst>
              </p:cNvPr>
              <p:cNvSpPr txBox="1">
                <a:spLocks noRot="1" noChangeAspect="1" noMove="1" noResize="1" noEditPoints="1" noAdjustHandles="1" noChangeArrowheads="1" noChangeShapeType="1" noTextEdit="1"/>
              </p:cNvSpPr>
              <p:nvPr/>
            </p:nvSpPr>
            <p:spPr>
              <a:xfrm>
                <a:off x="9874601" y="407728"/>
                <a:ext cx="465299" cy="307777"/>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133A432E-A6D6-45FE-895B-AD14341C8FCD}"/>
                  </a:ext>
                </a:extLst>
              </p:cNvPr>
              <p:cNvSpPr txBox="1"/>
              <p:nvPr/>
            </p:nvSpPr>
            <p:spPr>
              <a:xfrm>
                <a:off x="5360892" y="407728"/>
                <a:ext cx="3981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solidFill>
                            <a:schemeClr val="bg1"/>
                          </a:solidFill>
                          <a:latin typeface="Cambria Math" panose="02040503050406030204" pitchFamily="18" charset="0"/>
                          <a:ea typeface="Cambria Math" panose="02040503050406030204" pitchFamily="18" charset="0"/>
                        </a:rPr>
                        <m:t>2</m:t>
                      </m:r>
                    </m:oMath>
                  </m:oMathPara>
                </a14:m>
                <a:endParaRPr lang="en-US" altLang="ja-JP" sz="1400" dirty="0">
                  <a:solidFill>
                    <a:schemeClr val="bg1"/>
                  </a:solidFill>
                </a:endParaRPr>
              </a:p>
            </p:txBody>
          </p:sp>
        </mc:Choice>
        <mc:Fallback xmlns="">
          <p:sp>
            <p:nvSpPr>
              <p:cNvPr id="55" name="テキスト ボックス 54">
                <a:extLst>
                  <a:ext uri="{FF2B5EF4-FFF2-40B4-BE49-F238E27FC236}">
                    <a16:creationId xmlns:a16="http://schemas.microsoft.com/office/drawing/2014/main" id="{133A432E-A6D6-45FE-895B-AD14341C8FCD}"/>
                  </a:ext>
                </a:extLst>
              </p:cNvPr>
              <p:cNvSpPr txBox="1">
                <a:spLocks noRot="1" noChangeAspect="1" noMove="1" noResize="1" noEditPoints="1" noAdjustHandles="1" noChangeArrowheads="1" noChangeShapeType="1" noTextEdit="1"/>
              </p:cNvSpPr>
              <p:nvPr/>
            </p:nvSpPr>
            <p:spPr>
              <a:xfrm>
                <a:off x="5360892" y="407728"/>
                <a:ext cx="398120" cy="307777"/>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B9323107-D547-46ED-B7E1-F844B4542A49}"/>
                  </a:ext>
                </a:extLst>
              </p:cNvPr>
              <p:cNvSpPr txBox="1"/>
              <p:nvPr/>
            </p:nvSpPr>
            <p:spPr>
              <a:xfrm>
                <a:off x="5956406" y="407728"/>
                <a:ext cx="42299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solidFill>
                            <a:schemeClr val="bg1"/>
                          </a:solidFill>
                          <a:latin typeface="Cambria Math" panose="02040503050406030204" pitchFamily="18" charset="0"/>
                          <a:ea typeface="Cambria Math" panose="02040503050406030204" pitchFamily="18" charset="0"/>
                        </a:rPr>
                        <m:t>3</m:t>
                      </m:r>
                    </m:oMath>
                  </m:oMathPara>
                </a14:m>
                <a:endParaRPr lang="en-US" altLang="ja-JP" sz="1400" dirty="0">
                  <a:solidFill>
                    <a:schemeClr val="bg1"/>
                  </a:solidFill>
                </a:endParaRPr>
              </a:p>
            </p:txBody>
          </p:sp>
        </mc:Choice>
        <mc:Fallback xmlns="">
          <p:sp>
            <p:nvSpPr>
              <p:cNvPr id="57" name="テキスト ボックス 56">
                <a:extLst>
                  <a:ext uri="{FF2B5EF4-FFF2-40B4-BE49-F238E27FC236}">
                    <a16:creationId xmlns:a16="http://schemas.microsoft.com/office/drawing/2014/main" id="{B9323107-D547-46ED-B7E1-F844B4542A49}"/>
                  </a:ext>
                </a:extLst>
              </p:cNvPr>
              <p:cNvSpPr txBox="1">
                <a:spLocks noRot="1" noChangeAspect="1" noMove="1" noResize="1" noEditPoints="1" noAdjustHandles="1" noChangeArrowheads="1" noChangeShapeType="1" noTextEdit="1"/>
              </p:cNvSpPr>
              <p:nvPr/>
            </p:nvSpPr>
            <p:spPr>
              <a:xfrm>
                <a:off x="5956406" y="407728"/>
                <a:ext cx="422999" cy="307777"/>
              </a:xfrm>
              <a:prstGeom prst="rect">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CDC9A35C-694D-4D3A-A28C-35BF258F8479}"/>
                  </a:ext>
                </a:extLst>
              </p:cNvPr>
              <p:cNvSpPr txBox="1"/>
              <p:nvPr/>
            </p:nvSpPr>
            <p:spPr>
              <a:xfrm>
                <a:off x="6891165"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58" name="テキスト ボックス 57">
                <a:extLst>
                  <a:ext uri="{FF2B5EF4-FFF2-40B4-BE49-F238E27FC236}">
                    <a16:creationId xmlns:a16="http://schemas.microsoft.com/office/drawing/2014/main" id="{CDC9A35C-694D-4D3A-A28C-35BF258F8479}"/>
                  </a:ext>
                </a:extLst>
              </p:cNvPr>
              <p:cNvSpPr txBox="1">
                <a:spLocks noRot="1" noChangeAspect="1" noMove="1" noResize="1" noEditPoints="1" noAdjustHandles="1" noChangeArrowheads="1" noChangeShapeType="1" noTextEdit="1"/>
              </p:cNvSpPr>
              <p:nvPr/>
            </p:nvSpPr>
            <p:spPr>
              <a:xfrm>
                <a:off x="6891165" y="407728"/>
                <a:ext cx="997410" cy="307777"/>
              </a:xfrm>
              <a:prstGeom prst="rect">
                <a:avLst/>
              </a:prstGeom>
              <a:blipFill>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02628B31-40C3-49B1-AE13-408AD7A0224B}"/>
                  </a:ext>
                </a:extLst>
              </p:cNvPr>
              <p:cNvSpPr txBox="1"/>
              <p:nvPr/>
            </p:nvSpPr>
            <p:spPr>
              <a:xfrm>
                <a:off x="9077795" y="407728"/>
                <a:ext cx="68124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i="1">
                          <a:solidFill>
                            <a:schemeClr val="bg1"/>
                          </a:solidFill>
                          <a:latin typeface="Cambria Math" panose="02040503050406030204" pitchFamily="18" charset="0"/>
                          <a:ea typeface="Cambria Math" panose="02040503050406030204" pitchFamily="18" charset="0"/>
                        </a:rPr>
                        <m:t>𝑚</m:t>
                      </m:r>
                      <m:r>
                        <a:rPr lang="en-US" altLang="ja-JP" sz="1400" i="1">
                          <a:solidFill>
                            <a:schemeClr val="bg1"/>
                          </a:solidFill>
                          <a:latin typeface="Cambria Math" panose="02040503050406030204" pitchFamily="18" charset="0"/>
                          <a:ea typeface="Cambria Math" panose="02040503050406030204" pitchFamily="18" charset="0"/>
                        </a:rPr>
                        <m:t>−1</m:t>
                      </m:r>
                    </m:oMath>
                  </m:oMathPara>
                </a14:m>
                <a:endParaRPr lang="en-US" altLang="ja-JP" sz="1400" dirty="0">
                  <a:solidFill>
                    <a:schemeClr val="bg1"/>
                  </a:solidFill>
                </a:endParaRPr>
              </a:p>
            </p:txBody>
          </p:sp>
        </mc:Choice>
        <mc:Fallback xmlns="">
          <p:sp>
            <p:nvSpPr>
              <p:cNvPr id="59" name="テキスト ボックス 58">
                <a:extLst>
                  <a:ext uri="{FF2B5EF4-FFF2-40B4-BE49-F238E27FC236}">
                    <a16:creationId xmlns:a16="http://schemas.microsoft.com/office/drawing/2014/main" id="{02628B31-40C3-49B1-AE13-408AD7A0224B}"/>
                  </a:ext>
                </a:extLst>
              </p:cNvPr>
              <p:cNvSpPr txBox="1">
                <a:spLocks noRot="1" noChangeAspect="1" noMove="1" noResize="1" noEditPoints="1" noAdjustHandles="1" noChangeArrowheads="1" noChangeShapeType="1" noTextEdit="1"/>
              </p:cNvSpPr>
              <p:nvPr/>
            </p:nvSpPr>
            <p:spPr>
              <a:xfrm>
                <a:off x="9077795" y="407728"/>
                <a:ext cx="681244" cy="307777"/>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418D43CA-E7CA-47EE-89BC-BBBBD5F1E5A1}"/>
                  </a:ext>
                </a:extLst>
              </p:cNvPr>
              <p:cNvSpPr txBox="1"/>
              <p:nvPr/>
            </p:nvSpPr>
            <p:spPr>
              <a:xfrm>
                <a:off x="8278812" y="407728"/>
                <a:ext cx="74936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i="1">
                          <a:solidFill>
                            <a:schemeClr val="bg1"/>
                          </a:solidFill>
                          <a:latin typeface="Cambria Math" panose="02040503050406030204" pitchFamily="18" charset="0"/>
                          <a:ea typeface="Cambria Math" panose="02040503050406030204" pitchFamily="18" charset="0"/>
                        </a:rPr>
                        <m:t>𝑚</m:t>
                      </m:r>
                      <m:r>
                        <a:rPr lang="en-US" altLang="ja-JP" sz="1400" i="1">
                          <a:solidFill>
                            <a:schemeClr val="bg1"/>
                          </a:solidFill>
                          <a:latin typeface="Cambria Math" panose="02040503050406030204" pitchFamily="18" charset="0"/>
                          <a:ea typeface="Cambria Math" panose="02040503050406030204" pitchFamily="18" charset="0"/>
                        </a:rPr>
                        <m:t>−2</m:t>
                      </m:r>
                    </m:oMath>
                  </m:oMathPara>
                </a14:m>
                <a:endParaRPr lang="en-US" altLang="ja-JP" sz="1400" dirty="0">
                  <a:solidFill>
                    <a:schemeClr val="bg1"/>
                  </a:solidFill>
                </a:endParaRPr>
              </a:p>
            </p:txBody>
          </p:sp>
        </mc:Choice>
        <mc:Fallback xmlns="">
          <p:sp>
            <p:nvSpPr>
              <p:cNvPr id="60" name="テキスト ボックス 59">
                <a:extLst>
                  <a:ext uri="{FF2B5EF4-FFF2-40B4-BE49-F238E27FC236}">
                    <a16:creationId xmlns:a16="http://schemas.microsoft.com/office/drawing/2014/main" id="{418D43CA-E7CA-47EE-89BC-BBBBD5F1E5A1}"/>
                  </a:ext>
                </a:extLst>
              </p:cNvPr>
              <p:cNvSpPr txBox="1">
                <a:spLocks noRot="1" noChangeAspect="1" noMove="1" noResize="1" noEditPoints="1" noAdjustHandles="1" noChangeArrowheads="1" noChangeShapeType="1" noTextEdit="1"/>
              </p:cNvSpPr>
              <p:nvPr/>
            </p:nvSpPr>
            <p:spPr>
              <a:xfrm>
                <a:off x="8278812" y="407728"/>
                <a:ext cx="749368" cy="307777"/>
              </a:xfrm>
              <a:prstGeom prst="rect">
                <a:avLst/>
              </a:prstGeom>
              <a:blipFill>
                <a:blip r:embed="rId17"/>
                <a:stretch>
                  <a:fillRect/>
                </a:stretch>
              </a:blipFill>
            </p:spPr>
            <p:txBody>
              <a:bodyPr/>
              <a:lstStyle/>
              <a:p>
                <a:r>
                  <a:rPr lang="ja-JP" altLang="en-US">
                    <a:noFill/>
                  </a:rPr>
                  <a:t> </a:t>
                </a:r>
              </a:p>
            </p:txBody>
          </p:sp>
        </mc:Fallback>
      </mc:AlternateContent>
      <p:sp>
        <p:nvSpPr>
          <p:cNvPr id="62" name="テキスト ボックス 61">
            <a:extLst>
              <a:ext uri="{FF2B5EF4-FFF2-40B4-BE49-F238E27FC236}">
                <a16:creationId xmlns:a16="http://schemas.microsoft.com/office/drawing/2014/main" id="{271BA32D-87E6-47C7-9ADB-AD2CFCC69408}"/>
              </a:ext>
            </a:extLst>
          </p:cNvPr>
          <p:cNvSpPr txBox="1"/>
          <p:nvPr/>
        </p:nvSpPr>
        <p:spPr>
          <a:xfrm>
            <a:off x="3829089" y="375001"/>
            <a:ext cx="1064569" cy="338554"/>
          </a:xfrm>
          <a:prstGeom prst="rect">
            <a:avLst/>
          </a:prstGeom>
          <a:noFill/>
        </p:spPr>
        <p:txBody>
          <a:bodyPr wrap="square" rtlCol="0">
            <a:spAutoFit/>
          </a:bodyPr>
          <a:lstStyle/>
          <a:p>
            <a:pPr algn="ctr"/>
            <a:r>
              <a:rPr kumimoji="1" lang="ja-JP" altLang="en-US" sz="1600" dirty="0">
                <a:solidFill>
                  <a:schemeClr val="bg1"/>
                </a:solidFill>
              </a:rPr>
              <a:t>個体番号</a:t>
            </a:r>
          </a:p>
        </p:txBody>
      </p:sp>
    </p:spTree>
    <p:extLst>
      <p:ext uri="{BB962C8B-B14F-4D97-AF65-F5344CB8AC3E}">
        <p14:creationId xmlns:p14="http://schemas.microsoft.com/office/powerpoint/2010/main" val="1382825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p:txBody>
          <a:bodyPr/>
          <a:lstStyle/>
          <a:p>
            <a:r>
              <a:rPr kumimoji="1" lang="ja-JP" altLang="en-US" dirty="0"/>
              <a:t>目的・概要</a:t>
            </a:r>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2</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1187508"/>
            <a:ext cx="11341887" cy="2527241"/>
          </a:xfrm>
        </p:spPr>
        <p:txBody>
          <a:bodyPr/>
          <a:lstStyle/>
          <a:p>
            <a:r>
              <a:rPr lang="ja-JP" altLang="en-US" sz="3200" dirty="0"/>
              <a:t>都立大学生の研究状況について報告する。</a:t>
            </a:r>
            <a:endParaRPr lang="en-US" altLang="ja-JP" sz="3200" dirty="0"/>
          </a:p>
        </p:txBody>
      </p:sp>
    </p:spTree>
    <p:extLst>
      <p:ext uri="{BB962C8B-B14F-4D97-AF65-F5344CB8AC3E}">
        <p14:creationId xmlns:p14="http://schemas.microsoft.com/office/powerpoint/2010/main" val="2679101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グラフ&#10;&#10;自動的に生成された説明">
            <a:extLst>
              <a:ext uri="{FF2B5EF4-FFF2-40B4-BE49-F238E27FC236}">
                <a16:creationId xmlns:a16="http://schemas.microsoft.com/office/drawing/2014/main" id="{96E3650D-C345-4127-8955-328D145D89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4519" y="4424572"/>
            <a:ext cx="1742769" cy="1152000"/>
          </a:xfrm>
          <a:prstGeom prst="rect">
            <a:avLst/>
          </a:prstGeom>
        </p:spPr>
      </p:pic>
      <p:pic>
        <p:nvPicPr>
          <p:cNvPr id="17" name="図 16" descr="グラフ, 折れ線グラフ&#10;&#10;自動的に生成された説明">
            <a:extLst>
              <a:ext uri="{FF2B5EF4-FFF2-40B4-BE49-F238E27FC236}">
                <a16:creationId xmlns:a16="http://schemas.microsoft.com/office/drawing/2014/main" id="{16CBF969-5722-4EC9-9022-4874942A31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324" y="4424547"/>
            <a:ext cx="1742846" cy="1152051"/>
          </a:xfrm>
          <a:prstGeom prst="rect">
            <a:avLst/>
          </a:prstGeom>
        </p:spPr>
      </p:pic>
      <p:pic>
        <p:nvPicPr>
          <p:cNvPr id="25" name="図 24" descr="グラフ, 折れ線グラフ&#10;&#10;自動的に生成された説明">
            <a:extLst>
              <a:ext uri="{FF2B5EF4-FFF2-40B4-BE49-F238E27FC236}">
                <a16:creationId xmlns:a16="http://schemas.microsoft.com/office/drawing/2014/main" id="{89CB3602-0359-4E69-8617-8209C18C77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1623" y="4424572"/>
            <a:ext cx="1742770" cy="1152000"/>
          </a:xfrm>
          <a:prstGeom prst="rect">
            <a:avLst/>
          </a:prstGeom>
        </p:spPr>
      </p:pic>
      <p:pic>
        <p:nvPicPr>
          <p:cNvPr id="27" name="図 26" descr="グラフ&#10;&#10;自動的に生成された説明">
            <a:extLst>
              <a:ext uri="{FF2B5EF4-FFF2-40B4-BE49-F238E27FC236}">
                <a16:creationId xmlns:a16="http://schemas.microsoft.com/office/drawing/2014/main" id="{A57CA994-7318-4830-83AA-FB74D32640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1356" y="4424391"/>
            <a:ext cx="1742769" cy="1152000"/>
          </a:xfrm>
          <a:prstGeom prst="rect">
            <a:avLst/>
          </a:prstGeom>
        </p:spPr>
      </p:pic>
      <p:pic>
        <p:nvPicPr>
          <p:cNvPr id="29" name="図 28" descr="グラフ&#10;&#10;自動的に生成された説明">
            <a:extLst>
              <a:ext uri="{FF2B5EF4-FFF2-40B4-BE49-F238E27FC236}">
                <a16:creationId xmlns:a16="http://schemas.microsoft.com/office/drawing/2014/main" id="{B776E7A0-7F18-41E4-B318-6A88EF2A0B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03661" y="4423874"/>
            <a:ext cx="1744881" cy="1153396"/>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20</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算出された操作計画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984182"/>
            <a:ext cx="1130757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どちらもほぼ同じ解を得たため、計算時間に対する探索効率の観点で</a:t>
            </a:r>
            <a:r>
              <a:rPr lang="en-US" altLang="ja-JP" sz="2800" dirty="0"/>
              <a:t>SHADE</a:t>
            </a:r>
            <a:r>
              <a:rPr lang="ja-JP" altLang="en-US" sz="2800" dirty="0"/>
              <a:t>のほうが有利である。</a:t>
            </a:r>
            <a:endParaRPr lang="en-US" altLang="ja-JP" sz="2800" dirty="0"/>
          </a:p>
        </p:txBody>
      </p:sp>
      <p:sp>
        <p:nvSpPr>
          <p:cNvPr id="11" name="テキスト ボックス 10">
            <a:extLst>
              <a:ext uri="{FF2B5EF4-FFF2-40B4-BE49-F238E27FC236}">
                <a16:creationId xmlns:a16="http://schemas.microsoft.com/office/drawing/2014/main" id="{9CADFAB7-49A1-4CF2-BC29-9C66D76E1A49}"/>
              </a:ext>
            </a:extLst>
          </p:cNvPr>
          <p:cNvSpPr txBox="1"/>
          <p:nvPr/>
        </p:nvSpPr>
        <p:spPr>
          <a:xfrm>
            <a:off x="10391360" y="184175"/>
            <a:ext cx="1416942" cy="338554"/>
          </a:xfrm>
          <a:prstGeom prst="rect">
            <a:avLst/>
          </a:prstGeom>
          <a:noFill/>
        </p:spPr>
        <p:txBody>
          <a:bodyPr wrap="square" rtlCol="0">
            <a:spAutoFit/>
          </a:bodyPr>
          <a:lstStyle/>
          <a:p>
            <a:pPr algn="ctr"/>
            <a:r>
              <a:rPr kumimoji="1" lang="ja-JP" altLang="en-US" sz="1600" dirty="0">
                <a:solidFill>
                  <a:schemeClr val="bg1"/>
                </a:solidFill>
              </a:rPr>
              <a:t>探索点数</a:t>
            </a:r>
            <a:r>
              <a:rPr kumimoji="1" lang="en-US" altLang="ja-JP" sz="1600" dirty="0">
                <a:solidFill>
                  <a:schemeClr val="bg1"/>
                </a:solidFill>
              </a:rPr>
              <a:t>100</a:t>
            </a:r>
            <a:endParaRPr kumimoji="1" lang="ja-JP" altLang="en-US" sz="1600" dirty="0">
              <a:solidFill>
                <a:schemeClr val="bg1"/>
              </a:solidFill>
            </a:endParaRPr>
          </a:p>
        </p:txBody>
      </p:sp>
      <p:sp>
        <p:nvSpPr>
          <p:cNvPr id="57" name="テキスト ボックス 56">
            <a:extLst>
              <a:ext uri="{FF2B5EF4-FFF2-40B4-BE49-F238E27FC236}">
                <a16:creationId xmlns:a16="http://schemas.microsoft.com/office/drawing/2014/main" id="{CEA721F4-0C9A-4EED-831D-02F2C28BAF96}"/>
              </a:ext>
            </a:extLst>
          </p:cNvPr>
          <p:cNvSpPr txBox="1"/>
          <p:nvPr/>
        </p:nvSpPr>
        <p:spPr>
          <a:xfrm>
            <a:off x="7583734" y="5949008"/>
            <a:ext cx="4539289" cy="307777"/>
          </a:xfrm>
          <a:prstGeom prst="rect">
            <a:avLst/>
          </a:prstGeom>
          <a:noFill/>
        </p:spPr>
        <p:txBody>
          <a:bodyPr wrap="square" rtlCol="0">
            <a:spAutoFit/>
          </a:bodyPr>
          <a:lstStyle/>
          <a:p>
            <a:r>
              <a:rPr kumimoji="1" lang="en-US" altLang="ja-JP" sz="1400" dirty="0"/>
              <a:t>※</a:t>
            </a:r>
            <a:r>
              <a:rPr kumimoji="1" lang="ja-JP" altLang="en-US" sz="1400" dirty="0"/>
              <a:t>灰色領域は実績固定期間であるため、最適化変数でない</a:t>
            </a:r>
          </a:p>
        </p:txBody>
      </p:sp>
      <p:sp>
        <p:nvSpPr>
          <p:cNvPr id="80" name="テキスト ボックス 79">
            <a:extLst>
              <a:ext uri="{FF2B5EF4-FFF2-40B4-BE49-F238E27FC236}">
                <a16:creationId xmlns:a16="http://schemas.microsoft.com/office/drawing/2014/main" id="{02358A48-145A-4A63-B100-966CDAEDEF49}"/>
              </a:ext>
            </a:extLst>
          </p:cNvPr>
          <p:cNvSpPr txBox="1"/>
          <p:nvPr/>
        </p:nvSpPr>
        <p:spPr>
          <a:xfrm>
            <a:off x="3007833" y="2123717"/>
            <a:ext cx="1282824" cy="261610"/>
          </a:xfrm>
          <a:prstGeom prst="rect">
            <a:avLst/>
          </a:prstGeom>
          <a:noFill/>
        </p:spPr>
        <p:txBody>
          <a:bodyPr wrap="square" rtlCol="0">
            <a:spAutoFit/>
          </a:bodyPr>
          <a:lstStyle/>
          <a:p>
            <a:pPr algn="ctr"/>
            <a:r>
              <a:rPr kumimoji="1" lang="en-US" altLang="ja-JP" sz="1100" dirty="0"/>
              <a:t>ID300</a:t>
            </a:r>
            <a:r>
              <a:rPr kumimoji="1" lang="ja-JP" altLang="en-US" sz="1100" dirty="0"/>
              <a:t>：</a:t>
            </a:r>
            <a:r>
              <a:rPr kumimoji="1" lang="en-US" altLang="ja-JP" sz="1100" dirty="0"/>
              <a:t>KN</a:t>
            </a:r>
            <a:r>
              <a:rPr kumimoji="1" lang="ja-JP" altLang="en-US" sz="1100" dirty="0"/>
              <a:t>価</a:t>
            </a:r>
          </a:p>
        </p:txBody>
      </p:sp>
      <p:sp>
        <p:nvSpPr>
          <p:cNvPr id="81" name="テキスト ボックス 80">
            <a:extLst>
              <a:ext uri="{FF2B5EF4-FFF2-40B4-BE49-F238E27FC236}">
                <a16:creationId xmlns:a16="http://schemas.microsoft.com/office/drawing/2014/main" id="{A4D4C53E-78E6-4946-9D84-6181B1705AB6}"/>
              </a:ext>
            </a:extLst>
          </p:cNvPr>
          <p:cNvSpPr txBox="1"/>
          <p:nvPr/>
        </p:nvSpPr>
        <p:spPr>
          <a:xfrm>
            <a:off x="4464087" y="2123717"/>
            <a:ext cx="1999705" cy="261610"/>
          </a:xfrm>
          <a:prstGeom prst="rect">
            <a:avLst/>
          </a:prstGeom>
          <a:noFill/>
        </p:spPr>
        <p:txBody>
          <a:bodyPr wrap="square" rtlCol="0">
            <a:spAutoFit/>
          </a:bodyPr>
          <a:lstStyle/>
          <a:p>
            <a:pPr algn="ctr"/>
            <a:r>
              <a:rPr kumimoji="1" lang="en-US" altLang="ja-JP" sz="1100" dirty="0"/>
              <a:t>ID310</a:t>
            </a:r>
            <a:r>
              <a:rPr kumimoji="1" lang="ja-JP" altLang="en-US" sz="1100" dirty="0"/>
              <a:t>：上部浸透</a:t>
            </a:r>
            <a:r>
              <a:rPr kumimoji="1" lang="en-US" altLang="ja-JP" sz="1100" dirty="0"/>
              <a:t>H</a:t>
            </a:r>
            <a:r>
              <a:rPr kumimoji="1" lang="ja-JP" altLang="en-US" sz="1100" dirty="0"/>
              <a:t>ファクター</a:t>
            </a:r>
          </a:p>
        </p:txBody>
      </p:sp>
      <p:sp>
        <p:nvSpPr>
          <p:cNvPr id="82" name="テキスト ボックス 81">
            <a:extLst>
              <a:ext uri="{FF2B5EF4-FFF2-40B4-BE49-F238E27FC236}">
                <a16:creationId xmlns:a16="http://schemas.microsoft.com/office/drawing/2014/main" id="{4FFCCED4-E6E8-4068-8BD5-BC991BCE8106}"/>
              </a:ext>
            </a:extLst>
          </p:cNvPr>
          <p:cNvSpPr txBox="1"/>
          <p:nvPr/>
        </p:nvSpPr>
        <p:spPr>
          <a:xfrm>
            <a:off x="6382815" y="2123717"/>
            <a:ext cx="1907802" cy="261610"/>
          </a:xfrm>
          <a:prstGeom prst="rect">
            <a:avLst/>
          </a:prstGeom>
          <a:noFill/>
        </p:spPr>
        <p:txBody>
          <a:bodyPr wrap="square" rtlCol="0">
            <a:spAutoFit/>
          </a:bodyPr>
          <a:lstStyle/>
          <a:p>
            <a:pPr algn="ctr"/>
            <a:r>
              <a:rPr kumimoji="1" lang="en-US" altLang="ja-JP" sz="1100" dirty="0"/>
              <a:t>ID320</a:t>
            </a:r>
            <a:r>
              <a:rPr kumimoji="1" lang="ja-JP" altLang="en-US" sz="1100" dirty="0"/>
              <a:t>：下部浸透</a:t>
            </a:r>
            <a:r>
              <a:rPr kumimoji="1" lang="en-US" altLang="ja-JP" sz="1100" dirty="0"/>
              <a:t>H</a:t>
            </a:r>
            <a:r>
              <a:rPr kumimoji="1" lang="ja-JP" altLang="en-US" sz="1100" dirty="0"/>
              <a:t>ファクター</a:t>
            </a:r>
          </a:p>
        </p:txBody>
      </p:sp>
      <p:sp>
        <p:nvSpPr>
          <p:cNvPr id="83" name="テキスト ボックス 82">
            <a:extLst>
              <a:ext uri="{FF2B5EF4-FFF2-40B4-BE49-F238E27FC236}">
                <a16:creationId xmlns:a16="http://schemas.microsoft.com/office/drawing/2014/main" id="{7C5E1777-11D5-4759-BC10-4603789CD7FF}"/>
              </a:ext>
            </a:extLst>
          </p:cNvPr>
          <p:cNvSpPr txBox="1"/>
          <p:nvPr/>
        </p:nvSpPr>
        <p:spPr>
          <a:xfrm>
            <a:off x="8165362" y="2123717"/>
            <a:ext cx="2038408" cy="261610"/>
          </a:xfrm>
          <a:prstGeom prst="rect">
            <a:avLst/>
          </a:prstGeom>
          <a:noFill/>
        </p:spPr>
        <p:txBody>
          <a:bodyPr wrap="square" rtlCol="0">
            <a:spAutoFit/>
          </a:bodyPr>
          <a:lstStyle/>
          <a:p>
            <a:pPr algn="ctr"/>
            <a:r>
              <a:rPr kumimoji="1" lang="en-US" altLang="ja-JP" sz="1100" dirty="0"/>
              <a:t>ID330</a:t>
            </a:r>
            <a:r>
              <a:rPr kumimoji="1" lang="ja-JP" altLang="en-US" sz="1100" dirty="0"/>
              <a:t>：蒸解ゾーン</a:t>
            </a:r>
            <a:r>
              <a:rPr kumimoji="1" lang="en-US" altLang="ja-JP" sz="1100" dirty="0"/>
              <a:t>H</a:t>
            </a:r>
            <a:r>
              <a:rPr kumimoji="1" lang="ja-JP" altLang="en-US" sz="1100" dirty="0"/>
              <a:t>ファクター</a:t>
            </a:r>
          </a:p>
        </p:txBody>
      </p:sp>
      <p:sp>
        <p:nvSpPr>
          <p:cNvPr id="84" name="テキスト ボックス 83">
            <a:extLst>
              <a:ext uri="{FF2B5EF4-FFF2-40B4-BE49-F238E27FC236}">
                <a16:creationId xmlns:a16="http://schemas.microsoft.com/office/drawing/2014/main" id="{C59AB12E-9FF5-4AEF-85D2-6E59310425D3}"/>
              </a:ext>
            </a:extLst>
          </p:cNvPr>
          <p:cNvSpPr txBox="1"/>
          <p:nvPr/>
        </p:nvSpPr>
        <p:spPr>
          <a:xfrm>
            <a:off x="10018122" y="2123717"/>
            <a:ext cx="1999706" cy="261610"/>
          </a:xfrm>
          <a:prstGeom prst="rect">
            <a:avLst/>
          </a:prstGeom>
          <a:noFill/>
        </p:spPr>
        <p:txBody>
          <a:bodyPr wrap="square" rtlCol="0">
            <a:spAutoFit/>
          </a:bodyPr>
          <a:lstStyle/>
          <a:p>
            <a:pPr algn="ctr"/>
            <a:r>
              <a:rPr kumimoji="1" lang="en-US" altLang="ja-JP" sz="1100" dirty="0"/>
              <a:t>ID350</a:t>
            </a:r>
            <a:r>
              <a:rPr kumimoji="1" lang="ja-JP" altLang="en-US" sz="1100" dirty="0"/>
              <a:t>：残アルカリ</a:t>
            </a:r>
            <a:r>
              <a:rPr kumimoji="1" lang="en-US" altLang="ja-JP" sz="1100" dirty="0"/>
              <a:t>×</a:t>
            </a:r>
            <a:r>
              <a:rPr kumimoji="1" lang="ja-JP" altLang="en-US" sz="1100" dirty="0"/>
              <a:t>滞留時間</a:t>
            </a:r>
          </a:p>
        </p:txBody>
      </p:sp>
      <p:sp>
        <p:nvSpPr>
          <p:cNvPr id="40" name="テキスト ボックス 39">
            <a:extLst>
              <a:ext uri="{FF2B5EF4-FFF2-40B4-BE49-F238E27FC236}">
                <a16:creationId xmlns:a16="http://schemas.microsoft.com/office/drawing/2014/main" id="{156F80D3-BFA9-423E-9984-372C9F3AE78E}"/>
              </a:ext>
            </a:extLst>
          </p:cNvPr>
          <p:cNvSpPr txBox="1"/>
          <p:nvPr/>
        </p:nvSpPr>
        <p:spPr>
          <a:xfrm>
            <a:off x="160662" y="4372290"/>
            <a:ext cx="1793659" cy="584775"/>
          </a:xfrm>
          <a:prstGeom prst="rect">
            <a:avLst/>
          </a:prstGeom>
          <a:noFill/>
        </p:spPr>
        <p:txBody>
          <a:bodyPr wrap="square" rtlCol="0">
            <a:spAutoFit/>
          </a:bodyPr>
          <a:lstStyle/>
          <a:p>
            <a:pPr algn="ctr"/>
            <a:r>
              <a:rPr kumimoji="1" lang="en-US" altLang="ja-JP" sz="1600" b="1" dirty="0"/>
              <a:t>SHADE + Feasibility Rule</a:t>
            </a:r>
            <a:endParaRPr kumimoji="1" lang="ja-JP" altLang="en-US" sz="1600" b="1" dirty="0"/>
          </a:p>
        </p:txBody>
      </p:sp>
      <p:sp>
        <p:nvSpPr>
          <p:cNvPr id="53" name="テキスト ボックス 52">
            <a:extLst>
              <a:ext uri="{FF2B5EF4-FFF2-40B4-BE49-F238E27FC236}">
                <a16:creationId xmlns:a16="http://schemas.microsoft.com/office/drawing/2014/main" id="{552A0B96-70DE-47CA-9985-E150338C6830}"/>
              </a:ext>
            </a:extLst>
          </p:cNvPr>
          <p:cNvSpPr txBox="1"/>
          <p:nvPr/>
        </p:nvSpPr>
        <p:spPr>
          <a:xfrm>
            <a:off x="2957540" y="4558782"/>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にほぼ合致</a:t>
            </a:r>
          </a:p>
        </p:txBody>
      </p:sp>
      <p:sp>
        <p:nvSpPr>
          <p:cNvPr id="54" name="正方形/長方形 53">
            <a:extLst>
              <a:ext uri="{FF2B5EF4-FFF2-40B4-BE49-F238E27FC236}">
                <a16:creationId xmlns:a16="http://schemas.microsoft.com/office/drawing/2014/main" id="{1F70D702-276C-4A71-B076-D4D23D2E8BCB}"/>
              </a:ext>
            </a:extLst>
          </p:cNvPr>
          <p:cNvSpPr/>
          <p:nvPr/>
        </p:nvSpPr>
        <p:spPr>
          <a:xfrm>
            <a:off x="4723598" y="4475140"/>
            <a:ext cx="881086" cy="879578"/>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5" name="テキスト ボックス 54">
            <a:extLst>
              <a:ext uri="{FF2B5EF4-FFF2-40B4-BE49-F238E27FC236}">
                <a16:creationId xmlns:a16="http://schemas.microsoft.com/office/drawing/2014/main" id="{37DCE5B6-6685-41CC-B0FB-965F74391736}"/>
              </a:ext>
            </a:extLst>
          </p:cNvPr>
          <p:cNvSpPr txBox="1"/>
          <p:nvPr/>
        </p:nvSpPr>
        <p:spPr>
          <a:xfrm>
            <a:off x="202240" y="4980426"/>
            <a:ext cx="2421601" cy="523220"/>
          </a:xfrm>
          <a:prstGeom prst="rect">
            <a:avLst/>
          </a:prstGeom>
          <a:noFill/>
        </p:spPr>
        <p:txBody>
          <a:bodyPr wrap="square" rtlCol="0">
            <a:spAutoFit/>
          </a:bodyPr>
          <a:lstStyle/>
          <a:p>
            <a:pPr algn="ctr"/>
            <a:r>
              <a:rPr kumimoji="1" lang="ja-JP" altLang="en-US" sz="1400" b="1" dirty="0">
                <a:solidFill>
                  <a:schemeClr val="accent1"/>
                </a:solidFill>
              </a:rPr>
              <a:t>完全に制約を満たし、</a:t>
            </a:r>
            <a:endParaRPr kumimoji="1" lang="en-US" altLang="ja-JP" sz="1400" b="1" dirty="0">
              <a:solidFill>
                <a:schemeClr val="accent1"/>
              </a:solidFill>
            </a:endParaRPr>
          </a:p>
          <a:p>
            <a:pPr algn="ctr"/>
            <a:r>
              <a:rPr kumimoji="1" lang="ja-JP" altLang="en-US" sz="1400" b="1" dirty="0">
                <a:solidFill>
                  <a:schemeClr val="accent1"/>
                </a:solidFill>
              </a:rPr>
              <a:t>目的関数値も優れている</a:t>
            </a:r>
          </a:p>
        </p:txBody>
      </p:sp>
      <p:sp>
        <p:nvSpPr>
          <p:cNvPr id="56" name="正方形/長方形 55">
            <a:extLst>
              <a:ext uri="{FF2B5EF4-FFF2-40B4-BE49-F238E27FC236}">
                <a16:creationId xmlns:a16="http://schemas.microsoft.com/office/drawing/2014/main" id="{5BF380B1-0B84-49C5-A797-28D0548530FD}"/>
              </a:ext>
            </a:extLst>
          </p:cNvPr>
          <p:cNvSpPr/>
          <p:nvPr/>
        </p:nvSpPr>
        <p:spPr>
          <a:xfrm>
            <a:off x="6606089" y="4475140"/>
            <a:ext cx="337178" cy="879578"/>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9" name="正方形/長方形 58">
            <a:extLst>
              <a:ext uri="{FF2B5EF4-FFF2-40B4-BE49-F238E27FC236}">
                <a16:creationId xmlns:a16="http://schemas.microsoft.com/office/drawing/2014/main" id="{716C269E-1664-43CD-AC7D-51CC89FD9DB8}"/>
              </a:ext>
            </a:extLst>
          </p:cNvPr>
          <p:cNvSpPr/>
          <p:nvPr/>
        </p:nvSpPr>
        <p:spPr>
          <a:xfrm>
            <a:off x="10278709" y="4475140"/>
            <a:ext cx="881085" cy="879578"/>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1" name="テキスト ボックス 60">
            <a:extLst>
              <a:ext uri="{FF2B5EF4-FFF2-40B4-BE49-F238E27FC236}">
                <a16:creationId xmlns:a16="http://schemas.microsoft.com/office/drawing/2014/main" id="{74B19219-C8C9-4CC1-B227-77E4DF9CCCA5}"/>
              </a:ext>
            </a:extLst>
          </p:cNvPr>
          <p:cNvSpPr txBox="1"/>
          <p:nvPr/>
        </p:nvSpPr>
        <p:spPr>
          <a:xfrm>
            <a:off x="8480331" y="4821340"/>
            <a:ext cx="1489208" cy="261610"/>
          </a:xfrm>
          <a:prstGeom prst="rect">
            <a:avLst/>
          </a:prstGeom>
          <a:noFill/>
        </p:spPr>
        <p:txBody>
          <a:bodyPr wrap="square" rtlCol="0">
            <a:spAutoFit/>
          </a:bodyPr>
          <a:lstStyle/>
          <a:p>
            <a:pPr algn="ctr"/>
            <a:r>
              <a:rPr kumimoji="1" lang="ja-JP" altLang="en-US" sz="1100" dirty="0"/>
              <a:t>コストを改善できている</a:t>
            </a:r>
          </a:p>
        </p:txBody>
      </p:sp>
      <p:sp>
        <p:nvSpPr>
          <p:cNvPr id="62" name="テキスト ボックス 61">
            <a:extLst>
              <a:ext uri="{FF2B5EF4-FFF2-40B4-BE49-F238E27FC236}">
                <a16:creationId xmlns:a16="http://schemas.microsoft.com/office/drawing/2014/main" id="{09DC3EE8-ADC3-414F-B9E9-4C6209BF54BB}"/>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検証１－</a:t>
            </a:r>
            <a:r>
              <a:rPr kumimoji="1" lang="en-US" altLang="ja-JP" sz="1600" b="1" dirty="0">
                <a:solidFill>
                  <a:schemeClr val="bg1"/>
                </a:solidFill>
              </a:rPr>
              <a:t>DE</a:t>
            </a:r>
            <a:r>
              <a:rPr kumimoji="1" lang="ja-JP" altLang="en-US" sz="1600" b="1" dirty="0">
                <a:solidFill>
                  <a:schemeClr val="bg1"/>
                </a:solidFill>
              </a:rPr>
              <a:t>同士の比較</a:t>
            </a:r>
            <a:endParaRPr kumimoji="1" lang="en-US" altLang="ja-JP" sz="1600" b="1" dirty="0">
              <a:solidFill>
                <a:schemeClr val="bg1"/>
              </a:solidFill>
            </a:endParaRPr>
          </a:p>
        </p:txBody>
      </p:sp>
      <p:sp>
        <p:nvSpPr>
          <p:cNvPr id="52" name="テキスト ボックス 51">
            <a:extLst>
              <a:ext uri="{FF2B5EF4-FFF2-40B4-BE49-F238E27FC236}">
                <a16:creationId xmlns:a16="http://schemas.microsoft.com/office/drawing/2014/main" id="{A9713ED9-F771-451F-9065-50AE94B0A434}"/>
              </a:ext>
            </a:extLst>
          </p:cNvPr>
          <p:cNvSpPr txBox="1"/>
          <p:nvPr/>
        </p:nvSpPr>
        <p:spPr>
          <a:xfrm>
            <a:off x="146984" y="2649026"/>
            <a:ext cx="1793659" cy="584775"/>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p:pic>
        <p:nvPicPr>
          <p:cNvPr id="63" name="図 62" descr="グラフ&#10;&#10;自動的に生成された説明">
            <a:extLst>
              <a:ext uri="{FF2B5EF4-FFF2-40B4-BE49-F238E27FC236}">
                <a16:creationId xmlns:a16="http://schemas.microsoft.com/office/drawing/2014/main" id="{430CBCCB-EDC3-45D7-92D6-F5FA9F09F0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7769" y="2684558"/>
            <a:ext cx="1742769" cy="1152000"/>
          </a:xfrm>
          <a:prstGeom prst="rect">
            <a:avLst/>
          </a:prstGeom>
        </p:spPr>
      </p:pic>
      <p:sp>
        <p:nvSpPr>
          <p:cNvPr id="65" name="テキスト ボックス 64">
            <a:extLst>
              <a:ext uri="{FF2B5EF4-FFF2-40B4-BE49-F238E27FC236}">
                <a16:creationId xmlns:a16="http://schemas.microsoft.com/office/drawing/2014/main" id="{8393F249-9046-4FF6-B238-80228C75039B}"/>
              </a:ext>
            </a:extLst>
          </p:cNvPr>
          <p:cNvSpPr txBox="1"/>
          <p:nvPr/>
        </p:nvSpPr>
        <p:spPr>
          <a:xfrm>
            <a:off x="2943862" y="2835518"/>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にほぼ合致</a:t>
            </a:r>
          </a:p>
        </p:txBody>
      </p:sp>
      <p:pic>
        <p:nvPicPr>
          <p:cNvPr id="66" name="図 65" descr="グラフ, 折れ線グラフ&#10;&#10;自動的に生成された説明">
            <a:extLst>
              <a:ext uri="{FF2B5EF4-FFF2-40B4-BE49-F238E27FC236}">
                <a16:creationId xmlns:a16="http://schemas.microsoft.com/office/drawing/2014/main" id="{5F2C2408-B954-43FA-A227-06C751D4F3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321" y="2687620"/>
            <a:ext cx="1734054" cy="1146239"/>
          </a:xfrm>
          <a:prstGeom prst="rect">
            <a:avLst/>
          </a:prstGeom>
        </p:spPr>
      </p:pic>
      <p:sp>
        <p:nvSpPr>
          <p:cNvPr id="67" name="正方形/長方形 66">
            <a:extLst>
              <a:ext uri="{FF2B5EF4-FFF2-40B4-BE49-F238E27FC236}">
                <a16:creationId xmlns:a16="http://schemas.microsoft.com/office/drawing/2014/main" id="{F4354F1F-0687-4345-B9E8-DBE20E6064FF}"/>
              </a:ext>
            </a:extLst>
          </p:cNvPr>
          <p:cNvSpPr/>
          <p:nvPr/>
        </p:nvSpPr>
        <p:spPr>
          <a:xfrm>
            <a:off x="4709920" y="2751876"/>
            <a:ext cx="881086" cy="879578"/>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テキスト ボックス 67">
            <a:extLst>
              <a:ext uri="{FF2B5EF4-FFF2-40B4-BE49-F238E27FC236}">
                <a16:creationId xmlns:a16="http://schemas.microsoft.com/office/drawing/2014/main" id="{779E351B-6E06-4858-904E-4432E4E35738}"/>
              </a:ext>
            </a:extLst>
          </p:cNvPr>
          <p:cNvSpPr txBox="1"/>
          <p:nvPr/>
        </p:nvSpPr>
        <p:spPr>
          <a:xfrm>
            <a:off x="188562" y="3257162"/>
            <a:ext cx="2421601" cy="523220"/>
          </a:xfrm>
          <a:prstGeom prst="rect">
            <a:avLst/>
          </a:prstGeom>
          <a:noFill/>
        </p:spPr>
        <p:txBody>
          <a:bodyPr wrap="square" rtlCol="0">
            <a:spAutoFit/>
          </a:bodyPr>
          <a:lstStyle/>
          <a:p>
            <a:pPr algn="ctr"/>
            <a:r>
              <a:rPr kumimoji="1" lang="ja-JP" altLang="en-US" sz="1400" b="1" dirty="0">
                <a:solidFill>
                  <a:schemeClr val="accent1"/>
                </a:solidFill>
              </a:rPr>
              <a:t>完全に制約を満たし、</a:t>
            </a:r>
            <a:endParaRPr kumimoji="1" lang="en-US" altLang="ja-JP" sz="1400" b="1" dirty="0">
              <a:solidFill>
                <a:schemeClr val="accent1"/>
              </a:solidFill>
            </a:endParaRPr>
          </a:p>
          <a:p>
            <a:pPr algn="ctr"/>
            <a:r>
              <a:rPr kumimoji="1" lang="ja-JP" altLang="en-US" sz="1400" b="1" dirty="0">
                <a:solidFill>
                  <a:schemeClr val="accent1"/>
                </a:solidFill>
              </a:rPr>
              <a:t>目的関数値も優れている</a:t>
            </a:r>
          </a:p>
        </p:txBody>
      </p:sp>
      <p:pic>
        <p:nvPicPr>
          <p:cNvPr id="69" name="図 68" descr="グラフ, 折れ線グラフ&#10;&#10;自動的に生成された説明">
            <a:extLst>
              <a:ext uri="{FF2B5EF4-FFF2-40B4-BE49-F238E27FC236}">
                <a16:creationId xmlns:a16="http://schemas.microsoft.com/office/drawing/2014/main" id="{AD2D7CE5-5C38-47D1-A7EF-56B64849D3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1622" y="2687619"/>
            <a:ext cx="1734055" cy="1146240"/>
          </a:xfrm>
          <a:prstGeom prst="rect">
            <a:avLst/>
          </a:prstGeom>
        </p:spPr>
      </p:pic>
      <p:pic>
        <p:nvPicPr>
          <p:cNvPr id="70" name="図 69" descr="グラフ&#10;&#10;自動的に生成された説明">
            <a:extLst>
              <a:ext uri="{FF2B5EF4-FFF2-40B4-BE49-F238E27FC236}">
                <a16:creationId xmlns:a16="http://schemas.microsoft.com/office/drawing/2014/main" id="{4D46720A-6C48-4B43-A29E-CC9F860BDD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1589" y="2684558"/>
            <a:ext cx="1742770" cy="1152001"/>
          </a:xfrm>
          <a:prstGeom prst="rect">
            <a:avLst/>
          </a:prstGeom>
        </p:spPr>
      </p:pic>
      <p:pic>
        <p:nvPicPr>
          <p:cNvPr id="71" name="図 70" descr="グラフ&#10;&#10;自動的に生成された説明">
            <a:extLst>
              <a:ext uri="{FF2B5EF4-FFF2-40B4-BE49-F238E27FC236}">
                <a16:creationId xmlns:a16="http://schemas.microsoft.com/office/drawing/2014/main" id="{FB635172-62E9-4A94-BE4B-6AA6EA1EFDB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03661" y="2684558"/>
            <a:ext cx="1743318" cy="1152363"/>
          </a:xfrm>
          <a:prstGeom prst="rect">
            <a:avLst/>
          </a:prstGeom>
        </p:spPr>
      </p:pic>
      <p:sp>
        <p:nvSpPr>
          <p:cNvPr id="72" name="正方形/長方形 71">
            <a:extLst>
              <a:ext uri="{FF2B5EF4-FFF2-40B4-BE49-F238E27FC236}">
                <a16:creationId xmlns:a16="http://schemas.microsoft.com/office/drawing/2014/main" id="{9E8DEDDD-9190-4E1C-A127-93613C22B612}"/>
              </a:ext>
            </a:extLst>
          </p:cNvPr>
          <p:cNvSpPr/>
          <p:nvPr/>
        </p:nvSpPr>
        <p:spPr>
          <a:xfrm>
            <a:off x="6592411" y="2751876"/>
            <a:ext cx="337178" cy="879578"/>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3" name="正方形/長方形 72">
            <a:extLst>
              <a:ext uri="{FF2B5EF4-FFF2-40B4-BE49-F238E27FC236}">
                <a16:creationId xmlns:a16="http://schemas.microsoft.com/office/drawing/2014/main" id="{9C939AF5-BBBA-4CBA-8E58-261C3A969181}"/>
              </a:ext>
            </a:extLst>
          </p:cNvPr>
          <p:cNvSpPr/>
          <p:nvPr/>
        </p:nvSpPr>
        <p:spPr>
          <a:xfrm>
            <a:off x="10265031" y="2751876"/>
            <a:ext cx="881085" cy="879578"/>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4" name="テキスト ボックス 73">
            <a:extLst>
              <a:ext uri="{FF2B5EF4-FFF2-40B4-BE49-F238E27FC236}">
                <a16:creationId xmlns:a16="http://schemas.microsoft.com/office/drawing/2014/main" id="{3827BFBC-CC9C-4B6A-B9F4-3B2FF20E98AF}"/>
              </a:ext>
            </a:extLst>
          </p:cNvPr>
          <p:cNvSpPr txBox="1"/>
          <p:nvPr/>
        </p:nvSpPr>
        <p:spPr>
          <a:xfrm>
            <a:off x="8466653" y="3098076"/>
            <a:ext cx="1489208" cy="261610"/>
          </a:xfrm>
          <a:prstGeom prst="rect">
            <a:avLst/>
          </a:prstGeom>
          <a:noFill/>
        </p:spPr>
        <p:txBody>
          <a:bodyPr wrap="square" rtlCol="0">
            <a:spAutoFit/>
          </a:bodyPr>
          <a:lstStyle/>
          <a:p>
            <a:pPr algn="ctr"/>
            <a:r>
              <a:rPr kumimoji="1" lang="ja-JP" altLang="en-US" sz="1100" dirty="0"/>
              <a:t>コストを改善できている</a:t>
            </a:r>
          </a:p>
        </p:txBody>
      </p:sp>
      <p:sp>
        <p:nvSpPr>
          <p:cNvPr id="75" name="テキスト ボックス 74">
            <a:extLst>
              <a:ext uri="{FF2B5EF4-FFF2-40B4-BE49-F238E27FC236}">
                <a16:creationId xmlns:a16="http://schemas.microsoft.com/office/drawing/2014/main" id="{104AC598-1907-4751-B809-4AE9F6AECB10}"/>
              </a:ext>
            </a:extLst>
          </p:cNvPr>
          <p:cNvSpPr txBox="1"/>
          <p:nvPr/>
        </p:nvSpPr>
        <p:spPr>
          <a:xfrm>
            <a:off x="2787962" y="3857220"/>
            <a:ext cx="4828770" cy="307777"/>
          </a:xfrm>
          <a:prstGeom prst="rect">
            <a:avLst/>
          </a:prstGeom>
          <a:noFill/>
        </p:spPr>
        <p:txBody>
          <a:bodyPr wrap="square" rtlCol="0">
            <a:spAutoFit/>
          </a:bodyPr>
          <a:lstStyle/>
          <a:p>
            <a:r>
              <a:rPr kumimoji="1" lang="ja-JP" altLang="en-US" sz="1400" dirty="0"/>
              <a:t>コスト＝</a:t>
            </a:r>
            <a:r>
              <a:rPr kumimoji="1" lang="en-US" altLang="ja-JP" sz="1400" dirty="0"/>
              <a:t>417365.3298</a:t>
            </a:r>
            <a:r>
              <a:rPr kumimoji="1" lang="ja-JP" altLang="en-US" sz="1400" dirty="0"/>
              <a:t>、目標値に対するペナルティ＝</a:t>
            </a:r>
            <a:r>
              <a:rPr kumimoji="1" lang="en-US" altLang="ja-JP" sz="1400" dirty="0"/>
              <a:t>62.1730</a:t>
            </a:r>
            <a:endParaRPr kumimoji="1" lang="ja-JP" altLang="en-US" sz="1400" dirty="0"/>
          </a:p>
        </p:txBody>
      </p:sp>
      <p:sp>
        <p:nvSpPr>
          <p:cNvPr id="76" name="テキスト ボックス 75">
            <a:extLst>
              <a:ext uri="{FF2B5EF4-FFF2-40B4-BE49-F238E27FC236}">
                <a16:creationId xmlns:a16="http://schemas.microsoft.com/office/drawing/2014/main" id="{AEB249AB-31A9-4E3E-ADE2-8E6401E9E510}"/>
              </a:ext>
            </a:extLst>
          </p:cNvPr>
          <p:cNvSpPr txBox="1"/>
          <p:nvPr/>
        </p:nvSpPr>
        <p:spPr>
          <a:xfrm>
            <a:off x="2806973" y="5578605"/>
            <a:ext cx="4809759" cy="307777"/>
          </a:xfrm>
          <a:prstGeom prst="rect">
            <a:avLst/>
          </a:prstGeom>
          <a:noFill/>
        </p:spPr>
        <p:txBody>
          <a:bodyPr wrap="square" rtlCol="0">
            <a:spAutoFit/>
          </a:bodyPr>
          <a:lstStyle/>
          <a:p>
            <a:r>
              <a:rPr kumimoji="1" lang="ja-JP" altLang="en-US" sz="1400" dirty="0"/>
              <a:t>コスト＝</a:t>
            </a:r>
            <a:r>
              <a:rPr kumimoji="1" lang="en-US" altLang="ja-JP" sz="1400" dirty="0"/>
              <a:t>417365.3172</a:t>
            </a:r>
            <a:r>
              <a:rPr kumimoji="1" lang="ja-JP" altLang="en-US" sz="1400" dirty="0"/>
              <a:t>、目標値に対するペナルティ＝</a:t>
            </a:r>
            <a:r>
              <a:rPr kumimoji="1" lang="en-US" altLang="ja-JP" sz="1400" dirty="0"/>
              <a:t>62.1744</a:t>
            </a:r>
            <a:endParaRPr kumimoji="1" lang="ja-JP" altLang="en-US" sz="1400" dirty="0"/>
          </a:p>
        </p:txBody>
      </p:sp>
    </p:spTree>
    <p:extLst>
      <p:ext uri="{BB962C8B-B14F-4D97-AF65-F5344CB8AC3E}">
        <p14:creationId xmlns:p14="http://schemas.microsoft.com/office/powerpoint/2010/main" val="27370468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21</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まとめ</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10603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これらの二つのアプローチの特徴は、下記のように整理できる。</a:t>
            </a:r>
            <a:endParaRPr lang="en-US" altLang="ja-JP" sz="2800" dirty="0"/>
          </a:p>
          <a:p>
            <a:pPr lvl="1">
              <a:defRPr/>
            </a:pPr>
            <a:r>
              <a:rPr lang="ja-JP" altLang="en-US" sz="2400" dirty="0"/>
              <a:t>可能領域が狭い・非連結の場合でも、良い実行可能解を探索するには、どちらか片方のアプローチでは困難だと思われる</a:t>
            </a:r>
            <a:endParaRPr lang="en-US" altLang="ja-JP" sz="2400"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検証１</a:t>
            </a:r>
            <a:endParaRPr kumimoji="1" lang="en-US" altLang="ja-JP" sz="1600" b="1" dirty="0">
              <a:solidFill>
                <a:schemeClr val="bg1"/>
              </a:solidFill>
            </a:endParaRPr>
          </a:p>
        </p:txBody>
      </p:sp>
      <p:sp>
        <p:nvSpPr>
          <p:cNvPr id="12" name="テキスト ボックス 11">
            <a:extLst>
              <a:ext uri="{FF2B5EF4-FFF2-40B4-BE49-F238E27FC236}">
                <a16:creationId xmlns:a16="http://schemas.microsoft.com/office/drawing/2014/main" id="{FB92658D-6346-445A-B584-68D6455B925F}"/>
              </a:ext>
            </a:extLst>
          </p:cNvPr>
          <p:cNvSpPr txBox="1"/>
          <p:nvPr/>
        </p:nvSpPr>
        <p:spPr>
          <a:xfrm>
            <a:off x="7098537" y="3436195"/>
            <a:ext cx="3950462" cy="584775"/>
          </a:xfrm>
          <a:prstGeom prst="rect">
            <a:avLst/>
          </a:prstGeom>
          <a:noFill/>
        </p:spPr>
        <p:txBody>
          <a:bodyPr wrap="square" rtlCol="0">
            <a:spAutoFit/>
          </a:bodyPr>
          <a:lstStyle/>
          <a:p>
            <a:r>
              <a:rPr kumimoji="1" lang="ja-JP" altLang="en-US" sz="1600" b="1" dirty="0">
                <a:solidFill>
                  <a:schemeClr val="accent1"/>
                </a:solidFill>
              </a:rPr>
              <a:t>違反量減少を優先して、優秀な近傍生成を使うと、制約を満たす解を効率良く獲得できた</a:t>
            </a:r>
            <a:endParaRPr kumimoji="1" lang="en-US" altLang="ja-JP" sz="1600" b="1" dirty="0">
              <a:solidFill>
                <a:schemeClr val="accent1"/>
              </a:solidFill>
            </a:endParaRPr>
          </a:p>
        </p:txBody>
      </p:sp>
      <p:sp>
        <p:nvSpPr>
          <p:cNvPr id="13" name="テキスト ボックス 12">
            <a:extLst>
              <a:ext uri="{FF2B5EF4-FFF2-40B4-BE49-F238E27FC236}">
                <a16:creationId xmlns:a16="http://schemas.microsoft.com/office/drawing/2014/main" id="{CF17DD8B-05D2-4F8D-8EAE-47B96C8AFEA5}"/>
              </a:ext>
            </a:extLst>
          </p:cNvPr>
          <p:cNvSpPr txBox="1"/>
          <p:nvPr/>
        </p:nvSpPr>
        <p:spPr>
          <a:xfrm>
            <a:off x="7228398" y="2619345"/>
            <a:ext cx="3679198" cy="369332"/>
          </a:xfrm>
          <a:prstGeom prst="rect">
            <a:avLst/>
          </a:prstGeom>
          <a:noFill/>
        </p:spPr>
        <p:txBody>
          <a:bodyPr wrap="square" rtlCol="0">
            <a:spAutoFit/>
          </a:bodyPr>
          <a:lstStyle/>
          <a:p>
            <a:pPr algn="ctr"/>
            <a:r>
              <a:rPr kumimoji="1" lang="ja-JP" altLang="en-US" dirty="0"/>
              <a:t>適応型</a:t>
            </a:r>
            <a:r>
              <a:rPr kumimoji="1" lang="en-US" altLang="ja-JP" dirty="0"/>
              <a:t>PSO</a:t>
            </a:r>
            <a:r>
              <a:rPr kumimoji="1" lang="ja-JP" altLang="en-US" dirty="0"/>
              <a:t>／</a:t>
            </a:r>
            <a:r>
              <a:rPr kumimoji="1" lang="en-US" altLang="ja-JP" dirty="0"/>
              <a:t>DE</a:t>
            </a:r>
            <a:r>
              <a:rPr kumimoji="1" lang="ja-JP" altLang="en-US" dirty="0"/>
              <a:t>＋</a:t>
            </a:r>
            <a:r>
              <a:rPr kumimoji="1" lang="en-US" altLang="ja-JP" dirty="0"/>
              <a:t>Feasibility Rule</a:t>
            </a:r>
            <a:endParaRPr kumimoji="1" lang="ja-JP" altLang="en-US" dirty="0"/>
          </a:p>
        </p:txBody>
      </p:sp>
      <p:cxnSp>
        <p:nvCxnSpPr>
          <p:cNvPr id="14" name="直線コネクタ 13">
            <a:extLst>
              <a:ext uri="{FF2B5EF4-FFF2-40B4-BE49-F238E27FC236}">
                <a16:creationId xmlns:a16="http://schemas.microsoft.com/office/drawing/2014/main" id="{9508B18C-1FA3-4DF6-BF2E-932AC50D815D}"/>
              </a:ext>
            </a:extLst>
          </p:cNvPr>
          <p:cNvCxnSpPr>
            <a:cxnSpLocks/>
          </p:cNvCxnSpPr>
          <p:nvPr/>
        </p:nvCxnSpPr>
        <p:spPr>
          <a:xfrm flipH="1">
            <a:off x="6697408" y="3065503"/>
            <a:ext cx="457957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42922AE6-4A55-4E11-BD76-60D18168A005}"/>
              </a:ext>
            </a:extLst>
          </p:cNvPr>
          <p:cNvSpPr txBox="1"/>
          <p:nvPr/>
        </p:nvSpPr>
        <p:spPr>
          <a:xfrm>
            <a:off x="3119434" y="2609747"/>
            <a:ext cx="1916299" cy="369332"/>
          </a:xfrm>
          <a:prstGeom prst="rect">
            <a:avLst/>
          </a:prstGeom>
          <a:noFill/>
        </p:spPr>
        <p:txBody>
          <a:bodyPr wrap="square" rtlCol="0">
            <a:spAutoFit/>
          </a:bodyPr>
          <a:lstStyle/>
          <a:p>
            <a:pPr algn="ctr"/>
            <a:r>
              <a:rPr kumimoji="1" lang="en-US" altLang="ja-JP" dirty="0"/>
              <a:t>MOEA/D</a:t>
            </a:r>
            <a:endParaRPr kumimoji="1" lang="ja-JP" altLang="en-US" dirty="0"/>
          </a:p>
        </p:txBody>
      </p:sp>
      <p:cxnSp>
        <p:nvCxnSpPr>
          <p:cNvPr id="16" name="直線コネクタ 15">
            <a:extLst>
              <a:ext uri="{FF2B5EF4-FFF2-40B4-BE49-F238E27FC236}">
                <a16:creationId xmlns:a16="http://schemas.microsoft.com/office/drawing/2014/main" id="{A508CB26-A9FF-4B71-BE27-F60024799CAA}"/>
              </a:ext>
            </a:extLst>
          </p:cNvPr>
          <p:cNvCxnSpPr>
            <a:cxnSpLocks/>
          </p:cNvCxnSpPr>
          <p:nvPr/>
        </p:nvCxnSpPr>
        <p:spPr>
          <a:xfrm flipH="1">
            <a:off x="1932755" y="3065503"/>
            <a:ext cx="4163245"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A78422C4-1F8F-4927-B63E-0AE1E3605FD6}"/>
                  </a:ext>
                </a:extLst>
              </p:cNvPr>
              <p:cNvSpPr txBox="1"/>
              <p:nvPr/>
            </p:nvSpPr>
            <p:spPr>
              <a:xfrm>
                <a:off x="2102353" y="3454893"/>
                <a:ext cx="3950462" cy="584775"/>
              </a:xfrm>
              <a:prstGeom prst="rect">
                <a:avLst/>
              </a:prstGeom>
              <a:noFill/>
            </p:spPr>
            <p:txBody>
              <a:bodyPr wrap="square" rtlCol="0">
                <a:spAutoFit/>
              </a:bodyPr>
              <a:lstStyle/>
              <a:p>
                <a14:m>
                  <m:oMath xmlns:m="http://schemas.openxmlformats.org/officeDocument/2006/math">
                    <m:r>
                      <a:rPr kumimoji="1" lang="en-US" altLang="ja-JP" sz="1600" b="0" i="1" smtClean="0">
                        <a:solidFill>
                          <a:schemeClr val="accent1"/>
                        </a:solidFill>
                        <a:latin typeface="Cambria Math" panose="02040503050406030204" pitchFamily="18" charset="0"/>
                      </a:rPr>
                      <m:t>(</m:t>
                    </m:r>
                    <m:r>
                      <a:rPr kumimoji="1" lang="en-US" altLang="ja-JP" sz="1600" b="0" i="1" smtClean="0">
                        <a:solidFill>
                          <a:schemeClr val="accent1"/>
                        </a:solidFill>
                        <a:latin typeface="Cambria Math" panose="02040503050406030204" pitchFamily="18" charset="0"/>
                      </a:rPr>
                      <m:t>𝑓</m:t>
                    </m:r>
                    <m:r>
                      <a:rPr kumimoji="1" lang="en-US" altLang="ja-JP" sz="1600" b="0" i="1" smtClean="0">
                        <a:solidFill>
                          <a:schemeClr val="accent1"/>
                        </a:solidFill>
                        <a:latin typeface="Cambria Math" panose="02040503050406030204" pitchFamily="18" charset="0"/>
                      </a:rPr>
                      <m:t>,</m:t>
                    </m:r>
                    <m:r>
                      <a:rPr kumimoji="1" lang="en-US" altLang="ja-JP" sz="1600" b="0" i="1" smtClean="0">
                        <a:solidFill>
                          <a:schemeClr val="accent1"/>
                        </a:solidFill>
                        <a:latin typeface="Cambria Math" panose="02040503050406030204" pitchFamily="18" charset="0"/>
                      </a:rPr>
                      <m:t>𝑣</m:t>
                    </m:r>
                    <m:r>
                      <a:rPr kumimoji="1" lang="en-US" altLang="ja-JP" sz="1600" b="0" i="1" smtClean="0">
                        <a:solidFill>
                          <a:schemeClr val="accent1"/>
                        </a:solidFill>
                        <a:latin typeface="Cambria Math" panose="02040503050406030204" pitchFamily="18" charset="0"/>
                      </a:rPr>
                      <m:t>)</m:t>
                    </m:r>
                  </m:oMath>
                </a14:m>
                <a:r>
                  <a:rPr kumimoji="1" lang="ja-JP" altLang="en-US" sz="1600" b="1" dirty="0">
                    <a:solidFill>
                      <a:schemeClr val="accent1"/>
                    </a:solidFill>
                  </a:rPr>
                  <a:t>のトレード領域（制約境界付近）での探索は有利</a:t>
                </a:r>
                <a:endParaRPr kumimoji="1" lang="en-US" altLang="ja-JP" sz="1600" b="1" dirty="0">
                  <a:solidFill>
                    <a:schemeClr val="accent1"/>
                  </a:solidFill>
                </a:endParaRPr>
              </a:p>
            </p:txBody>
          </p:sp>
        </mc:Choice>
        <mc:Fallback xmlns="">
          <p:sp>
            <p:nvSpPr>
              <p:cNvPr id="18" name="テキスト ボックス 17">
                <a:extLst>
                  <a:ext uri="{FF2B5EF4-FFF2-40B4-BE49-F238E27FC236}">
                    <a16:creationId xmlns:a16="http://schemas.microsoft.com/office/drawing/2014/main" id="{A78422C4-1F8F-4927-B63E-0AE1E3605FD6}"/>
                  </a:ext>
                </a:extLst>
              </p:cNvPr>
              <p:cNvSpPr txBox="1">
                <a:spLocks noRot="1" noChangeAspect="1" noMove="1" noResize="1" noEditPoints="1" noAdjustHandles="1" noChangeArrowheads="1" noChangeShapeType="1" noTextEdit="1"/>
              </p:cNvSpPr>
              <p:nvPr/>
            </p:nvSpPr>
            <p:spPr>
              <a:xfrm>
                <a:off x="2102353" y="3454893"/>
                <a:ext cx="3950462" cy="584775"/>
              </a:xfrm>
              <a:prstGeom prst="rect">
                <a:avLst/>
              </a:prstGeom>
              <a:blipFill>
                <a:blip r:embed="rId2"/>
                <a:stretch>
                  <a:fillRect l="-926" t="-3125" b="-12500"/>
                </a:stretch>
              </a:blipFill>
            </p:spPr>
            <p:txBody>
              <a:bodyPr/>
              <a:lstStyle/>
              <a:p>
                <a:r>
                  <a:rPr lang="ja-JP" altLang="en-US">
                    <a:noFill/>
                  </a:rPr>
                  <a:t> </a:t>
                </a:r>
              </a:p>
            </p:txBody>
          </p:sp>
        </mc:Fallback>
      </mc:AlternateContent>
      <p:sp>
        <p:nvSpPr>
          <p:cNvPr id="19" name="テキスト ボックス 18">
            <a:extLst>
              <a:ext uri="{FF2B5EF4-FFF2-40B4-BE49-F238E27FC236}">
                <a16:creationId xmlns:a16="http://schemas.microsoft.com/office/drawing/2014/main" id="{AAB8CE93-55FB-4CD7-865B-250D1546AD7A}"/>
              </a:ext>
            </a:extLst>
          </p:cNvPr>
          <p:cNvSpPr txBox="1"/>
          <p:nvPr/>
        </p:nvSpPr>
        <p:spPr>
          <a:xfrm>
            <a:off x="417651" y="3559305"/>
            <a:ext cx="893963" cy="338554"/>
          </a:xfrm>
          <a:prstGeom prst="rect">
            <a:avLst/>
          </a:prstGeom>
          <a:noFill/>
        </p:spPr>
        <p:txBody>
          <a:bodyPr wrap="square" rtlCol="0">
            <a:spAutoFit/>
          </a:bodyPr>
          <a:lstStyle/>
          <a:p>
            <a:pPr algn="ctr"/>
            <a:r>
              <a:rPr kumimoji="1" lang="ja-JP" altLang="en-US" sz="1600" b="1" dirty="0">
                <a:solidFill>
                  <a:schemeClr val="accent1"/>
                </a:solidFill>
              </a:rPr>
              <a:t>メリット</a:t>
            </a:r>
          </a:p>
        </p:txBody>
      </p:sp>
      <p:sp>
        <p:nvSpPr>
          <p:cNvPr id="20" name="テキスト ボックス 19">
            <a:extLst>
              <a:ext uri="{FF2B5EF4-FFF2-40B4-BE49-F238E27FC236}">
                <a16:creationId xmlns:a16="http://schemas.microsoft.com/office/drawing/2014/main" id="{A5AF8FAB-93A4-4458-AADD-1D18EC18FAEE}"/>
              </a:ext>
            </a:extLst>
          </p:cNvPr>
          <p:cNvSpPr txBox="1"/>
          <p:nvPr/>
        </p:nvSpPr>
        <p:spPr>
          <a:xfrm>
            <a:off x="417652" y="4674181"/>
            <a:ext cx="1020623" cy="338554"/>
          </a:xfrm>
          <a:prstGeom prst="rect">
            <a:avLst/>
          </a:prstGeom>
          <a:noFill/>
        </p:spPr>
        <p:txBody>
          <a:bodyPr wrap="square" rtlCol="0">
            <a:spAutoFit/>
          </a:bodyPr>
          <a:lstStyle/>
          <a:p>
            <a:pPr algn="ctr"/>
            <a:r>
              <a:rPr kumimoji="1" lang="ja-JP" altLang="en-US" sz="1600" b="1" dirty="0">
                <a:solidFill>
                  <a:schemeClr val="accent4"/>
                </a:solidFill>
              </a:rPr>
              <a:t>デメリット</a:t>
            </a:r>
          </a:p>
        </p:txBody>
      </p:sp>
      <p:sp>
        <p:nvSpPr>
          <p:cNvPr id="21" name="テキスト ボックス 20">
            <a:extLst>
              <a:ext uri="{FF2B5EF4-FFF2-40B4-BE49-F238E27FC236}">
                <a16:creationId xmlns:a16="http://schemas.microsoft.com/office/drawing/2014/main" id="{3AC05345-B5B4-4D42-AAFF-6BF3471F63B5}"/>
              </a:ext>
            </a:extLst>
          </p:cNvPr>
          <p:cNvSpPr txBox="1"/>
          <p:nvPr/>
        </p:nvSpPr>
        <p:spPr>
          <a:xfrm>
            <a:off x="2102353" y="4581848"/>
            <a:ext cx="3950462" cy="584775"/>
          </a:xfrm>
          <a:prstGeom prst="rect">
            <a:avLst/>
          </a:prstGeom>
          <a:noFill/>
        </p:spPr>
        <p:txBody>
          <a:bodyPr wrap="square" rtlCol="0">
            <a:spAutoFit/>
          </a:bodyPr>
          <a:lstStyle/>
          <a:p>
            <a:r>
              <a:rPr kumimoji="1" lang="ja-JP" altLang="en-US" sz="1600" b="1" dirty="0">
                <a:solidFill>
                  <a:schemeClr val="accent4"/>
                </a:solidFill>
              </a:rPr>
              <a:t>可能領域が狭い場合は、その領域に到達するまでに時間がかかりやすい</a:t>
            </a:r>
            <a:endParaRPr kumimoji="1" lang="en-US" altLang="ja-JP" sz="1600" b="1" dirty="0">
              <a:solidFill>
                <a:schemeClr val="accent4"/>
              </a:solidFill>
            </a:endParaRPr>
          </a:p>
        </p:txBody>
      </p:sp>
      <p:sp>
        <p:nvSpPr>
          <p:cNvPr id="24" name="テキスト ボックス 23">
            <a:extLst>
              <a:ext uri="{FF2B5EF4-FFF2-40B4-BE49-F238E27FC236}">
                <a16:creationId xmlns:a16="http://schemas.microsoft.com/office/drawing/2014/main" id="{69CB68CB-F733-42CA-B6D0-E77CB64DEA21}"/>
              </a:ext>
            </a:extLst>
          </p:cNvPr>
          <p:cNvSpPr txBox="1"/>
          <p:nvPr/>
        </p:nvSpPr>
        <p:spPr>
          <a:xfrm>
            <a:off x="6809968" y="4581848"/>
            <a:ext cx="4516057" cy="338554"/>
          </a:xfrm>
          <a:prstGeom prst="rect">
            <a:avLst/>
          </a:prstGeom>
          <a:noFill/>
        </p:spPr>
        <p:txBody>
          <a:bodyPr wrap="square" rtlCol="0">
            <a:spAutoFit/>
          </a:bodyPr>
          <a:lstStyle/>
          <a:p>
            <a:r>
              <a:rPr kumimoji="1" lang="ja-JP" altLang="en-US" sz="1600" b="1" dirty="0">
                <a:solidFill>
                  <a:schemeClr val="accent4"/>
                </a:solidFill>
              </a:rPr>
              <a:t>可能解獲得後、局所解で解の改善が停滞しやすい</a:t>
            </a:r>
            <a:endParaRPr kumimoji="1" lang="en-US" altLang="ja-JP" sz="1600" b="1" dirty="0">
              <a:solidFill>
                <a:schemeClr val="accent4"/>
              </a:solidFill>
            </a:endParaRPr>
          </a:p>
        </p:txBody>
      </p:sp>
      <p:sp>
        <p:nvSpPr>
          <p:cNvPr id="25" name="テキスト ボックス 24">
            <a:extLst>
              <a:ext uri="{FF2B5EF4-FFF2-40B4-BE49-F238E27FC236}">
                <a16:creationId xmlns:a16="http://schemas.microsoft.com/office/drawing/2014/main" id="{15B382A9-E4A5-442D-A7D0-AFB12139F625}"/>
              </a:ext>
            </a:extLst>
          </p:cNvPr>
          <p:cNvSpPr txBox="1"/>
          <p:nvPr/>
        </p:nvSpPr>
        <p:spPr>
          <a:xfrm>
            <a:off x="7092766" y="4980638"/>
            <a:ext cx="3950462" cy="584775"/>
          </a:xfrm>
          <a:prstGeom prst="rect">
            <a:avLst/>
          </a:prstGeom>
          <a:noFill/>
        </p:spPr>
        <p:txBody>
          <a:bodyPr wrap="square" rtlCol="0">
            <a:spAutoFit/>
          </a:bodyPr>
          <a:lstStyle/>
          <a:p>
            <a:r>
              <a:rPr kumimoji="1" lang="ja-JP" altLang="en-US" sz="1600" dirty="0"/>
              <a:t>可能解を得た後、微小な制約違反が発生するだけでも、全く更新しないため</a:t>
            </a:r>
            <a:endParaRPr kumimoji="1" lang="en-US" altLang="ja-JP" sz="1600" dirty="0"/>
          </a:p>
        </p:txBody>
      </p:sp>
    </p:spTree>
    <p:extLst>
      <p:ext uri="{BB962C8B-B14F-4D97-AF65-F5344CB8AC3E}">
        <p14:creationId xmlns:p14="http://schemas.microsoft.com/office/powerpoint/2010/main" val="2166155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22</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対象問題の性質と課題の対応関係</a:t>
            </a:r>
            <a:endParaRPr lang="en-US"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検証１</a:t>
            </a:r>
            <a:endParaRPr kumimoji="1" lang="en-US" altLang="ja-JP" sz="1600" b="1" dirty="0">
              <a:solidFill>
                <a:schemeClr val="bg1"/>
              </a:solidFill>
            </a:endParaRPr>
          </a:p>
        </p:txBody>
      </p:sp>
      <p:graphicFrame>
        <p:nvGraphicFramePr>
          <p:cNvPr id="22" name="表 21">
            <a:extLst>
              <a:ext uri="{FF2B5EF4-FFF2-40B4-BE49-F238E27FC236}">
                <a16:creationId xmlns:a16="http://schemas.microsoft.com/office/drawing/2014/main" id="{9005C04A-3A27-4619-A6B2-065EC3F3662D}"/>
              </a:ext>
            </a:extLst>
          </p:cNvPr>
          <p:cNvGraphicFramePr>
            <a:graphicFrameLocks noGrp="1"/>
          </p:cNvGraphicFramePr>
          <p:nvPr>
            <p:extLst>
              <p:ext uri="{D42A27DB-BD31-4B8C-83A1-F6EECF244321}">
                <p14:modId xmlns:p14="http://schemas.microsoft.com/office/powerpoint/2010/main" val="1246044038"/>
              </p:ext>
            </p:extLst>
          </p:nvPr>
        </p:nvGraphicFramePr>
        <p:xfrm>
          <a:off x="324909" y="1522676"/>
          <a:ext cx="11400124" cy="370840"/>
        </p:xfrm>
        <a:graphic>
          <a:graphicData uri="http://schemas.openxmlformats.org/drawingml/2006/table">
            <a:tbl>
              <a:tblPr firstRow="1" bandRow="1">
                <a:tableStyleId>{5C22544A-7EE6-4342-B048-85BDC9FD1C3A}</a:tableStyleId>
              </a:tblPr>
              <a:tblGrid>
                <a:gridCol w="3161241">
                  <a:extLst>
                    <a:ext uri="{9D8B030D-6E8A-4147-A177-3AD203B41FA5}">
                      <a16:colId xmlns:a16="http://schemas.microsoft.com/office/drawing/2014/main" val="12712099"/>
                    </a:ext>
                  </a:extLst>
                </a:gridCol>
                <a:gridCol w="4673620">
                  <a:extLst>
                    <a:ext uri="{9D8B030D-6E8A-4147-A177-3AD203B41FA5}">
                      <a16:colId xmlns:a16="http://schemas.microsoft.com/office/drawing/2014/main" val="1864188297"/>
                    </a:ext>
                  </a:extLst>
                </a:gridCol>
                <a:gridCol w="3565263">
                  <a:extLst>
                    <a:ext uri="{9D8B030D-6E8A-4147-A177-3AD203B41FA5}">
                      <a16:colId xmlns:a16="http://schemas.microsoft.com/office/drawing/2014/main" val="273772138"/>
                    </a:ext>
                  </a:extLst>
                </a:gridCol>
              </a:tblGrid>
              <a:tr h="370840">
                <a:tc>
                  <a:txBody>
                    <a:bodyPr/>
                    <a:lstStyle/>
                    <a:p>
                      <a:pPr algn="ctr"/>
                      <a:r>
                        <a:rPr kumimoji="1" lang="ja-JP" altLang="en-US" dirty="0"/>
                        <a:t>複雑な条件</a:t>
                      </a:r>
                    </a:p>
                  </a:txBody>
                  <a:tcPr>
                    <a:lnB w="12700" cap="flat" cmpd="sng" algn="ctr">
                      <a:solidFill>
                        <a:schemeClr val="tx1"/>
                      </a:solidFill>
                      <a:prstDash val="solid"/>
                      <a:round/>
                      <a:headEnd type="none" w="med" len="med"/>
                      <a:tailEnd type="none" w="med" len="med"/>
                    </a:lnB>
                  </a:tcPr>
                </a:tc>
                <a:tc>
                  <a:txBody>
                    <a:bodyPr/>
                    <a:lstStyle/>
                    <a:p>
                      <a:pPr algn="ctr"/>
                      <a:r>
                        <a:rPr kumimoji="1" lang="ja-JP" altLang="en-US" dirty="0"/>
                        <a:t>問題を生じさせる要因</a:t>
                      </a:r>
                    </a:p>
                  </a:txBody>
                  <a:tcPr>
                    <a:lnB w="12700" cap="flat" cmpd="sng" algn="ctr">
                      <a:solidFill>
                        <a:schemeClr val="tx1"/>
                      </a:solidFill>
                      <a:prstDash val="solid"/>
                      <a:round/>
                      <a:headEnd type="none" w="med" len="med"/>
                      <a:tailEnd type="none" w="med" len="med"/>
                    </a:lnB>
                  </a:tcPr>
                </a:tc>
                <a:tc>
                  <a:txBody>
                    <a:bodyPr/>
                    <a:lstStyle/>
                    <a:p>
                      <a:pPr algn="ctr"/>
                      <a:r>
                        <a:rPr kumimoji="1" lang="ja-JP" altLang="en-US" sz="1800" dirty="0"/>
                        <a:t>表面的に発生する問題</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bl>
          </a:graphicData>
        </a:graphic>
      </p:graphicFrame>
      <p:sp>
        <p:nvSpPr>
          <p:cNvPr id="23" name="正方形/長方形 22">
            <a:extLst>
              <a:ext uri="{FF2B5EF4-FFF2-40B4-BE49-F238E27FC236}">
                <a16:creationId xmlns:a16="http://schemas.microsoft.com/office/drawing/2014/main" id="{5819AF7F-80B6-4A9A-B0CB-74D2CFDE5CE1}"/>
              </a:ext>
            </a:extLst>
          </p:cNvPr>
          <p:cNvSpPr/>
          <p:nvPr/>
        </p:nvSpPr>
        <p:spPr>
          <a:xfrm>
            <a:off x="1202040" y="3013319"/>
            <a:ext cx="1375764"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非連結性</a:t>
            </a:r>
            <a:endParaRPr kumimoji="1" lang="ja-JP" altLang="en-US" dirty="0"/>
          </a:p>
        </p:txBody>
      </p:sp>
      <p:sp>
        <p:nvSpPr>
          <p:cNvPr id="26" name="正方形/長方形 25">
            <a:extLst>
              <a:ext uri="{FF2B5EF4-FFF2-40B4-BE49-F238E27FC236}">
                <a16:creationId xmlns:a16="http://schemas.microsoft.com/office/drawing/2014/main" id="{30B05D03-9762-41AA-90B7-9F3C6069DB38}"/>
              </a:ext>
            </a:extLst>
          </p:cNvPr>
          <p:cNvSpPr/>
          <p:nvPr/>
        </p:nvSpPr>
        <p:spPr>
          <a:xfrm>
            <a:off x="1202040" y="3891661"/>
            <a:ext cx="1375764"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高次元</a:t>
            </a:r>
            <a:endParaRPr kumimoji="1" lang="ja-JP" altLang="en-US" dirty="0"/>
          </a:p>
        </p:txBody>
      </p:sp>
      <p:sp>
        <p:nvSpPr>
          <p:cNvPr id="27" name="正方形/長方形 26">
            <a:extLst>
              <a:ext uri="{FF2B5EF4-FFF2-40B4-BE49-F238E27FC236}">
                <a16:creationId xmlns:a16="http://schemas.microsoft.com/office/drawing/2014/main" id="{B9432440-4B1E-434A-99F5-2F7FA4FEC2C7}"/>
              </a:ext>
            </a:extLst>
          </p:cNvPr>
          <p:cNvSpPr/>
          <p:nvPr/>
        </p:nvSpPr>
        <p:spPr>
          <a:xfrm>
            <a:off x="1202040" y="5432569"/>
            <a:ext cx="1375764" cy="333154"/>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混合整数</a:t>
            </a:r>
            <a:endParaRPr kumimoji="1" lang="ja-JP" altLang="en-US" dirty="0"/>
          </a:p>
        </p:txBody>
      </p:sp>
      <p:sp>
        <p:nvSpPr>
          <p:cNvPr id="28" name="正方形/長方形 27">
            <a:extLst>
              <a:ext uri="{FF2B5EF4-FFF2-40B4-BE49-F238E27FC236}">
                <a16:creationId xmlns:a16="http://schemas.microsoft.com/office/drawing/2014/main" id="{B5B9DBCE-1465-4BC9-B672-D01BF082BE0A}"/>
              </a:ext>
            </a:extLst>
          </p:cNvPr>
          <p:cNvSpPr/>
          <p:nvPr/>
        </p:nvSpPr>
        <p:spPr>
          <a:xfrm>
            <a:off x="1202040" y="4701785"/>
            <a:ext cx="1375764"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多数制約</a:t>
            </a:r>
            <a:endParaRPr kumimoji="1" lang="ja-JP" altLang="en-US" dirty="0"/>
          </a:p>
        </p:txBody>
      </p:sp>
      <p:sp>
        <p:nvSpPr>
          <p:cNvPr id="29" name="正方形/長方形 28">
            <a:extLst>
              <a:ext uri="{FF2B5EF4-FFF2-40B4-BE49-F238E27FC236}">
                <a16:creationId xmlns:a16="http://schemas.microsoft.com/office/drawing/2014/main" id="{028A0776-58D3-42EB-8B82-A574EFC60D94}"/>
              </a:ext>
            </a:extLst>
          </p:cNvPr>
          <p:cNvSpPr/>
          <p:nvPr/>
        </p:nvSpPr>
        <p:spPr>
          <a:xfrm>
            <a:off x="4420852" y="3503660"/>
            <a:ext cx="2864927"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制約起因の局所解発生</a:t>
            </a:r>
          </a:p>
        </p:txBody>
      </p:sp>
      <p:sp>
        <p:nvSpPr>
          <p:cNvPr id="30" name="正方形/長方形 29">
            <a:extLst>
              <a:ext uri="{FF2B5EF4-FFF2-40B4-BE49-F238E27FC236}">
                <a16:creationId xmlns:a16="http://schemas.microsoft.com/office/drawing/2014/main" id="{931CEDD8-029C-4C22-B3D8-257174A050A4}"/>
              </a:ext>
            </a:extLst>
          </p:cNvPr>
          <p:cNvSpPr/>
          <p:nvPr/>
        </p:nvSpPr>
        <p:spPr>
          <a:xfrm>
            <a:off x="4420850" y="4644136"/>
            <a:ext cx="2864929"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実行可能領域が狭い</a:t>
            </a:r>
          </a:p>
        </p:txBody>
      </p:sp>
      <p:sp>
        <p:nvSpPr>
          <p:cNvPr id="32" name="テキスト ボックス 31">
            <a:extLst>
              <a:ext uri="{FF2B5EF4-FFF2-40B4-BE49-F238E27FC236}">
                <a16:creationId xmlns:a16="http://schemas.microsoft.com/office/drawing/2014/main" id="{C9BA0BE4-C6E9-4A4B-BBC8-E26D25B0331F}"/>
              </a:ext>
            </a:extLst>
          </p:cNvPr>
          <p:cNvSpPr txBox="1"/>
          <p:nvPr/>
        </p:nvSpPr>
        <p:spPr>
          <a:xfrm>
            <a:off x="747534" y="5775271"/>
            <a:ext cx="2334304" cy="307777"/>
          </a:xfrm>
          <a:prstGeom prst="rect">
            <a:avLst/>
          </a:prstGeom>
          <a:noFill/>
        </p:spPr>
        <p:txBody>
          <a:bodyPr wrap="square" rtlCol="0">
            <a:spAutoFit/>
          </a:bodyPr>
          <a:lstStyle/>
          <a:p>
            <a:r>
              <a:rPr kumimoji="1" lang="ja-JP" altLang="en-US" sz="1400" dirty="0"/>
              <a:t>⇒離散部を特別に扱えば良い</a:t>
            </a:r>
          </a:p>
        </p:txBody>
      </p:sp>
      <p:sp>
        <p:nvSpPr>
          <p:cNvPr id="33" name="正方形/長方形 32">
            <a:extLst>
              <a:ext uri="{FF2B5EF4-FFF2-40B4-BE49-F238E27FC236}">
                <a16:creationId xmlns:a16="http://schemas.microsoft.com/office/drawing/2014/main" id="{6341EAF1-A16C-4664-92BA-A2F95E31885E}"/>
              </a:ext>
            </a:extLst>
          </p:cNvPr>
          <p:cNvSpPr/>
          <p:nvPr/>
        </p:nvSpPr>
        <p:spPr>
          <a:xfrm>
            <a:off x="9086052" y="5135775"/>
            <a:ext cx="1922295"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計算時間の増加</a:t>
            </a:r>
            <a:endParaRPr kumimoji="1" lang="ja-JP" altLang="en-US" dirty="0"/>
          </a:p>
        </p:txBody>
      </p:sp>
      <p:sp>
        <p:nvSpPr>
          <p:cNvPr id="34" name="正方形/長方形 33">
            <a:extLst>
              <a:ext uri="{FF2B5EF4-FFF2-40B4-BE49-F238E27FC236}">
                <a16:creationId xmlns:a16="http://schemas.microsoft.com/office/drawing/2014/main" id="{225F3B45-C1AE-4FF7-BA0D-E851DB4D7BD3}"/>
              </a:ext>
            </a:extLst>
          </p:cNvPr>
          <p:cNvSpPr/>
          <p:nvPr/>
        </p:nvSpPr>
        <p:spPr>
          <a:xfrm>
            <a:off x="9086053" y="3111903"/>
            <a:ext cx="1922294" cy="356207"/>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探索効率の低下</a:t>
            </a:r>
          </a:p>
        </p:txBody>
      </p:sp>
      <p:sp>
        <p:nvSpPr>
          <p:cNvPr id="36" name="テキスト ボックス 35">
            <a:extLst>
              <a:ext uri="{FF2B5EF4-FFF2-40B4-BE49-F238E27FC236}">
                <a16:creationId xmlns:a16="http://schemas.microsoft.com/office/drawing/2014/main" id="{BACE321A-3E1D-4860-A92D-5AB0E44F706A}"/>
              </a:ext>
            </a:extLst>
          </p:cNvPr>
          <p:cNvSpPr txBox="1"/>
          <p:nvPr/>
        </p:nvSpPr>
        <p:spPr>
          <a:xfrm>
            <a:off x="4445834" y="3835417"/>
            <a:ext cx="2920026" cy="307777"/>
          </a:xfrm>
          <a:prstGeom prst="rect">
            <a:avLst/>
          </a:prstGeom>
          <a:noFill/>
        </p:spPr>
        <p:txBody>
          <a:bodyPr wrap="square" rtlCol="0">
            <a:spAutoFit/>
          </a:bodyPr>
          <a:lstStyle/>
          <a:p>
            <a:r>
              <a:rPr kumimoji="1" lang="ja-JP" altLang="en-US" sz="1400" dirty="0"/>
              <a:t>⇒より良い可能解獲得に影響</a:t>
            </a:r>
            <a:endParaRPr lang="en-US" altLang="ja-JP" sz="1400" dirty="0"/>
          </a:p>
        </p:txBody>
      </p:sp>
      <p:cxnSp>
        <p:nvCxnSpPr>
          <p:cNvPr id="37" name="直線矢印コネクタ 36">
            <a:extLst>
              <a:ext uri="{FF2B5EF4-FFF2-40B4-BE49-F238E27FC236}">
                <a16:creationId xmlns:a16="http://schemas.microsoft.com/office/drawing/2014/main" id="{D2875113-868D-4480-91B5-4DE9B93668A1}"/>
              </a:ext>
            </a:extLst>
          </p:cNvPr>
          <p:cNvCxnSpPr>
            <a:cxnSpLocks/>
            <a:stCxn id="34" idx="2"/>
            <a:endCxn id="33" idx="0"/>
          </p:cNvCxnSpPr>
          <p:nvPr/>
        </p:nvCxnSpPr>
        <p:spPr>
          <a:xfrm>
            <a:off x="10047200" y="3468110"/>
            <a:ext cx="0" cy="1667665"/>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FDF72232-6BD3-45AC-9F42-B045846892DF}"/>
              </a:ext>
            </a:extLst>
          </p:cNvPr>
          <p:cNvSpPr txBox="1"/>
          <p:nvPr/>
        </p:nvSpPr>
        <p:spPr>
          <a:xfrm>
            <a:off x="9007808" y="3476709"/>
            <a:ext cx="2078781" cy="307777"/>
          </a:xfrm>
          <a:prstGeom prst="rect">
            <a:avLst/>
          </a:prstGeom>
          <a:noFill/>
        </p:spPr>
        <p:txBody>
          <a:bodyPr wrap="square" rtlCol="0">
            <a:spAutoFit/>
          </a:bodyPr>
          <a:lstStyle/>
          <a:p>
            <a:pPr algn="ctr"/>
            <a:r>
              <a:rPr kumimoji="1" lang="ja-JP" altLang="en-US" sz="1400" dirty="0">
                <a:solidFill>
                  <a:srgbClr val="FF0000"/>
                </a:solidFill>
              </a:rPr>
              <a:t>実行可能解の獲得が困難</a:t>
            </a:r>
          </a:p>
        </p:txBody>
      </p:sp>
      <p:sp>
        <p:nvSpPr>
          <p:cNvPr id="39" name="正方形/長方形 38">
            <a:extLst>
              <a:ext uri="{FF2B5EF4-FFF2-40B4-BE49-F238E27FC236}">
                <a16:creationId xmlns:a16="http://schemas.microsoft.com/office/drawing/2014/main" id="{4A8EC1D8-53F2-4048-A9EA-7010E768DE89}"/>
              </a:ext>
            </a:extLst>
          </p:cNvPr>
          <p:cNvSpPr/>
          <p:nvPr/>
        </p:nvSpPr>
        <p:spPr>
          <a:xfrm>
            <a:off x="4420851" y="5772843"/>
            <a:ext cx="2864942" cy="39147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アルゴリズムの計算量が多い</a:t>
            </a:r>
            <a:endParaRPr kumimoji="1" lang="ja-JP" altLang="en-US" dirty="0"/>
          </a:p>
        </p:txBody>
      </p:sp>
      <p:cxnSp>
        <p:nvCxnSpPr>
          <p:cNvPr id="41" name="直線矢印コネクタ 40">
            <a:extLst>
              <a:ext uri="{FF2B5EF4-FFF2-40B4-BE49-F238E27FC236}">
                <a16:creationId xmlns:a16="http://schemas.microsoft.com/office/drawing/2014/main" id="{F65553FA-0895-453B-8961-642858E1B1CE}"/>
              </a:ext>
            </a:extLst>
          </p:cNvPr>
          <p:cNvCxnSpPr>
            <a:cxnSpLocks/>
            <a:stCxn id="39" idx="3"/>
            <a:endCxn id="33" idx="1"/>
          </p:cNvCxnSpPr>
          <p:nvPr/>
        </p:nvCxnSpPr>
        <p:spPr>
          <a:xfrm flipV="1">
            <a:off x="7285793" y="5302352"/>
            <a:ext cx="1800259" cy="6662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FCAF3730-78BF-4575-9685-1646F21A98D3}"/>
              </a:ext>
            </a:extLst>
          </p:cNvPr>
          <p:cNvCxnSpPr>
            <a:cxnSpLocks/>
            <a:stCxn id="29" idx="3"/>
            <a:endCxn id="34" idx="1"/>
          </p:cNvCxnSpPr>
          <p:nvPr/>
        </p:nvCxnSpPr>
        <p:spPr>
          <a:xfrm flipV="1">
            <a:off x="7285779" y="3290007"/>
            <a:ext cx="1800274" cy="38023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60618BB1-EA0C-4B8D-BD71-A5BE32A32E9E}"/>
              </a:ext>
            </a:extLst>
          </p:cNvPr>
          <p:cNvCxnSpPr>
            <a:cxnSpLocks/>
            <a:stCxn id="30" idx="3"/>
            <a:endCxn id="34" idx="1"/>
          </p:cNvCxnSpPr>
          <p:nvPr/>
        </p:nvCxnSpPr>
        <p:spPr>
          <a:xfrm flipV="1">
            <a:off x="7285779" y="3290007"/>
            <a:ext cx="1800274" cy="15207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5B74F8F3-92DF-4ACA-BF96-07A3C7D54269}"/>
              </a:ext>
            </a:extLst>
          </p:cNvPr>
          <p:cNvCxnSpPr>
            <a:cxnSpLocks/>
            <a:stCxn id="28" idx="3"/>
            <a:endCxn id="39" idx="1"/>
          </p:cNvCxnSpPr>
          <p:nvPr/>
        </p:nvCxnSpPr>
        <p:spPr>
          <a:xfrm>
            <a:off x="2577804" y="4868362"/>
            <a:ext cx="1843047" cy="11002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DF3CFC53-3B4D-4E0F-AEE5-476CC39FB4C2}"/>
              </a:ext>
            </a:extLst>
          </p:cNvPr>
          <p:cNvCxnSpPr>
            <a:cxnSpLocks/>
            <a:stCxn id="28" idx="3"/>
            <a:endCxn id="30" idx="1"/>
          </p:cNvCxnSpPr>
          <p:nvPr/>
        </p:nvCxnSpPr>
        <p:spPr>
          <a:xfrm flipV="1">
            <a:off x="2577804" y="4810713"/>
            <a:ext cx="1843046" cy="576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FDED81BE-0D4D-4517-AF55-F6B7255C7392}"/>
              </a:ext>
            </a:extLst>
          </p:cNvPr>
          <p:cNvSpPr txBox="1"/>
          <p:nvPr/>
        </p:nvSpPr>
        <p:spPr>
          <a:xfrm>
            <a:off x="4375965" y="3213365"/>
            <a:ext cx="755266" cy="307777"/>
          </a:xfrm>
          <a:prstGeom prst="rect">
            <a:avLst/>
          </a:prstGeom>
          <a:noFill/>
        </p:spPr>
        <p:txBody>
          <a:bodyPr wrap="square" rtlCol="0">
            <a:spAutoFit/>
          </a:bodyPr>
          <a:lstStyle/>
          <a:p>
            <a:r>
              <a:rPr kumimoji="1" lang="ja-JP" altLang="en-US" sz="1400" dirty="0"/>
              <a:t>要因②</a:t>
            </a:r>
          </a:p>
        </p:txBody>
      </p:sp>
      <p:sp>
        <p:nvSpPr>
          <p:cNvPr id="53" name="テキスト ボックス 52">
            <a:extLst>
              <a:ext uri="{FF2B5EF4-FFF2-40B4-BE49-F238E27FC236}">
                <a16:creationId xmlns:a16="http://schemas.microsoft.com/office/drawing/2014/main" id="{302466CF-B0E1-4DB2-BAE0-D4FD27AEE003}"/>
              </a:ext>
            </a:extLst>
          </p:cNvPr>
          <p:cNvSpPr txBox="1"/>
          <p:nvPr/>
        </p:nvSpPr>
        <p:spPr>
          <a:xfrm>
            <a:off x="4375965" y="4356524"/>
            <a:ext cx="755266" cy="307777"/>
          </a:xfrm>
          <a:prstGeom prst="rect">
            <a:avLst/>
          </a:prstGeom>
          <a:noFill/>
        </p:spPr>
        <p:txBody>
          <a:bodyPr wrap="square" rtlCol="0">
            <a:spAutoFit/>
          </a:bodyPr>
          <a:lstStyle/>
          <a:p>
            <a:r>
              <a:rPr kumimoji="1" lang="ja-JP" altLang="en-US" sz="1400" dirty="0"/>
              <a:t>要因③</a:t>
            </a:r>
          </a:p>
        </p:txBody>
      </p:sp>
      <p:sp>
        <p:nvSpPr>
          <p:cNvPr id="55" name="テキスト ボックス 54">
            <a:extLst>
              <a:ext uri="{FF2B5EF4-FFF2-40B4-BE49-F238E27FC236}">
                <a16:creationId xmlns:a16="http://schemas.microsoft.com/office/drawing/2014/main" id="{613D8D9B-6CB8-4DCC-8E2F-4E6E21CA8C9F}"/>
              </a:ext>
            </a:extLst>
          </p:cNvPr>
          <p:cNvSpPr txBox="1"/>
          <p:nvPr/>
        </p:nvSpPr>
        <p:spPr>
          <a:xfrm>
            <a:off x="4375965" y="5504336"/>
            <a:ext cx="755266" cy="307777"/>
          </a:xfrm>
          <a:prstGeom prst="rect">
            <a:avLst/>
          </a:prstGeom>
          <a:noFill/>
        </p:spPr>
        <p:txBody>
          <a:bodyPr wrap="square" rtlCol="0">
            <a:spAutoFit/>
          </a:bodyPr>
          <a:lstStyle/>
          <a:p>
            <a:r>
              <a:rPr kumimoji="1" lang="ja-JP" altLang="en-US" sz="1400" dirty="0"/>
              <a:t>要因④</a:t>
            </a:r>
          </a:p>
        </p:txBody>
      </p:sp>
      <p:sp>
        <p:nvSpPr>
          <p:cNvPr id="56" name="テキスト ボックス 55">
            <a:extLst>
              <a:ext uri="{FF2B5EF4-FFF2-40B4-BE49-F238E27FC236}">
                <a16:creationId xmlns:a16="http://schemas.microsoft.com/office/drawing/2014/main" id="{7039488D-DBA3-4859-8B91-FE8DDECEBC7B}"/>
              </a:ext>
            </a:extLst>
          </p:cNvPr>
          <p:cNvSpPr txBox="1"/>
          <p:nvPr/>
        </p:nvSpPr>
        <p:spPr>
          <a:xfrm>
            <a:off x="9307307" y="5950389"/>
            <a:ext cx="2727952" cy="338554"/>
          </a:xfrm>
          <a:prstGeom prst="rect">
            <a:avLst/>
          </a:prstGeom>
          <a:noFill/>
        </p:spPr>
        <p:txBody>
          <a:bodyPr wrap="square" rtlCol="0">
            <a:spAutoFit/>
          </a:bodyPr>
          <a:lstStyle/>
          <a:p>
            <a:r>
              <a:rPr kumimoji="1" lang="en-US" altLang="ja-JP" sz="1600" dirty="0"/>
              <a:t>※</a:t>
            </a:r>
            <a:r>
              <a:rPr kumimoji="1" lang="ja-JP" altLang="en-US" sz="1600" dirty="0"/>
              <a:t>影響が比較的弱い線は除外</a:t>
            </a:r>
          </a:p>
        </p:txBody>
      </p:sp>
      <p:sp>
        <p:nvSpPr>
          <p:cNvPr id="60" name="テキスト ボックス 59">
            <a:extLst>
              <a:ext uri="{FF2B5EF4-FFF2-40B4-BE49-F238E27FC236}">
                <a16:creationId xmlns:a16="http://schemas.microsoft.com/office/drawing/2014/main" id="{54E61869-48BE-486E-9BD5-5AA4550F5763}"/>
              </a:ext>
            </a:extLst>
          </p:cNvPr>
          <p:cNvSpPr txBox="1"/>
          <p:nvPr/>
        </p:nvSpPr>
        <p:spPr>
          <a:xfrm>
            <a:off x="8869088" y="4179042"/>
            <a:ext cx="2366713" cy="307777"/>
          </a:xfrm>
          <a:prstGeom prst="rect">
            <a:avLst/>
          </a:prstGeom>
          <a:noFill/>
        </p:spPr>
        <p:txBody>
          <a:bodyPr wrap="square" rtlCol="0">
            <a:spAutoFit/>
          </a:bodyPr>
          <a:lstStyle/>
          <a:p>
            <a:pPr algn="ctr"/>
            <a:r>
              <a:rPr kumimoji="1" lang="ja-JP" altLang="en-US" sz="1400" dirty="0"/>
              <a:t>探索時間・探索点数を増やす</a:t>
            </a:r>
          </a:p>
        </p:txBody>
      </p:sp>
      <p:sp>
        <p:nvSpPr>
          <p:cNvPr id="67" name="テキスト ボックス 66">
            <a:extLst>
              <a:ext uri="{FF2B5EF4-FFF2-40B4-BE49-F238E27FC236}">
                <a16:creationId xmlns:a16="http://schemas.microsoft.com/office/drawing/2014/main" id="{021B0CD6-9A55-4998-99DD-D727541F17D9}"/>
              </a:ext>
            </a:extLst>
          </p:cNvPr>
          <p:cNvSpPr txBox="1"/>
          <p:nvPr/>
        </p:nvSpPr>
        <p:spPr>
          <a:xfrm>
            <a:off x="690880" y="3369134"/>
            <a:ext cx="2509700" cy="307777"/>
          </a:xfrm>
          <a:prstGeom prst="rect">
            <a:avLst/>
          </a:prstGeom>
          <a:noFill/>
        </p:spPr>
        <p:txBody>
          <a:bodyPr wrap="square" rtlCol="0">
            <a:spAutoFit/>
          </a:bodyPr>
          <a:lstStyle/>
          <a:p>
            <a:r>
              <a:rPr kumimoji="1" lang="ja-JP" altLang="en-US" sz="1400" dirty="0"/>
              <a:t>⇒ただし、可能集合同士は近い</a:t>
            </a:r>
          </a:p>
        </p:txBody>
      </p:sp>
      <p:sp>
        <p:nvSpPr>
          <p:cNvPr id="68" name="正方形/長方形 67">
            <a:extLst>
              <a:ext uri="{FF2B5EF4-FFF2-40B4-BE49-F238E27FC236}">
                <a16:creationId xmlns:a16="http://schemas.microsoft.com/office/drawing/2014/main" id="{6F1EC151-22B6-4E4B-A24C-2F58BE28A1EB}"/>
              </a:ext>
            </a:extLst>
          </p:cNvPr>
          <p:cNvSpPr/>
          <p:nvPr/>
        </p:nvSpPr>
        <p:spPr>
          <a:xfrm>
            <a:off x="824057" y="2167323"/>
            <a:ext cx="2131730" cy="41971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線形の目的関数</a:t>
            </a:r>
            <a:endParaRPr kumimoji="1" lang="ja-JP" altLang="en-US" dirty="0"/>
          </a:p>
        </p:txBody>
      </p:sp>
      <p:cxnSp>
        <p:nvCxnSpPr>
          <p:cNvPr id="69" name="直線矢印コネクタ 68">
            <a:extLst>
              <a:ext uri="{FF2B5EF4-FFF2-40B4-BE49-F238E27FC236}">
                <a16:creationId xmlns:a16="http://schemas.microsoft.com/office/drawing/2014/main" id="{FCD74129-3AE7-40DF-BF34-3A1B7B8652A7}"/>
              </a:ext>
            </a:extLst>
          </p:cNvPr>
          <p:cNvCxnSpPr>
            <a:cxnSpLocks/>
            <a:stCxn id="23" idx="3"/>
            <a:endCxn id="29" idx="1"/>
          </p:cNvCxnSpPr>
          <p:nvPr/>
        </p:nvCxnSpPr>
        <p:spPr>
          <a:xfrm>
            <a:off x="2577804" y="3179896"/>
            <a:ext cx="1843048" cy="4903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25D6CD48-8A5C-41BC-85E1-B0447883A4AA}"/>
              </a:ext>
            </a:extLst>
          </p:cNvPr>
          <p:cNvCxnSpPr>
            <a:cxnSpLocks/>
          </p:cNvCxnSpPr>
          <p:nvPr/>
        </p:nvCxnSpPr>
        <p:spPr>
          <a:xfrm>
            <a:off x="2577796" y="4058238"/>
            <a:ext cx="1843047" cy="19103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正方形/長方形 82">
            <a:extLst>
              <a:ext uri="{FF2B5EF4-FFF2-40B4-BE49-F238E27FC236}">
                <a16:creationId xmlns:a16="http://schemas.microsoft.com/office/drawing/2014/main" id="{03793D79-940C-4B89-ABFA-CEAEBFB53068}"/>
              </a:ext>
            </a:extLst>
          </p:cNvPr>
          <p:cNvSpPr/>
          <p:nvPr/>
        </p:nvSpPr>
        <p:spPr>
          <a:xfrm>
            <a:off x="4420852" y="2246688"/>
            <a:ext cx="2864927"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パレートフロンティアが広い</a:t>
            </a:r>
          </a:p>
        </p:txBody>
      </p:sp>
      <p:sp>
        <p:nvSpPr>
          <p:cNvPr id="84" name="テキスト ボックス 83">
            <a:extLst>
              <a:ext uri="{FF2B5EF4-FFF2-40B4-BE49-F238E27FC236}">
                <a16:creationId xmlns:a16="http://schemas.microsoft.com/office/drawing/2014/main" id="{9A2C1CCF-B084-42E4-A49D-D7F05781CF99}"/>
              </a:ext>
            </a:extLst>
          </p:cNvPr>
          <p:cNvSpPr txBox="1"/>
          <p:nvPr/>
        </p:nvSpPr>
        <p:spPr>
          <a:xfrm>
            <a:off x="4375965" y="1936641"/>
            <a:ext cx="755266" cy="307777"/>
          </a:xfrm>
          <a:prstGeom prst="rect">
            <a:avLst/>
          </a:prstGeom>
          <a:noFill/>
        </p:spPr>
        <p:txBody>
          <a:bodyPr wrap="square" rtlCol="0">
            <a:spAutoFit/>
          </a:bodyPr>
          <a:lstStyle/>
          <a:p>
            <a:r>
              <a:rPr kumimoji="1" lang="ja-JP" altLang="en-US" sz="1400" dirty="0"/>
              <a:t>要因①</a:t>
            </a:r>
          </a:p>
        </p:txBody>
      </p:sp>
      <p:cxnSp>
        <p:nvCxnSpPr>
          <p:cNvPr id="85" name="直線矢印コネクタ 84">
            <a:extLst>
              <a:ext uri="{FF2B5EF4-FFF2-40B4-BE49-F238E27FC236}">
                <a16:creationId xmlns:a16="http://schemas.microsoft.com/office/drawing/2014/main" id="{08140D25-D353-4B28-A09B-ABD70D9E3DBC}"/>
              </a:ext>
            </a:extLst>
          </p:cNvPr>
          <p:cNvCxnSpPr>
            <a:cxnSpLocks/>
            <a:stCxn id="68" idx="3"/>
            <a:endCxn id="83" idx="1"/>
          </p:cNvCxnSpPr>
          <p:nvPr/>
        </p:nvCxnSpPr>
        <p:spPr>
          <a:xfrm>
            <a:off x="2955787" y="2377178"/>
            <a:ext cx="1465065" cy="360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D8FA01DB-1B63-41CE-8C5E-253A5851217C}"/>
              </a:ext>
            </a:extLst>
          </p:cNvPr>
          <p:cNvCxnSpPr>
            <a:cxnSpLocks/>
            <a:stCxn id="83" idx="3"/>
            <a:endCxn id="34" idx="1"/>
          </p:cNvCxnSpPr>
          <p:nvPr/>
        </p:nvCxnSpPr>
        <p:spPr>
          <a:xfrm>
            <a:off x="7285779" y="2413265"/>
            <a:ext cx="1800274" cy="8767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テキスト ボックス 90">
            <a:extLst>
              <a:ext uri="{FF2B5EF4-FFF2-40B4-BE49-F238E27FC236}">
                <a16:creationId xmlns:a16="http://schemas.microsoft.com/office/drawing/2014/main" id="{99D7A7EF-5523-4DFA-9157-9E823F21DC80}"/>
              </a:ext>
            </a:extLst>
          </p:cNvPr>
          <p:cNvSpPr txBox="1"/>
          <p:nvPr/>
        </p:nvSpPr>
        <p:spPr>
          <a:xfrm>
            <a:off x="7955769" y="2239364"/>
            <a:ext cx="1800274" cy="523220"/>
          </a:xfrm>
          <a:prstGeom prst="rect">
            <a:avLst/>
          </a:prstGeom>
          <a:noFill/>
        </p:spPr>
        <p:txBody>
          <a:bodyPr wrap="square" rtlCol="0">
            <a:spAutoFit/>
          </a:bodyPr>
          <a:lstStyle/>
          <a:p>
            <a:pPr algn="ctr"/>
            <a:r>
              <a:rPr kumimoji="1" lang="ja-JP" altLang="en-US" sz="1400" dirty="0"/>
              <a:t>特に多目的最適化の制約対処法では顕著</a:t>
            </a:r>
          </a:p>
        </p:txBody>
      </p:sp>
      <p:cxnSp>
        <p:nvCxnSpPr>
          <p:cNvPr id="92" name="直線矢印コネクタ 91">
            <a:extLst>
              <a:ext uri="{FF2B5EF4-FFF2-40B4-BE49-F238E27FC236}">
                <a16:creationId xmlns:a16="http://schemas.microsoft.com/office/drawing/2014/main" id="{3983D477-0F82-4E3B-9562-379137CD4646}"/>
              </a:ext>
            </a:extLst>
          </p:cNvPr>
          <p:cNvCxnSpPr>
            <a:cxnSpLocks/>
            <a:stCxn id="28" idx="3"/>
            <a:endCxn id="83" idx="1"/>
          </p:cNvCxnSpPr>
          <p:nvPr/>
        </p:nvCxnSpPr>
        <p:spPr>
          <a:xfrm flipV="1">
            <a:off x="2577804" y="2413265"/>
            <a:ext cx="1843048" cy="24550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テキスト ボックス 96">
            <a:extLst>
              <a:ext uri="{FF2B5EF4-FFF2-40B4-BE49-F238E27FC236}">
                <a16:creationId xmlns:a16="http://schemas.microsoft.com/office/drawing/2014/main" id="{27F5D6B9-9FBC-4565-90F7-88393A55066E}"/>
              </a:ext>
            </a:extLst>
          </p:cNvPr>
          <p:cNvSpPr txBox="1"/>
          <p:nvPr/>
        </p:nvSpPr>
        <p:spPr>
          <a:xfrm>
            <a:off x="4395083" y="4978054"/>
            <a:ext cx="2864929" cy="307777"/>
          </a:xfrm>
          <a:prstGeom prst="rect">
            <a:avLst/>
          </a:prstGeom>
          <a:noFill/>
        </p:spPr>
        <p:txBody>
          <a:bodyPr wrap="square" rtlCol="0">
            <a:spAutoFit/>
          </a:bodyPr>
          <a:lstStyle/>
          <a:p>
            <a:r>
              <a:rPr kumimoji="1" lang="ja-JP" altLang="en-US" sz="1400" dirty="0"/>
              <a:t>⇒基本的に違反量削減優先で対応</a:t>
            </a:r>
            <a:endParaRPr lang="en-US" altLang="ja-JP" sz="1400" dirty="0"/>
          </a:p>
        </p:txBody>
      </p:sp>
      <p:cxnSp>
        <p:nvCxnSpPr>
          <p:cNvPr id="98" name="直線矢印コネクタ 97">
            <a:extLst>
              <a:ext uri="{FF2B5EF4-FFF2-40B4-BE49-F238E27FC236}">
                <a16:creationId xmlns:a16="http://schemas.microsoft.com/office/drawing/2014/main" id="{3A5FC1D3-13E6-47CF-8750-21C97694CEB5}"/>
              </a:ext>
            </a:extLst>
          </p:cNvPr>
          <p:cNvCxnSpPr>
            <a:cxnSpLocks/>
            <a:stCxn id="26" idx="3"/>
            <a:endCxn id="30" idx="1"/>
          </p:cNvCxnSpPr>
          <p:nvPr/>
        </p:nvCxnSpPr>
        <p:spPr>
          <a:xfrm>
            <a:off x="2577804" y="4058238"/>
            <a:ext cx="1843046" cy="7524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テキスト ボックス 102">
            <a:extLst>
              <a:ext uri="{FF2B5EF4-FFF2-40B4-BE49-F238E27FC236}">
                <a16:creationId xmlns:a16="http://schemas.microsoft.com/office/drawing/2014/main" id="{E248800C-F935-49CB-92F1-3C57588947DF}"/>
              </a:ext>
            </a:extLst>
          </p:cNvPr>
          <p:cNvSpPr txBox="1"/>
          <p:nvPr/>
        </p:nvSpPr>
        <p:spPr>
          <a:xfrm>
            <a:off x="4299832" y="2561318"/>
            <a:ext cx="3212029" cy="523220"/>
          </a:xfrm>
          <a:prstGeom prst="rect">
            <a:avLst/>
          </a:prstGeom>
          <a:noFill/>
        </p:spPr>
        <p:txBody>
          <a:bodyPr wrap="square" rtlCol="0">
            <a:spAutoFit/>
          </a:bodyPr>
          <a:lstStyle/>
          <a:p>
            <a:r>
              <a:rPr kumimoji="1" lang="ja-JP" altLang="en-US" sz="1400" dirty="0"/>
              <a:t>⇒実行可能な最適解と無制約の最適解が離れる</a:t>
            </a:r>
          </a:p>
        </p:txBody>
      </p:sp>
      <p:sp>
        <p:nvSpPr>
          <p:cNvPr id="104" name="テキスト プレースホルダー 2">
            <a:extLst>
              <a:ext uri="{FF2B5EF4-FFF2-40B4-BE49-F238E27FC236}">
                <a16:creationId xmlns:a16="http://schemas.microsoft.com/office/drawing/2014/main" id="{539BD9AC-C9FE-443D-AEB8-9AE95B29677E}"/>
              </a:ext>
            </a:extLst>
          </p:cNvPr>
          <p:cNvSpPr txBox="1">
            <a:spLocks/>
          </p:cNvSpPr>
          <p:nvPr/>
        </p:nvSpPr>
        <p:spPr>
          <a:xfrm>
            <a:off x="408178" y="931587"/>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「可能解獲得効率と局所解回避の両立」と「計算量」が課題</a:t>
            </a:r>
            <a:endParaRPr lang="en-US" altLang="ja-JP" sz="2400" dirty="0"/>
          </a:p>
        </p:txBody>
      </p:sp>
    </p:spTree>
    <p:extLst>
      <p:ext uri="{BB962C8B-B14F-4D97-AF65-F5344CB8AC3E}">
        <p14:creationId xmlns:p14="http://schemas.microsoft.com/office/powerpoint/2010/main" val="2718297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p:txBody>
          <a:bodyPr/>
          <a:lstStyle/>
          <a:p>
            <a:r>
              <a:rPr kumimoji="1" lang="ja-JP" altLang="en-US" dirty="0"/>
              <a:t>まとめ</a:t>
            </a:r>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23</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901759"/>
            <a:ext cx="11341887" cy="689974"/>
          </a:xfrm>
        </p:spPr>
        <p:txBody>
          <a:bodyPr/>
          <a:lstStyle/>
          <a:p>
            <a:r>
              <a:rPr lang="ja-JP" altLang="en-US" sz="2800" dirty="0"/>
              <a:t>線形計画問題に適用したが、問題と手法の関係の理解が進んだ気がする。</a:t>
            </a:r>
            <a:endParaRPr lang="en-US" altLang="ja-JP" sz="2800" dirty="0"/>
          </a:p>
        </p:txBody>
      </p:sp>
      <p:sp>
        <p:nvSpPr>
          <p:cNvPr id="4" name="テキスト ボックス 3">
            <a:extLst>
              <a:ext uri="{FF2B5EF4-FFF2-40B4-BE49-F238E27FC236}">
                <a16:creationId xmlns:a16="http://schemas.microsoft.com/office/drawing/2014/main" id="{46B462AF-137A-554E-6899-25567458CFF6}"/>
              </a:ext>
            </a:extLst>
          </p:cNvPr>
          <p:cNvSpPr txBox="1"/>
          <p:nvPr/>
        </p:nvSpPr>
        <p:spPr>
          <a:xfrm>
            <a:off x="6918828" y="2506870"/>
            <a:ext cx="3950462" cy="338554"/>
          </a:xfrm>
          <a:prstGeom prst="rect">
            <a:avLst/>
          </a:prstGeom>
          <a:noFill/>
        </p:spPr>
        <p:txBody>
          <a:bodyPr wrap="square" rtlCol="0">
            <a:spAutoFit/>
          </a:bodyPr>
          <a:lstStyle/>
          <a:p>
            <a:pPr algn="ctr"/>
            <a:r>
              <a:rPr kumimoji="1" lang="ja-JP" altLang="en-US" sz="1600" b="1" dirty="0">
                <a:solidFill>
                  <a:schemeClr val="accent1"/>
                </a:solidFill>
              </a:rPr>
              <a:t>制約を満たす解を効率良く獲得できた</a:t>
            </a:r>
            <a:endParaRPr kumimoji="1" lang="en-US" altLang="ja-JP" sz="1600" b="1" dirty="0">
              <a:solidFill>
                <a:schemeClr val="accent1"/>
              </a:solidFill>
            </a:endParaRPr>
          </a:p>
        </p:txBody>
      </p:sp>
      <p:sp>
        <p:nvSpPr>
          <p:cNvPr id="5" name="テキスト ボックス 4">
            <a:extLst>
              <a:ext uri="{FF2B5EF4-FFF2-40B4-BE49-F238E27FC236}">
                <a16:creationId xmlns:a16="http://schemas.microsoft.com/office/drawing/2014/main" id="{56BF655B-1BB0-23D5-4BC9-FCCB26201630}"/>
              </a:ext>
            </a:extLst>
          </p:cNvPr>
          <p:cNvSpPr txBox="1"/>
          <p:nvPr/>
        </p:nvSpPr>
        <p:spPr>
          <a:xfrm>
            <a:off x="7184322" y="1969440"/>
            <a:ext cx="3419475" cy="369332"/>
          </a:xfrm>
          <a:prstGeom prst="rect">
            <a:avLst/>
          </a:prstGeom>
          <a:noFill/>
        </p:spPr>
        <p:txBody>
          <a:bodyPr wrap="square" rtlCol="0">
            <a:spAutoFit/>
          </a:bodyPr>
          <a:lstStyle/>
          <a:p>
            <a:pPr algn="ctr"/>
            <a:r>
              <a:rPr kumimoji="1" lang="ja-JP" altLang="en-US" dirty="0"/>
              <a:t>違反量減少優先アプローチ</a:t>
            </a:r>
          </a:p>
        </p:txBody>
      </p:sp>
      <p:cxnSp>
        <p:nvCxnSpPr>
          <p:cNvPr id="6" name="直線コネクタ 5">
            <a:extLst>
              <a:ext uri="{FF2B5EF4-FFF2-40B4-BE49-F238E27FC236}">
                <a16:creationId xmlns:a16="http://schemas.microsoft.com/office/drawing/2014/main" id="{0A0901A1-0CA7-A207-C280-B88F8C4BC5BC}"/>
              </a:ext>
            </a:extLst>
          </p:cNvPr>
          <p:cNvCxnSpPr>
            <a:cxnSpLocks/>
          </p:cNvCxnSpPr>
          <p:nvPr/>
        </p:nvCxnSpPr>
        <p:spPr>
          <a:xfrm flipH="1">
            <a:off x="6604274" y="2390742"/>
            <a:ext cx="457957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AFB89019-EBED-91E4-A4B7-C8C3EF79DBE2}"/>
              </a:ext>
            </a:extLst>
          </p:cNvPr>
          <p:cNvSpPr txBox="1"/>
          <p:nvPr/>
        </p:nvSpPr>
        <p:spPr>
          <a:xfrm>
            <a:off x="1650999" y="1961876"/>
            <a:ext cx="3257733" cy="369332"/>
          </a:xfrm>
          <a:prstGeom prst="rect">
            <a:avLst/>
          </a:prstGeom>
          <a:noFill/>
        </p:spPr>
        <p:txBody>
          <a:bodyPr wrap="square" rtlCol="0">
            <a:spAutoFit/>
          </a:bodyPr>
          <a:lstStyle/>
          <a:p>
            <a:pPr algn="ctr"/>
            <a:r>
              <a:rPr kumimoji="1" lang="ja-JP" altLang="en-US" dirty="0"/>
              <a:t>多目的アプローチ（問題分割）</a:t>
            </a:r>
          </a:p>
        </p:txBody>
      </p:sp>
      <p:cxnSp>
        <p:nvCxnSpPr>
          <p:cNvPr id="8" name="直線コネクタ 7">
            <a:extLst>
              <a:ext uri="{FF2B5EF4-FFF2-40B4-BE49-F238E27FC236}">
                <a16:creationId xmlns:a16="http://schemas.microsoft.com/office/drawing/2014/main" id="{49043AFD-DE0A-3C40-CC26-B2114B646CCF}"/>
              </a:ext>
            </a:extLst>
          </p:cNvPr>
          <p:cNvCxnSpPr>
            <a:cxnSpLocks/>
          </p:cNvCxnSpPr>
          <p:nvPr/>
        </p:nvCxnSpPr>
        <p:spPr>
          <a:xfrm flipH="1">
            <a:off x="1198243" y="2390742"/>
            <a:ext cx="4163245"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06EA7A03-5080-B4DF-7658-E2810DDC6F01}"/>
                  </a:ext>
                </a:extLst>
              </p:cNvPr>
              <p:cNvSpPr txBox="1"/>
              <p:nvPr/>
            </p:nvSpPr>
            <p:spPr>
              <a:xfrm>
                <a:off x="1138183" y="2883291"/>
                <a:ext cx="4283365" cy="338554"/>
              </a:xfrm>
              <a:prstGeom prst="rect">
                <a:avLst/>
              </a:prstGeom>
              <a:noFill/>
            </p:spPr>
            <p:txBody>
              <a:bodyPr wrap="square" rtlCol="0">
                <a:spAutoFit/>
              </a:bodyPr>
              <a:lstStyle/>
              <a:p>
                <a:pPr algn="ctr"/>
                <a14:m>
                  <m:oMath xmlns:m="http://schemas.openxmlformats.org/officeDocument/2006/math">
                    <m:r>
                      <a:rPr kumimoji="1" lang="en-US" altLang="ja-JP" sz="1600" b="0" i="1" smtClean="0">
                        <a:solidFill>
                          <a:schemeClr val="accent1"/>
                        </a:solidFill>
                        <a:latin typeface="Cambria Math" panose="02040503050406030204" pitchFamily="18" charset="0"/>
                      </a:rPr>
                      <m:t>(</m:t>
                    </m:r>
                    <m:r>
                      <a:rPr kumimoji="1" lang="en-US" altLang="ja-JP" sz="1600" b="0" i="1" smtClean="0">
                        <a:solidFill>
                          <a:schemeClr val="accent1"/>
                        </a:solidFill>
                        <a:latin typeface="Cambria Math" panose="02040503050406030204" pitchFamily="18" charset="0"/>
                      </a:rPr>
                      <m:t>𝑓</m:t>
                    </m:r>
                    <m:r>
                      <a:rPr kumimoji="1" lang="en-US" altLang="ja-JP" sz="1600" b="0" i="1" smtClean="0">
                        <a:solidFill>
                          <a:schemeClr val="accent1"/>
                        </a:solidFill>
                        <a:latin typeface="Cambria Math" panose="02040503050406030204" pitchFamily="18" charset="0"/>
                      </a:rPr>
                      <m:t>,</m:t>
                    </m:r>
                    <m:r>
                      <a:rPr kumimoji="1" lang="en-US" altLang="ja-JP" sz="1600" b="0" i="1" smtClean="0">
                        <a:solidFill>
                          <a:schemeClr val="accent1"/>
                        </a:solidFill>
                        <a:latin typeface="Cambria Math" panose="02040503050406030204" pitchFamily="18" charset="0"/>
                      </a:rPr>
                      <m:t>𝑣</m:t>
                    </m:r>
                    <m:r>
                      <a:rPr kumimoji="1" lang="en-US" altLang="ja-JP" sz="1600" b="0" i="1" smtClean="0">
                        <a:solidFill>
                          <a:schemeClr val="accent1"/>
                        </a:solidFill>
                        <a:latin typeface="Cambria Math" panose="02040503050406030204" pitchFamily="18" charset="0"/>
                      </a:rPr>
                      <m:t>)</m:t>
                    </m:r>
                  </m:oMath>
                </a14:m>
                <a:r>
                  <a:rPr kumimoji="1" lang="ja-JP" altLang="en-US" sz="1600" b="1" dirty="0">
                    <a:solidFill>
                      <a:schemeClr val="accent1"/>
                    </a:solidFill>
                  </a:rPr>
                  <a:t>のパレートフロンティアに近い解を獲得できる</a:t>
                </a:r>
                <a:endParaRPr kumimoji="1" lang="en-US" altLang="ja-JP" sz="1600" b="1" dirty="0">
                  <a:solidFill>
                    <a:schemeClr val="accent1"/>
                  </a:solidFill>
                </a:endParaRPr>
              </a:p>
            </p:txBody>
          </p:sp>
        </mc:Choice>
        <mc:Fallback xmlns="">
          <p:sp>
            <p:nvSpPr>
              <p:cNvPr id="9" name="テキスト ボックス 8">
                <a:extLst>
                  <a:ext uri="{FF2B5EF4-FFF2-40B4-BE49-F238E27FC236}">
                    <a16:creationId xmlns:a16="http://schemas.microsoft.com/office/drawing/2014/main" id="{06EA7A03-5080-B4DF-7658-E2810DDC6F01}"/>
                  </a:ext>
                </a:extLst>
              </p:cNvPr>
              <p:cNvSpPr txBox="1">
                <a:spLocks noRot="1" noChangeAspect="1" noMove="1" noResize="1" noEditPoints="1" noAdjustHandles="1" noChangeArrowheads="1" noChangeShapeType="1" noTextEdit="1"/>
              </p:cNvSpPr>
              <p:nvPr/>
            </p:nvSpPr>
            <p:spPr>
              <a:xfrm>
                <a:off x="1138183" y="2883291"/>
                <a:ext cx="4283365" cy="338554"/>
              </a:xfrm>
              <a:prstGeom prst="rect">
                <a:avLst/>
              </a:prstGeom>
              <a:blipFill>
                <a:blip r:embed="rId2"/>
                <a:stretch>
                  <a:fillRect t="-5357" r="-142" b="-21429"/>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4F6CAC0D-E911-64E9-1409-B8BA7946958E}"/>
              </a:ext>
            </a:extLst>
          </p:cNvPr>
          <p:cNvSpPr txBox="1"/>
          <p:nvPr/>
        </p:nvSpPr>
        <p:spPr>
          <a:xfrm>
            <a:off x="1251438" y="2506870"/>
            <a:ext cx="4056854" cy="338554"/>
          </a:xfrm>
          <a:prstGeom prst="rect">
            <a:avLst/>
          </a:prstGeom>
          <a:noFill/>
        </p:spPr>
        <p:txBody>
          <a:bodyPr wrap="square" rtlCol="0">
            <a:spAutoFit/>
          </a:bodyPr>
          <a:lstStyle/>
          <a:p>
            <a:pPr algn="ctr"/>
            <a:r>
              <a:rPr kumimoji="1" lang="ja-JP" altLang="en-US" sz="1600" b="1" dirty="0">
                <a:solidFill>
                  <a:schemeClr val="accent4"/>
                </a:solidFill>
              </a:rPr>
              <a:t>可能解獲得という点では優位でないことがある</a:t>
            </a:r>
            <a:endParaRPr kumimoji="1" lang="en-US" altLang="ja-JP" sz="1600" b="1" dirty="0">
              <a:solidFill>
                <a:schemeClr val="accent4"/>
              </a:solidFill>
            </a:endParaRPr>
          </a:p>
        </p:txBody>
      </p:sp>
      <p:sp>
        <p:nvSpPr>
          <p:cNvPr id="13" name="テキスト ボックス 12">
            <a:extLst>
              <a:ext uri="{FF2B5EF4-FFF2-40B4-BE49-F238E27FC236}">
                <a16:creationId xmlns:a16="http://schemas.microsoft.com/office/drawing/2014/main" id="{2596C10A-5427-7F02-3AC7-6866DB0B2A49}"/>
              </a:ext>
            </a:extLst>
          </p:cNvPr>
          <p:cNvSpPr txBox="1"/>
          <p:nvPr/>
        </p:nvSpPr>
        <p:spPr>
          <a:xfrm>
            <a:off x="6885643" y="2896545"/>
            <a:ext cx="4016832" cy="338554"/>
          </a:xfrm>
          <a:prstGeom prst="rect">
            <a:avLst/>
          </a:prstGeom>
          <a:noFill/>
        </p:spPr>
        <p:txBody>
          <a:bodyPr wrap="square" rtlCol="0">
            <a:spAutoFit/>
          </a:bodyPr>
          <a:lstStyle/>
          <a:p>
            <a:pPr algn="ctr"/>
            <a:r>
              <a:rPr kumimoji="1" lang="ja-JP" altLang="en-US" sz="1600" b="1" dirty="0">
                <a:solidFill>
                  <a:schemeClr val="accent4"/>
                </a:solidFill>
              </a:rPr>
              <a:t>可能解獲得後、局所解に停滞しやすい</a:t>
            </a:r>
            <a:endParaRPr kumimoji="1" lang="en-US" altLang="ja-JP" sz="1600" b="1" dirty="0">
              <a:solidFill>
                <a:schemeClr val="accent4"/>
              </a:solidFill>
            </a:endParaRPr>
          </a:p>
        </p:txBody>
      </p:sp>
      <p:sp>
        <p:nvSpPr>
          <p:cNvPr id="15" name="テキスト ボックス 14">
            <a:extLst>
              <a:ext uri="{FF2B5EF4-FFF2-40B4-BE49-F238E27FC236}">
                <a16:creationId xmlns:a16="http://schemas.microsoft.com/office/drawing/2014/main" id="{65A794E5-B039-B7FB-FE0F-79F3202B644E}"/>
              </a:ext>
            </a:extLst>
          </p:cNvPr>
          <p:cNvSpPr txBox="1"/>
          <p:nvPr/>
        </p:nvSpPr>
        <p:spPr>
          <a:xfrm>
            <a:off x="285434" y="1449922"/>
            <a:ext cx="11754166" cy="400110"/>
          </a:xfrm>
          <a:prstGeom prst="rect">
            <a:avLst/>
          </a:prstGeom>
          <a:noFill/>
        </p:spPr>
        <p:txBody>
          <a:bodyPr wrap="square" rtlCol="0">
            <a:spAutoFit/>
          </a:bodyPr>
          <a:lstStyle/>
          <a:p>
            <a:pPr algn="ctr"/>
            <a:r>
              <a:rPr kumimoji="1" lang="ja-JP" altLang="en-US" sz="2000" dirty="0"/>
              <a:t>想定：パレートフロンティアが広い</a:t>
            </a:r>
            <a:r>
              <a:rPr kumimoji="1" lang="ja-JP" altLang="en-US" dirty="0"/>
              <a:t>（多数制約、目的関数が線形）</a:t>
            </a:r>
            <a:r>
              <a:rPr kumimoji="1" lang="ja-JP" altLang="en-US" sz="2000" dirty="0"/>
              <a:t>、実行可能領域が非連結</a:t>
            </a:r>
            <a:r>
              <a:rPr kumimoji="1" lang="ja-JP" altLang="en-US" dirty="0"/>
              <a:t>（可能集合同士は近い）</a:t>
            </a:r>
            <a:endParaRPr kumimoji="1" lang="ja-JP" altLang="en-US" sz="2000" dirty="0"/>
          </a:p>
        </p:txBody>
      </p:sp>
      <p:sp>
        <p:nvSpPr>
          <p:cNvPr id="16" name="二等辺三角形 15">
            <a:extLst>
              <a:ext uri="{FF2B5EF4-FFF2-40B4-BE49-F238E27FC236}">
                <a16:creationId xmlns:a16="http://schemas.microsoft.com/office/drawing/2014/main" id="{13431BEB-2CDF-41DF-0346-F30F4F292135}"/>
              </a:ext>
            </a:extLst>
          </p:cNvPr>
          <p:cNvSpPr/>
          <p:nvPr/>
        </p:nvSpPr>
        <p:spPr>
          <a:xfrm rot="10800000">
            <a:off x="5567798" y="3365569"/>
            <a:ext cx="920933" cy="26980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テキスト プレースホルダー 5">
            <a:extLst>
              <a:ext uri="{FF2B5EF4-FFF2-40B4-BE49-F238E27FC236}">
                <a16:creationId xmlns:a16="http://schemas.microsoft.com/office/drawing/2014/main" id="{5F66CDB5-DE42-EB0D-86CF-13229A5CA829}"/>
              </a:ext>
            </a:extLst>
          </p:cNvPr>
          <p:cNvSpPr txBox="1">
            <a:spLocks/>
          </p:cNvSpPr>
          <p:nvPr/>
        </p:nvSpPr>
        <p:spPr>
          <a:xfrm>
            <a:off x="575293" y="3729132"/>
            <a:ext cx="11341887" cy="1936048"/>
          </a:xfrm>
          <a:prstGeom prst="rect">
            <a:avLst/>
          </a:prstGeom>
        </p:spPr>
        <p:txBody>
          <a:bodyPr vert="horz" lIns="91440" tIns="45720" rIns="91440" bIns="45720" rtlCol="0">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800" dirty="0"/>
              <a:t>よって、より最適な可能解を獲得するには、可能解獲得を優先し、目的関数値を改善する方法（二段階アプローチ）が期待される。</a:t>
            </a:r>
            <a:endParaRPr lang="en-US" altLang="ja-JP" sz="2800" dirty="0"/>
          </a:p>
          <a:p>
            <a:r>
              <a:rPr lang="ja-JP" altLang="en-US" sz="2800" dirty="0"/>
              <a:t>しかし、そのまま二段階目に移行しても、しばらくの間解を改善できない。</a:t>
            </a:r>
            <a:endParaRPr lang="en-US" altLang="ja-JP" sz="2800" dirty="0"/>
          </a:p>
          <a:p>
            <a:pPr lvl="1"/>
            <a:r>
              <a:rPr lang="ja-JP" altLang="en-US" sz="2400" dirty="0"/>
              <a:t>パレートフロンティアへ広がる方向が優先され、目標部位をすぐに近似できない</a:t>
            </a:r>
            <a:endParaRPr lang="en-US" altLang="ja-JP" sz="2400" dirty="0"/>
          </a:p>
          <a:p>
            <a:pPr lvl="1"/>
            <a:r>
              <a:rPr lang="ja-JP" altLang="en-US" sz="2400" dirty="0"/>
              <a:t>切替条件、初期個体、スケール差の対策など、二段階目に適合する上での課題がある</a:t>
            </a:r>
            <a:endParaRPr lang="en-US" altLang="ja-JP" sz="2400" dirty="0"/>
          </a:p>
        </p:txBody>
      </p:sp>
    </p:spTree>
    <p:extLst>
      <p:ext uri="{BB962C8B-B14F-4D97-AF65-F5344CB8AC3E}">
        <p14:creationId xmlns:p14="http://schemas.microsoft.com/office/powerpoint/2010/main" val="32955410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p:txBody>
          <a:bodyPr>
            <a:normAutofit/>
          </a:bodyPr>
          <a:lstStyle/>
          <a:p>
            <a:r>
              <a:rPr lang="en-US" altLang="ja-JP" dirty="0"/>
              <a:t>2022</a:t>
            </a:r>
            <a:r>
              <a:rPr lang="ja-JP" altLang="en-US" dirty="0"/>
              <a:t>年度下期の研究開発項目</a:t>
            </a:r>
            <a:endParaRPr kumimoji="1" lang="ja-JP" altLang="en-US" dirty="0"/>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24</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873184"/>
            <a:ext cx="10160470" cy="1012766"/>
          </a:xfrm>
        </p:spPr>
        <p:txBody>
          <a:bodyPr/>
          <a:lstStyle/>
          <a:p>
            <a:r>
              <a:rPr lang="ja-JP" altLang="en-US" sz="2800" dirty="0"/>
              <a:t>パレートフロンティアが広い、可能領域が非連結な場合を想定し、二段階アプローチをベースとした技術検討・検証を進める。</a:t>
            </a:r>
            <a:endParaRPr lang="en-US" altLang="ja-JP" sz="2800" dirty="0"/>
          </a:p>
        </p:txBody>
      </p:sp>
      <p:graphicFrame>
        <p:nvGraphicFramePr>
          <p:cNvPr id="14" name="表 13">
            <a:extLst>
              <a:ext uri="{FF2B5EF4-FFF2-40B4-BE49-F238E27FC236}">
                <a16:creationId xmlns:a16="http://schemas.microsoft.com/office/drawing/2014/main" id="{5DB63EA7-E3C0-4B64-BE61-53D75F4AE014}"/>
              </a:ext>
            </a:extLst>
          </p:cNvPr>
          <p:cNvGraphicFramePr>
            <a:graphicFrameLocks noGrp="1"/>
          </p:cNvGraphicFramePr>
          <p:nvPr>
            <p:extLst>
              <p:ext uri="{D42A27DB-BD31-4B8C-83A1-F6EECF244321}">
                <p14:modId xmlns:p14="http://schemas.microsoft.com/office/powerpoint/2010/main" val="3401702983"/>
              </p:ext>
            </p:extLst>
          </p:nvPr>
        </p:nvGraphicFramePr>
        <p:xfrm>
          <a:off x="410928" y="1770416"/>
          <a:ext cx="11612378" cy="4450080"/>
        </p:xfrm>
        <a:graphic>
          <a:graphicData uri="http://schemas.openxmlformats.org/drawingml/2006/table">
            <a:tbl>
              <a:tblPr firstRow="1" bandRow="1">
                <a:tableStyleId>{5C22544A-7EE6-4342-B048-85BDC9FD1C3A}</a:tableStyleId>
              </a:tblPr>
              <a:tblGrid>
                <a:gridCol w="2676525">
                  <a:extLst>
                    <a:ext uri="{9D8B030D-6E8A-4147-A177-3AD203B41FA5}">
                      <a16:colId xmlns:a16="http://schemas.microsoft.com/office/drawing/2014/main" val="1489534588"/>
                    </a:ext>
                  </a:extLst>
                </a:gridCol>
                <a:gridCol w="2265597">
                  <a:extLst>
                    <a:ext uri="{9D8B030D-6E8A-4147-A177-3AD203B41FA5}">
                      <a16:colId xmlns:a16="http://schemas.microsoft.com/office/drawing/2014/main" val="2855674475"/>
                    </a:ext>
                  </a:extLst>
                </a:gridCol>
                <a:gridCol w="1724025">
                  <a:extLst>
                    <a:ext uri="{9D8B030D-6E8A-4147-A177-3AD203B41FA5}">
                      <a16:colId xmlns:a16="http://schemas.microsoft.com/office/drawing/2014/main" val="422137597"/>
                    </a:ext>
                  </a:extLst>
                </a:gridCol>
                <a:gridCol w="3819525">
                  <a:extLst>
                    <a:ext uri="{9D8B030D-6E8A-4147-A177-3AD203B41FA5}">
                      <a16:colId xmlns:a16="http://schemas.microsoft.com/office/drawing/2014/main" val="1645929428"/>
                    </a:ext>
                  </a:extLst>
                </a:gridCol>
                <a:gridCol w="1126706">
                  <a:extLst>
                    <a:ext uri="{9D8B030D-6E8A-4147-A177-3AD203B41FA5}">
                      <a16:colId xmlns:a16="http://schemas.microsoft.com/office/drawing/2014/main" val="938337337"/>
                    </a:ext>
                  </a:extLst>
                </a:gridCol>
              </a:tblGrid>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大項目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中項目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小項目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小項目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担当</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row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アルゴリズムの部品開発・検証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第一段階</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（可能領域の特定）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適応型</a:t>
                      </a:r>
                      <a:r>
                        <a:rPr kumimoji="1" lang="en-US" altLang="ja-JP" sz="1600" dirty="0"/>
                        <a:t>DE</a:t>
                      </a:r>
                      <a:r>
                        <a:rPr kumimoji="1" lang="ja-JP" altLang="en-US" sz="1600" dirty="0"/>
                        <a:t>など、より優秀な近傍生成を使用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31634353"/>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制約違反量削減優先が優位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solidFill>
                      <a:schemeClr val="bg1">
                        <a:lumMod val="85000"/>
                      </a:schemeClr>
                    </a:solidFill>
                  </a:tcPr>
                </a:tc>
                <a:extLst>
                  <a:ext uri="{0D108BD9-81ED-4DB2-BD59-A6C34878D82A}">
                    <a16:rowId xmlns:a16="http://schemas.microsoft.com/office/drawing/2014/main" val="527447074"/>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第二段階</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（制約境界付近の探索）</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二段階目の問題分割に合致した近傍生成法を検討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佐藤さん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748230"/>
                  </a:ext>
                </a:extLst>
              </a:tr>
              <a:tr h="0">
                <a:tc vMerge="1">
                  <a:txBody>
                    <a:bodyPr/>
                    <a:lstStyle/>
                    <a:p>
                      <a:endParaRPr kumimoji="1" lang="ja-JP" altLang="en-US"/>
                    </a:p>
                  </a:txBody>
                  <a:tcPr/>
                </a:tc>
                <a:tc vMerge="1">
                  <a:txBody>
                    <a:bodyPr/>
                    <a:lstStyle/>
                    <a:p>
                      <a:endParaRPr kumimoji="1" lang="ja-JP" altLang="en-US"/>
                    </a:p>
                  </a:txBody>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可能領域が狭い・非連結な場合での可能解獲得に優れたアルゴリズムを開発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安田さん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164271397"/>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二段階目の適用における問題分割の課題を解決する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小嶋さん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1341364"/>
                  </a:ext>
                </a:extLst>
              </a:tr>
              <a:tr h="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合体アルゴリズムの検証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プラントスケジュール問題への適用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紙パ蒸解工程</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（線形・連続）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実プラント問題で検証し、可能解を得た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686399575"/>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0-1</a:t>
                      </a:r>
                      <a:r>
                        <a:rPr kumimoji="1" lang="ja-JP" altLang="en-US" sz="1400" dirty="0"/>
                        <a:t>整数・非線形性などへの対応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混合変数、非線形性の実プラント問題で検証する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041949"/>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モデリングとの合体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非線形モデリング・動的モデリングによる制約条件を含む問題で検証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9347376"/>
                  </a:ext>
                </a:extLst>
              </a:tr>
            </a:tbl>
          </a:graphicData>
        </a:graphic>
      </p:graphicFrame>
    </p:spTree>
    <p:extLst>
      <p:ext uri="{BB962C8B-B14F-4D97-AF65-F5344CB8AC3E}">
        <p14:creationId xmlns:p14="http://schemas.microsoft.com/office/powerpoint/2010/main" val="27116461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p:txBody>
          <a:bodyPr>
            <a:normAutofit/>
          </a:bodyPr>
          <a:lstStyle/>
          <a:p>
            <a:r>
              <a:rPr kumimoji="1" lang="ja-JP" altLang="en-US" dirty="0"/>
              <a:t>制約対処法に組み込む近傍生成の方向性</a:t>
            </a:r>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25</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901759"/>
            <a:ext cx="11341887" cy="689974"/>
          </a:xfrm>
        </p:spPr>
        <p:txBody>
          <a:bodyPr/>
          <a:lstStyle/>
          <a:p>
            <a:r>
              <a:rPr lang="ja-JP" altLang="en-US" sz="2800" dirty="0"/>
              <a:t>多目的ベース制約対処法に合致した近傍生成法の検討は下記の通り。</a:t>
            </a:r>
            <a:endParaRPr lang="en-US" altLang="ja-JP" sz="2800" dirty="0"/>
          </a:p>
        </p:txBody>
      </p:sp>
      <p:sp>
        <p:nvSpPr>
          <p:cNvPr id="5" name="テキスト ボックス 4">
            <a:extLst>
              <a:ext uri="{FF2B5EF4-FFF2-40B4-BE49-F238E27FC236}">
                <a16:creationId xmlns:a16="http://schemas.microsoft.com/office/drawing/2014/main" id="{56BF655B-1BB0-23D5-4BC9-FCCB26201630}"/>
              </a:ext>
            </a:extLst>
          </p:cNvPr>
          <p:cNvSpPr txBox="1"/>
          <p:nvPr/>
        </p:nvSpPr>
        <p:spPr>
          <a:xfrm>
            <a:off x="7085545" y="1664640"/>
            <a:ext cx="3636078" cy="369332"/>
          </a:xfrm>
          <a:prstGeom prst="rect">
            <a:avLst/>
          </a:prstGeom>
          <a:noFill/>
        </p:spPr>
        <p:txBody>
          <a:bodyPr wrap="square" rtlCol="0">
            <a:spAutoFit/>
          </a:bodyPr>
          <a:lstStyle/>
          <a:p>
            <a:pPr algn="ctr"/>
            <a:r>
              <a:rPr kumimoji="1" lang="ja-JP" altLang="en-US" dirty="0"/>
              <a:t>②実行可能性を利用した近傍生成</a:t>
            </a:r>
          </a:p>
        </p:txBody>
      </p:sp>
      <p:sp>
        <p:nvSpPr>
          <p:cNvPr id="7" name="テキスト ボックス 6">
            <a:extLst>
              <a:ext uri="{FF2B5EF4-FFF2-40B4-BE49-F238E27FC236}">
                <a16:creationId xmlns:a16="http://schemas.microsoft.com/office/drawing/2014/main" id="{AFB89019-EBED-91E4-A4B7-C8C3EF79DBE2}"/>
              </a:ext>
            </a:extLst>
          </p:cNvPr>
          <p:cNvSpPr txBox="1"/>
          <p:nvPr/>
        </p:nvSpPr>
        <p:spPr>
          <a:xfrm>
            <a:off x="918573" y="1664640"/>
            <a:ext cx="4486073" cy="369332"/>
          </a:xfrm>
          <a:prstGeom prst="rect">
            <a:avLst/>
          </a:prstGeom>
          <a:noFill/>
        </p:spPr>
        <p:txBody>
          <a:bodyPr wrap="square" rtlCol="0">
            <a:spAutoFit/>
          </a:bodyPr>
          <a:lstStyle/>
          <a:p>
            <a:pPr algn="ctr"/>
            <a:r>
              <a:rPr kumimoji="1" lang="ja-JP" altLang="en-US" dirty="0"/>
              <a:t>①問題分割に組み込む近傍生成の高度化</a:t>
            </a:r>
          </a:p>
        </p:txBody>
      </p:sp>
      <p:cxnSp>
        <p:nvCxnSpPr>
          <p:cNvPr id="8" name="直線コネクタ 7">
            <a:extLst>
              <a:ext uri="{FF2B5EF4-FFF2-40B4-BE49-F238E27FC236}">
                <a16:creationId xmlns:a16="http://schemas.microsoft.com/office/drawing/2014/main" id="{49043AFD-DE0A-3C40-CC26-B2114B646CCF}"/>
              </a:ext>
            </a:extLst>
          </p:cNvPr>
          <p:cNvCxnSpPr>
            <a:cxnSpLocks/>
          </p:cNvCxnSpPr>
          <p:nvPr/>
        </p:nvCxnSpPr>
        <p:spPr>
          <a:xfrm flipH="1">
            <a:off x="390968" y="2072039"/>
            <a:ext cx="554128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65A794E5-B039-B7FB-FE0F-79F3202B644E}"/>
              </a:ext>
            </a:extLst>
          </p:cNvPr>
          <p:cNvSpPr txBox="1"/>
          <p:nvPr/>
        </p:nvSpPr>
        <p:spPr>
          <a:xfrm>
            <a:off x="653888" y="2283770"/>
            <a:ext cx="5015442" cy="830997"/>
          </a:xfrm>
          <a:prstGeom prst="rect">
            <a:avLst/>
          </a:prstGeom>
          <a:noFill/>
        </p:spPr>
        <p:txBody>
          <a:bodyPr wrap="square" rtlCol="0">
            <a:spAutoFit/>
          </a:bodyPr>
          <a:lstStyle/>
          <a:p>
            <a:r>
              <a:rPr kumimoji="1" lang="ja-JP" altLang="en-US" sz="1600" dirty="0"/>
              <a:t>近年、実数値</a:t>
            </a:r>
            <a:r>
              <a:rPr kumimoji="1" lang="en-US" altLang="ja-JP" sz="1600" dirty="0"/>
              <a:t>GA</a:t>
            </a:r>
            <a:r>
              <a:rPr kumimoji="1" lang="ja-JP" altLang="en-US" sz="1600" dirty="0"/>
              <a:t>ではなく、単一目的最適化で優秀な</a:t>
            </a:r>
            <a:endParaRPr kumimoji="1" lang="en-US" altLang="ja-JP" sz="1600" dirty="0"/>
          </a:p>
          <a:p>
            <a:r>
              <a:rPr kumimoji="1" lang="ja-JP" altLang="en-US" sz="1600" dirty="0"/>
              <a:t>適応型</a:t>
            </a:r>
            <a:r>
              <a:rPr kumimoji="1" lang="en-US" altLang="ja-JP" sz="1600" dirty="0"/>
              <a:t>DE</a:t>
            </a:r>
            <a:r>
              <a:rPr kumimoji="1" lang="ja-JP" altLang="en-US" sz="1600" dirty="0"/>
              <a:t>の操作を組み込んだ</a:t>
            </a:r>
            <a:r>
              <a:rPr kumimoji="1" lang="en-US" altLang="ja-JP" sz="1600" dirty="0"/>
              <a:t>MOEA/D</a:t>
            </a:r>
          </a:p>
          <a:p>
            <a:r>
              <a:rPr kumimoji="1" lang="ja-JP" altLang="en-US" sz="1400" dirty="0"/>
              <a:t>（</a:t>
            </a:r>
            <a:r>
              <a:rPr kumimoji="1" lang="en-US" altLang="ja-JP" sz="1400" dirty="0"/>
              <a:t>Adaptive MOEA/D-DE</a:t>
            </a:r>
            <a:r>
              <a:rPr kumimoji="1" lang="ja-JP" altLang="en-US" sz="1400" dirty="0"/>
              <a:t>）</a:t>
            </a:r>
            <a:r>
              <a:rPr kumimoji="1" lang="ja-JP" altLang="en-US" sz="1600" dirty="0"/>
              <a:t>の開発が進んでいる</a:t>
            </a:r>
            <a:r>
              <a:rPr kumimoji="1" lang="en-US" altLang="ja-JP" sz="1400" dirty="0"/>
              <a:t>[5]</a:t>
            </a:r>
            <a:r>
              <a:rPr kumimoji="1" lang="ja-JP" altLang="en-US" sz="1600" dirty="0"/>
              <a:t>。</a:t>
            </a:r>
          </a:p>
        </p:txBody>
      </p:sp>
      <p:sp>
        <p:nvSpPr>
          <p:cNvPr id="17" name="テキスト ボックス 16">
            <a:extLst>
              <a:ext uri="{FF2B5EF4-FFF2-40B4-BE49-F238E27FC236}">
                <a16:creationId xmlns:a16="http://schemas.microsoft.com/office/drawing/2014/main" id="{9B707424-547A-4EFC-809D-E1888ECB6378}"/>
              </a:ext>
            </a:extLst>
          </p:cNvPr>
          <p:cNvSpPr txBox="1"/>
          <p:nvPr/>
        </p:nvSpPr>
        <p:spPr>
          <a:xfrm>
            <a:off x="517055" y="5948889"/>
            <a:ext cx="11086798" cy="307777"/>
          </a:xfrm>
          <a:prstGeom prst="rect">
            <a:avLst/>
          </a:prstGeom>
          <a:noFill/>
        </p:spPr>
        <p:txBody>
          <a:bodyPr wrap="square" rtlCol="0">
            <a:spAutoFit/>
          </a:bodyPr>
          <a:lstStyle/>
          <a:p>
            <a:r>
              <a:rPr kumimoji="1" lang="en-US" altLang="ja-JP" sz="1400" dirty="0"/>
              <a:t>[5]</a:t>
            </a:r>
            <a:r>
              <a:rPr kumimoji="1" lang="ja-JP" altLang="en-US" sz="1400" dirty="0"/>
              <a:t> </a:t>
            </a:r>
            <a:r>
              <a:rPr kumimoji="1" lang="en-US" altLang="ja-JP" sz="1400" dirty="0"/>
              <a:t>Nishihara et al. : “Comparison of Adaptive Differential Evolution Algorithms on the MOEA/D-DE Framework” (2021)</a:t>
            </a:r>
            <a:endParaRPr kumimoji="1" lang="ja-JP" altLang="en-US" sz="1400" dirty="0"/>
          </a:p>
        </p:txBody>
      </p:sp>
      <p:sp>
        <p:nvSpPr>
          <p:cNvPr id="21" name="テキスト ボックス 20">
            <a:extLst>
              <a:ext uri="{FF2B5EF4-FFF2-40B4-BE49-F238E27FC236}">
                <a16:creationId xmlns:a16="http://schemas.microsoft.com/office/drawing/2014/main" id="{25A6C5A2-70ED-4624-8050-74A11876FFF5}"/>
              </a:ext>
            </a:extLst>
          </p:cNvPr>
          <p:cNvSpPr txBox="1"/>
          <p:nvPr/>
        </p:nvSpPr>
        <p:spPr>
          <a:xfrm>
            <a:off x="6174280" y="2283771"/>
            <a:ext cx="5627376" cy="830997"/>
          </a:xfrm>
          <a:prstGeom prst="rect">
            <a:avLst/>
          </a:prstGeom>
          <a:noFill/>
        </p:spPr>
        <p:txBody>
          <a:bodyPr wrap="square" rtlCol="0">
            <a:spAutoFit/>
          </a:bodyPr>
          <a:lstStyle/>
          <a:p>
            <a:r>
              <a:rPr kumimoji="1" lang="en-US" altLang="ja-JP" sz="1600" dirty="0"/>
              <a:t>MOEA/D</a:t>
            </a:r>
            <a:r>
              <a:rPr kumimoji="1" lang="ja-JP" altLang="en-US" sz="1600" dirty="0"/>
              <a:t>は部分問題</a:t>
            </a:r>
            <a:r>
              <a:rPr kumimoji="1" lang="ja-JP" altLang="en-US" sz="1400" dirty="0"/>
              <a:t>（重みが近い）</a:t>
            </a:r>
            <a:r>
              <a:rPr kumimoji="1" lang="ja-JP" altLang="en-US" sz="1600" dirty="0"/>
              <a:t>に含まれる現在の個体同士で、近傍生成するに過ぎず、探索履歴は活用できていない。</a:t>
            </a:r>
            <a:endParaRPr kumimoji="1" lang="en-US" altLang="ja-JP" sz="1600" dirty="0"/>
          </a:p>
          <a:p>
            <a:r>
              <a:rPr kumimoji="1" lang="ja-JP" altLang="en-US" sz="1600" dirty="0"/>
              <a:t>（現に二段階アプローチでは、得た実行可能解を未活用）</a:t>
            </a:r>
          </a:p>
        </p:txBody>
      </p:sp>
      <p:cxnSp>
        <p:nvCxnSpPr>
          <p:cNvPr id="22" name="直線コネクタ 21">
            <a:extLst>
              <a:ext uri="{FF2B5EF4-FFF2-40B4-BE49-F238E27FC236}">
                <a16:creationId xmlns:a16="http://schemas.microsoft.com/office/drawing/2014/main" id="{0A977179-AF06-4A5D-AA33-E8C08E7BEABD}"/>
              </a:ext>
            </a:extLst>
          </p:cNvPr>
          <p:cNvCxnSpPr>
            <a:cxnSpLocks/>
          </p:cNvCxnSpPr>
          <p:nvPr/>
        </p:nvCxnSpPr>
        <p:spPr>
          <a:xfrm flipH="1">
            <a:off x="6200347" y="2072039"/>
            <a:ext cx="554128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AA6BA22B-1F42-418A-86EB-B0174D7D4EF0}"/>
              </a:ext>
            </a:extLst>
          </p:cNvPr>
          <p:cNvSpPr txBox="1"/>
          <p:nvPr/>
        </p:nvSpPr>
        <p:spPr>
          <a:xfrm>
            <a:off x="6318113" y="3637184"/>
            <a:ext cx="5305748" cy="338554"/>
          </a:xfrm>
          <a:prstGeom prst="rect">
            <a:avLst/>
          </a:prstGeom>
          <a:noFill/>
        </p:spPr>
        <p:txBody>
          <a:bodyPr wrap="square" rtlCol="0">
            <a:spAutoFit/>
          </a:bodyPr>
          <a:lstStyle/>
          <a:p>
            <a:pPr algn="ctr"/>
            <a:r>
              <a:rPr kumimoji="1" lang="ja-JP" altLang="en-US" sz="1600" b="1" dirty="0"/>
              <a:t>実行可能解の探索履歴を活用した近傍生成法の検討</a:t>
            </a:r>
          </a:p>
        </p:txBody>
      </p:sp>
      <p:sp>
        <p:nvSpPr>
          <p:cNvPr id="24" name="テキスト ボックス 23">
            <a:extLst>
              <a:ext uri="{FF2B5EF4-FFF2-40B4-BE49-F238E27FC236}">
                <a16:creationId xmlns:a16="http://schemas.microsoft.com/office/drawing/2014/main" id="{4314A778-EE0C-4198-80FC-97C493B23138}"/>
              </a:ext>
            </a:extLst>
          </p:cNvPr>
          <p:cNvSpPr txBox="1"/>
          <p:nvPr/>
        </p:nvSpPr>
        <p:spPr>
          <a:xfrm>
            <a:off x="653888" y="3642851"/>
            <a:ext cx="5015442" cy="338554"/>
          </a:xfrm>
          <a:prstGeom prst="rect">
            <a:avLst/>
          </a:prstGeom>
          <a:noFill/>
        </p:spPr>
        <p:txBody>
          <a:bodyPr wrap="square" rtlCol="0">
            <a:spAutoFit/>
          </a:bodyPr>
          <a:lstStyle/>
          <a:p>
            <a:pPr algn="ctr"/>
            <a:r>
              <a:rPr kumimoji="1" lang="en-US" altLang="ja-JP" sz="1600" b="1" dirty="0"/>
              <a:t>MOEA/D</a:t>
            </a:r>
            <a:r>
              <a:rPr kumimoji="1" lang="ja-JP" altLang="en-US" sz="1600" b="1" dirty="0"/>
              <a:t>ベース制約対処法に組み込む適応型</a:t>
            </a:r>
            <a:r>
              <a:rPr kumimoji="1" lang="en-US" altLang="ja-JP" sz="1600" b="1" dirty="0"/>
              <a:t>DE</a:t>
            </a:r>
            <a:r>
              <a:rPr kumimoji="1" lang="ja-JP" altLang="en-US" sz="1600" b="1" dirty="0"/>
              <a:t>の検討</a:t>
            </a:r>
          </a:p>
        </p:txBody>
      </p:sp>
      <p:sp>
        <p:nvSpPr>
          <p:cNvPr id="25" name="二等辺三角形 24">
            <a:extLst>
              <a:ext uri="{FF2B5EF4-FFF2-40B4-BE49-F238E27FC236}">
                <a16:creationId xmlns:a16="http://schemas.microsoft.com/office/drawing/2014/main" id="{42301D9C-9A9E-4CAB-B1D1-B07E997195B4}"/>
              </a:ext>
            </a:extLst>
          </p:cNvPr>
          <p:cNvSpPr/>
          <p:nvPr/>
        </p:nvSpPr>
        <p:spPr>
          <a:xfrm rot="10800000">
            <a:off x="2701142" y="3219966"/>
            <a:ext cx="920933" cy="26980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二等辺三角形 25">
            <a:extLst>
              <a:ext uri="{FF2B5EF4-FFF2-40B4-BE49-F238E27FC236}">
                <a16:creationId xmlns:a16="http://schemas.microsoft.com/office/drawing/2014/main" id="{F83F9F16-C321-4BE0-B0C4-CC0A9D1E776A}"/>
              </a:ext>
            </a:extLst>
          </p:cNvPr>
          <p:cNvSpPr/>
          <p:nvPr/>
        </p:nvSpPr>
        <p:spPr>
          <a:xfrm rot="10800000">
            <a:off x="8510520" y="3219966"/>
            <a:ext cx="920933" cy="26980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正方形/長方形 26">
            <a:extLst>
              <a:ext uri="{FF2B5EF4-FFF2-40B4-BE49-F238E27FC236}">
                <a16:creationId xmlns:a16="http://schemas.microsoft.com/office/drawing/2014/main" id="{8C907B3E-2C23-4C2B-8795-EA8027726265}"/>
              </a:ext>
            </a:extLst>
          </p:cNvPr>
          <p:cNvSpPr/>
          <p:nvPr/>
        </p:nvSpPr>
        <p:spPr>
          <a:xfrm>
            <a:off x="1489860" y="4196274"/>
            <a:ext cx="2210272" cy="3051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MOEA/D</a:t>
            </a:r>
            <a:r>
              <a:rPr kumimoji="1" lang="ja-JP" altLang="en-US" sz="1600" dirty="0">
                <a:solidFill>
                  <a:schemeClr val="tx1"/>
                </a:solidFill>
              </a:rPr>
              <a:t>＋実数値</a:t>
            </a:r>
            <a:r>
              <a:rPr kumimoji="1" lang="en-US" altLang="ja-JP" sz="1600" dirty="0">
                <a:solidFill>
                  <a:schemeClr val="tx1"/>
                </a:solidFill>
              </a:rPr>
              <a:t>GA</a:t>
            </a:r>
            <a:endParaRPr kumimoji="1" lang="ja-JP" altLang="en-US" sz="1600" dirty="0">
              <a:solidFill>
                <a:schemeClr val="tx1"/>
              </a:solidFill>
            </a:endParaRPr>
          </a:p>
        </p:txBody>
      </p:sp>
      <p:sp>
        <p:nvSpPr>
          <p:cNvPr id="30" name="テキスト ボックス 29">
            <a:extLst>
              <a:ext uri="{FF2B5EF4-FFF2-40B4-BE49-F238E27FC236}">
                <a16:creationId xmlns:a16="http://schemas.microsoft.com/office/drawing/2014/main" id="{5BEE61A4-BC92-4380-9A5E-1AE9678B7382}"/>
              </a:ext>
            </a:extLst>
          </p:cNvPr>
          <p:cNvSpPr txBox="1"/>
          <p:nvPr/>
        </p:nvSpPr>
        <p:spPr>
          <a:xfrm>
            <a:off x="98710" y="4685781"/>
            <a:ext cx="1434304" cy="338554"/>
          </a:xfrm>
          <a:prstGeom prst="rect">
            <a:avLst/>
          </a:prstGeom>
          <a:noFill/>
        </p:spPr>
        <p:txBody>
          <a:bodyPr wrap="square" rtlCol="0">
            <a:spAutoFit/>
          </a:bodyPr>
          <a:lstStyle/>
          <a:p>
            <a:pPr algn="ctr"/>
            <a:r>
              <a:rPr lang="ja-JP" altLang="en-US" sz="1600" dirty="0"/>
              <a:t>無制約多目的</a:t>
            </a:r>
          </a:p>
        </p:txBody>
      </p:sp>
      <p:sp>
        <p:nvSpPr>
          <p:cNvPr id="33" name="テキスト ボックス 32">
            <a:extLst>
              <a:ext uri="{FF2B5EF4-FFF2-40B4-BE49-F238E27FC236}">
                <a16:creationId xmlns:a16="http://schemas.microsoft.com/office/drawing/2014/main" id="{B09552FB-534D-40AB-8FB7-4EBCDD8209AC}"/>
              </a:ext>
            </a:extLst>
          </p:cNvPr>
          <p:cNvSpPr txBox="1"/>
          <p:nvPr/>
        </p:nvSpPr>
        <p:spPr>
          <a:xfrm>
            <a:off x="98710" y="5209684"/>
            <a:ext cx="1419880" cy="338538"/>
          </a:xfrm>
          <a:prstGeom prst="rect">
            <a:avLst/>
          </a:prstGeom>
          <a:noFill/>
        </p:spPr>
        <p:txBody>
          <a:bodyPr wrap="square" rtlCol="0">
            <a:spAutoFit/>
          </a:bodyPr>
          <a:lstStyle/>
          <a:p>
            <a:pPr algn="ctr"/>
            <a:r>
              <a:rPr lang="ja-JP" altLang="en-US" sz="1600" dirty="0"/>
              <a:t>有制約単目的</a:t>
            </a:r>
          </a:p>
        </p:txBody>
      </p:sp>
      <p:sp>
        <p:nvSpPr>
          <p:cNvPr id="38" name="テキスト ボックス 37">
            <a:extLst>
              <a:ext uri="{FF2B5EF4-FFF2-40B4-BE49-F238E27FC236}">
                <a16:creationId xmlns:a16="http://schemas.microsoft.com/office/drawing/2014/main" id="{D6C4AD3D-A163-4AB1-9EE1-DA25A7C32985}"/>
              </a:ext>
            </a:extLst>
          </p:cNvPr>
          <p:cNvSpPr txBox="1"/>
          <p:nvPr/>
        </p:nvSpPr>
        <p:spPr>
          <a:xfrm>
            <a:off x="6014154" y="5481737"/>
            <a:ext cx="872931" cy="338554"/>
          </a:xfrm>
          <a:prstGeom prst="rect">
            <a:avLst/>
          </a:prstGeom>
          <a:noFill/>
        </p:spPr>
        <p:txBody>
          <a:bodyPr wrap="square" rtlCol="0">
            <a:spAutoFit/>
          </a:bodyPr>
          <a:lstStyle/>
          <a:p>
            <a:pPr algn="ctr"/>
            <a:r>
              <a:rPr lang="ja-JP" altLang="en-US" sz="1600" dirty="0">
                <a:solidFill>
                  <a:schemeClr val="accent4"/>
                </a:solidFill>
              </a:rPr>
              <a:t>次の例</a:t>
            </a:r>
          </a:p>
        </p:txBody>
      </p:sp>
      <p:sp>
        <p:nvSpPr>
          <p:cNvPr id="39" name="正方形/長方形 38">
            <a:extLst>
              <a:ext uri="{FF2B5EF4-FFF2-40B4-BE49-F238E27FC236}">
                <a16:creationId xmlns:a16="http://schemas.microsoft.com/office/drawing/2014/main" id="{E63DB4BF-A9A4-47DB-8EE7-AF2E27148C3D}"/>
              </a:ext>
            </a:extLst>
          </p:cNvPr>
          <p:cNvSpPr/>
          <p:nvPr/>
        </p:nvSpPr>
        <p:spPr>
          <a:xfrm>
            <a:off x="6300427" y="4436204"/>
            <a:ext cx="2992678" cy="3513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現在の部分問題に含まれる個体</a:t>
            </a:r>
          </a:p>
        </p:txBody>
      </p:sp>
      <p:sp>
        <p:nvSpPr>
          <p:cNvPr id="40" name="正方形/長方形 39">
            <a:extLst>
              <a:ext uri="{FF2B5EF4-FFF2-40B4-BE49-F238E27FC236}">
                <a16:creationId xmlns:a16="http://schemas.microsoft.com/office/drawing/2014/main" id="{0E5BCBBC-6225-4A20-B388-2CAF06617D7E}"/>
              </a:ext>
            </a:extLst>
          </p:cNvPr>
          <p:cNvSpPr/>
          <p:nvPr/>
        </p:nvSpPr>
        <p:spPr>
          <a:xfrm>
            <a:off x="6658640" y="5040480"/>
            <a:ext cx="2269346" cy="3536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探索履歴の実行可能解</a:t>
            </a:r>
          </a:p>
        </p:txBody>
      </p:sp>
      <p:sp>
        <p:nvSpPr>
          <p:cNvPr id="63" name="テキスト ボックス 62">
            <a:extLst>
              <a:ext uri="{FF2B5EF4-FFF2-40B4-BE49-F238E27FC236}">
                <a16:creationId xmlns:a16="http://schemas.microsoft.com/office/drawing/2014/main" id="{4706AFDC-05CD-4FD4-8956-91EC5A187007}"/>
              </a:ext>
            </a:extLst>
          </p:cNvPr>
          <p:cNvSpPr txBox="1"/>
          <p:nvPr/>
        </p:nvSpPr>
        <p:spPr>
          <a:xfrm>
            <a:off x="4223707" y="5211011"/>
            <a:ext cx="1038761" cy="338554"/>
          </a:xfrm>
          <a:prstGeom prst="rect">
            <a:avLst/>
          </a:prstGeom>
          <a:noFill/>
        </p:spPr>
        <p:txBody>
          <a:bodyPr wrap="square" rtlCol="0">
            <a:spAutoFit/>
          </a:bodyPr>
          <a:lstStyle/>
          <a:p>
            <a:pPr algn="ctr"/>
            <a:r>
              <a:rPr lang="ja-JP" altLang="en-US" sz="1600" dirty="0">
                <a:solidFill>
                  <a:schemeClr val="accent4"/>
                </a:solidFill>
              </a:rPr>
              <a:t>次の例</a:t>
            </a:r>
          </a:p>
        </p:txBody>
      </p:sp>
      <p:sp>
        <p:nvSpPr>
          <p:cNvPr id="66" name="テキスト ボックス 65">
            <a:extLst>
              <a:ext uri="{FF2B5EF4-FFF2-40B4-BE49-F238E27FC236}">
                <a16:creationId xmlns:a16="http://schemas.microsoft.com/office/drawing/2014/main" id="{1B804EB7-CC61-4B6F-8558-B90E7B3A3F12}"/>
              </a:ext>
            </a:extLst>
          </p:cNvPr>
          <p:cNvSpPr txBox="1"/>
          <p:nvPr/>
        </p:nvSpPr>
        <p:spPr>
          <a:xfrm>
            <a:off x="9722010" y="4317648"/>
            <a:ext cx="2203471" cy="307777"/>
          </a:xfrm>
          <a:prstGeom prst="rect">
            <a:avLst/>
          </a:prstGeom>
          <a:noFill/>
        </p:spPr>
        <p:txBody>
          <a:bodyPr wrap="square" rtlCol="0">
            <a:spAutoFit/>
          </a:bodyPr>
          <a:lstStyle/>
          <a:p>
            <a:pPr algn="ctr"/>
            <a:r>
              <a:rPr lang="ja-JP" altLang="en-US" sz="1400" dirty="0"/>
              <a:t>近傍生成に使用する個体</a:t>
            </a:r>
          </a:p>
        </p:txBody>
      </p:sp>
      <p:sp>
        <p:nvSpPr>
          <p:cNvPr id="67" name="正方形/長方形 66">
            <a:extLst>
              <a:ext uri="{FF2B5EF4-FFF2-40B4-BE49-F238E27FC236}">
                <a16:creationId xmlns:a16="http://schemas.microsoft.com/office/drawing/2014/main" id="{99D5E5AA-7313-47AF-9D1E-3387CE52E4F5}"/>
              </a:ext>
            </a:extLst>
          </p:cNvPr>
          <p:cNvSpPr/>
          <p:nvPr/>
        </p:nvSpPr>
        <p:spPr>
          <a:xfrm>
            <a:off x="6185549" y="4356093"/>
            <a:ext cx="3245904" cy="527147"/>
          </a:xfrm>
          <a:prstGeom prst="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正方形/長方形 67">
            <a:extLst>
              <a:ext uri="{FF2B5EF4-FFF2-40B4-BE49-F238E27FC236}">
                <a16:creationId xmlns:a16="http://schemas.microsoft.com/office/drawing/2014/main" id="{5D9FDC09-8380-45A4-8297-7E61F4A49D20}"/>
              </a:ext>
            </a:extLst>
          </p:cNvPr>
          <p:cNvSpPr/>
          <p:nvPr/>
        </p:nvSpPr>
        <p:spPr>
          <a:xfrm>
            <a:off x="6096000" y="4269089"/>
            <a:ext cx="3471230" cy="1195593"/>
          </a:xfrm>
          <a:prstGeom prst="rect">
            <a:avLst/>
          </a:prstGeom>
          <a:noFill/>
          <a:ln>
            <a:solidFill>
              <a:schemeClr val="accent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テキスト ボックス 68">
            <a:extLst>
              <a:ext uri="{FF2B5EF4-FFF2-40B4-BE49-F238E27FC236}">
                <a16:creationId xmlns:a16="http://schemas.microsoft.com/office/drawing/2014/main" id="{E5F8536D-4984-4E79-95FC-4599EC7CE3F5}"/>
              </a:ext>
            </a:extLst>
          </p:cNvPr>
          <p:cNvSpPr txBox="1"/>
          <p:nvPr/>
        </p:nvSpPr>
        <p:spPr>
          <a:xfrm>
            <a:off x="6014154" y="3962915"/>
            <a:ext cx="1938506" cy="338554"/>
          </a:xfrm>
          <a:prstGeom prst="rect">
            <a:avLst/>
          </a:prstGeom>
          <a:noFill/>
        </p:spPr>
        <p:txBody>
          <a:bodyPr wrap="square" rtlCol="0">
            <a:spAutoFit/>
          </a:bodyPr>
          <a:lstStyle/>
          <a:p>
            <a:pPr algn="ctr"/>
            <a:r>
              <a:rPr lang="ja-JP" altLang="en-US" sz="1600" dirty="0">
                <a:solidFill>
                  <a:schemeClr val="accent1"/>
                </a:solidFill>
              </a:rPr>
              <a:t>オリジナル</a:t>
            </a:r>
            <a:r>
              <a:rPr lang="en-US" altLang="ja-JP" sz="1600" dirty="0">
                <a:solidFill>
                  <a:schemeClr val="accent1"/>
                </a:solidFill>
              </a:rPr>
              <a:t>MOEA/D</a:t>
            </a:r>
            <a:endParaRPr lang="ja-JP" altLang="en-US" sz="1600" dirty="0">
              <a:solidFill>
                <a:schemeClr val="accent1"/>
              </a:solidFill>
            </a:endParaRPr>
          </a:p>
        </p:txBody>
      </p:sp>
      <p:sp>
        <p:nvSpPr>
          <p:cNvPr id="70" name="二等辺三角形 69">
            <a:extLst>
              <a:ext uri="{FF2B5EF4-FFF2-40B4-BE49-F238E27FC236}">
                <a16:creationId xmlns:a16="http://schemas.microsoft.com/office/drawing/2014/main" id="{AE15679C-A35E-4193-8127-001F52BEDC18}"/>
              </a:ext>
            </a:extLst>
          </p:cNvPr>
          <p:cNvSpPr/>
          <p:nvPr/>
        </p:nvSpPr>
        <p:spPr>
          <a:xfrm rot="5400000">
            <a:off x="9629548" y="4765187"/>
            <a:ext cx="400308" cy="233952"/>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1" name="楕円 80">
            <a:extLst>
              <a:ext uri="{FF2B5EF4-FFF2-40B4-BE49-F238E27FC236}">
                <a16:creationId xmlns:a16="http://schemas.microsoft.com/office/drawing/2014/main" id="{3AA2E956-E773-4BCF-81DC-73149E79A517}"/>
              </a:ext>
            </a:extLst>
          </p:cNvPr>
          <p:cNvSpPr/>
          <p:nvPr/>
        </p:nvSpPr>
        <p:spPr>
          <a:xfrm>
            <a:off x="10702914" y="479402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2" name="楕円 81">
            <a:extLst>
              <a:ext uri="{FF2B5EF4-FFF2-40B4-BE49-F238E27FC236}">
                <a16:creationId xmlns:a16="http://schemas.microsoft.com/office/drawing/2014/main" id="{A6D32D47-0109-40F3-B01A-166317C6A50F}"/>
              </a:ext>
            </a:extLst>
          </p:cNvPr>
          <p:cNvSpPr/>
          <p:nvPr/>
        </p:nvSpPr>
        <p:spPr>
          <a:xfrm>
            <a:off x="10929990" y="5156908"/>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正方形/長方形 40">
            <a:extLst>
              <a:ext uri="{FF2B5EF4-FFF2-40B4-BE49-F238E27FC236}">
                <a16:creationId xmlns:a16="http://schemas.microsoft.com/office/drawing/2014/main" id="{DA22D8FC-12AB-41F4-83D2-8747D6B7D4EB}"/>
              </a:ext>
            </a:extLst>
          </p:cNvPr>
          <p:cNvSpPr/>
          <p:nvPr/>
        </p:nvSpPr>
        <p:spPr>
          <a:xfrm>
            <a:off x="3637951" y="4203923"/>
            <a:ext cx="2210272" cy="3051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MOEA/D</a:t>
            </a:r>
            <a:r>
              <a:rPr kumimoji="1" lang="ja-JP" altLang="en-US" sz="1600" dirty="0">
                <a:solidFill>
                  <a:schemeClr val="tx1"/>
                </a:solidFill>
              </a:rPr>
              <a:t>＋適応型</a:t>
            </a:r>
            <a:r>
              <a:rPr kumimoji="1" lang="en-US" altLang="ja-JP" sz="1600" dirty="0">
                <a:solidFill>
                  <a:schemeClr val="tx1"/>
                </a:solidFill>
              </a:rPr>
              <a:t>DE</a:t>
            </a:r>
            <a:endParaRPr kumimoji="1" lang="ja-JP" altLang="en-US" sz="1600" dirty="0">
              <a:solidFill>
                <a:schemeClr val="tx1"/>
              </a:solidFill>
            </a:endParaRPr>
          </a:p>
        </p:txBody>
      </p:sp>
      <p:cxnSp>
        <p:nvCxnSpPr>
          <p:cNvPr id="43" name="直線コネクタ 42">
            <a:extLst>
              <a:ext uri="{FF2B5EF4-FFF2-40B4-BE49-F238E27FC236}">
                <a16:creationId xmlns:a16="http://schemas.microsoft.com/office/drawing/2014/main" id="{633A7514-55B6-476F-9FD8-E58BAF28DAD9}"/>
              </a:ext>
            </a:extLst>
          </p:cNvPr>
          <p:cNvCxnSpPr>
            <a:cxnSpLocks/>
          </p:cNvCxnSpPr>
          <p:nvPr/>
        </p:nvCxnSpPr>
        <p:spPr>
          <a:xfrm flipH="1" flipV="1">
            <a:off x="3666679" y="4209016"/>
            <a:ext cx="0" cy="1445452"/>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2B254F38-AEE7-4403-B20C-C898EB738CAA}"/>
              </a:ext>
            </a:extLst>
          </p:cNvPr>
          <p:cNvCxnSpPr>
            <a:cxnSpLocks/>
          </p:cNvCxnSpPr>
          <p:nvPr/>
        </p:nvCxnSpPr>
        <p:spPr>
          <a:xfrm flipH="1" flipV="1">
            <a:off x="1489860" y="4209016"/>
            <a:ext cx="0" cy="1445452"/>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107C27A5-0CD6-45FA-9DF8-B047E1D7252D}"/>
              </a:ext>
            </a:extLst>
          </p:cNvPr>
          <p:cNvCxnSpPr>
            <a:cxnSpLocks/>
          </p:cNvCxnSpPr>
          <p:nvPr/>
        </p:nvCxnSpPr>
        <p:spPr>
          <a:xfrm>
            <a:off x="109781" y="4534511"/>
            <a:ext cx="5738442"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CC6DF9D3-CACE-40FA-B1E9-B71B5ECFC3FF}"/>
              </a:ext>
            </a:extLst>
          </p:cNvPr>
          <p:cNvCxnSpPr>
            <a:cxnSpLocks/>
          </p:cNvCxnSpPr>
          <p:nvPr/>
        </p:nvCxnSpPr>
        <p:spPr>
          <a:xfrm>
            <a:off x="109781" y="5090002"/>
            <a:ext cx="5738442"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92791C0B-EBBE-4D9F-959C-2EFBC24A2ADC}"/>
              </a:ext>
            </a:extLst>
          </p:cNvPr>
          <p:cNvSpPr txBox="1"/>
          <p:nvPr/>
        </p:nvSpPr>
        <p:spPr>
          <a:xfrm>
            <a:off x="4081075" y="4684568"/>
            <a:ext cx="1324025" cy="338554"/>
          </a:xfrm>
          <a:prstGeom prst="rect">
            <a:avLst/>
          </a:prstGeom>
          <a:noFill/>
        </p:spPr>
        <p:txBody>
          <a:bodyPr wrap="square" rtlCol="0">
            <a:spAutoFit/>
          </a:bodyPr>
          <a:lstStyle/>
          <a:p>
            <a:pPr algn="ctr"/>
            <a:r>
              <a:rPr lang="ja-JP" altLang="en-US" sz="1600" dirty="0">
                <a:solidFill>
                  <a:schemeClr val="accent1"/>
                </a:solidFill>
              </a:rPr>
              <a:t>先行研究</a:t>
            </a:r>
            <a:r>
              <a:rPr lang="en-US" altLang="ja-JP" sz="1600" dirty="0">
                <a:solidFill>
                  <a:schemeClr val="accent1"/>
                </a:solidFill>
              </a:rPr>
              <a:t>[5]</a:t>
            </a:r>
            <a:endParaRPr lang="ja-JP" altLang="en-US" sz="1600" dirty="0">
              <a:solidFill>
                <a:schemeClr val="accent1"/>
              </a:solidFill>
            </a:endParaRPr>
          </a:p>
        </p:txBody>
      </p:sp>
      <p:sp>
        <p:nvSpPr>
          <p:cNvPr id="52" name="テキスト ボックス 51">
            <a:extLst>
              <a:ext uri="{FF2B5EF4-FFF2-40B4-BE49-F238E27FC236}">
                <a16:creationId xmlns:a16="http://schemas.microsoft.com/office/drawing/2014/main" id="{882DE444-C35D-48B4-BF6C-7D8F5DD89783}"/>
              </a:ext>
            </a:extLst>
          </p:cNvPr>
          <p:cNvSpPr txBox="1"/>
          <p:nvPr/>
        </p:nvSpPr>
        <p:spPr>
          <a:xfrm>
            <a:off x="1698250" y="5209684"/>
            <a:ext cx="1793493" cy="338554"/>
          </a:xfrm>
          <a:prstGeom prst="rect">
            <a:avLst/>
          </a:prstGeom>
          <a:noFill/>
        </p:spPr>
        <p:txBody>
          <a:bodyPr wrap="square" rtlCol="0">
            <a:spAutoFit/>
          </a:bodyPr>
          <a:lstStyle/>
          <a:p>
            <a:pPr algn="ctr"/>
            <a:r>
              <a:rPr lang="ja-JP" altLang="en-US" sz="1600" dirty="0">
                <a:solidFill>
                  <a:schemeClr val="accent1"/>
                </a:solidFill>
              </a:rPr>
              <a:t>共同研究の成果</a:t>
            </a:r>
          </a:p>
        </p:txBody>
      </p:sp>
      <p:sp>
        <p:nvSpPr>
          <p:cNvPr id="53" name="テキスト ボックス 52">
            <a:extLst>
              <a:ext uri="{FF2B5EF4-FFF2-40B4-BE49-F238E27FC236}">
                <a16:creationId xmlns:a16="http://schemas.microsoft.com/office/drawing/2014/main" id="{41F46E57-9876-4D02-9A16-79E58C4DB8C0}"/>
              </a:ext>
            </a:extLst>
          </p:cNvPr>
          <p:cNvSpPr txBox="1"/>
          <p:nvPr/>
        </p:nvSpPr>
        <p:spPr>
          <a:xfrm>
            <a:off x="1690505" y="4682009"/>
            <a:ext cx="1786681" cy="338554"/>
          </a:xfrm>
          <a:prstGeom prst="rect">
            <a:avLst/>
          </a:prstGeom>
          <a:noFill/>
        </p:spPr>
        <p:txBody>
          <a:bodyPr wrap="square" rtlCol="0">
            <a:spAutoFit/>
          </a:bodyPr>
          <a:lstStyle/>
          <a:p>
            <a:pPr algn="ctr"/>
            <a:r>
              <a:rPr lang="ja-JP" altLang="en-US" sz="1600" dirty="0">
                <a:solidFill>
                  <a:schemeClr val="accent1"/>
                </a:solidFill>
              </a:rPr>
              <a:t>オリジナル</a:t>
            </a:r>
            <a:r>
              <a:rPr lang="en-US" altLang="ja-JP" sz="1600" dirty="0">
                <a:solidFill>
                  <a:schemeClr val="accent1"/>
                </a:solidFill>
              </a:rPr>
              <a:t>MOEA/D</a:t>
            </a:r>
            <a:endParaRPr lang="ja-JP" altLang="en-US" sz="1600" dirty="0">
              <a:solidFill>
                <a:schemeClr val="accent1"/>
              </a:solidFill>
            </a:endParaRPr>
          </a:p>
        </p:txBody>
      </p:sp>
    </p:spTree>
    <p:extLst>
      <p:ext uri="{BB962C8B-B14F-4D97-AF65-F5344CB8AC3E}">
        <p14:creationId xmlns:p14="http://schemas.microsoft.com/office/powerpoint/2010/main" val="22887136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p:txBody>
          <a:bodyPr>
            <a:normAutofit/>
          </a:bodyPr>
          <a:lstStyle/>
          <a:p>
            <a:r>
              <a:rPr lang="en-US" altLang="ja-JP" dirty="0"/>
              <a:t>2022</a:t>
            </a:r>
            <a:r>
              <a:rPr lang="ja-JP" altLang="en-US" dirty="0"/>
              <a:t>年度下期の研究開発計画</a:t>
            </a:r>
            <a:endParaRPr kumimoji="1" lang="ja-JP" altLang="en-US" dirty="0"/>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26</a:t>
            </a:fld>
            <a:endParaRPr kumimoji="1" lang="ja-JP" altLang="en-US"/>
          </a:p>
        </p:txBody>
      </p:sp>
      <p:sp>
        <p:nvSpPr>
          <p:cNvPr id="8" name="テキスト ボックス 7">
            <a:extLst>
              <a:ext uri="{FF2B5EF4-FFF2-40B4-BE49-F238E27FC236}">
                <a16:creationId xmlns:a16="http://schemas.microsoft.com/office/drawing/2014/main" id="{E004ADC0-B3D7-4C58-95ED-24C3716A838F}"/>
              </a:ext>
            </a:extLst>
          </p:cNvPr>
          <p:cNvSpPr txBox="1"/>
          <p:nvPr/>
        </p:nvSpPr>
        <p:spPr>
          <a:xfrm>
            <a:off x="1889900" y="1271644"/>
            <a:ext cx="5026594" cy="4898362"/>
          </a:xfrm>
          <a:prstGeom prst="rect">
            <a:avLst/>
          </a:prstGeom>
          <a:solidFill>
            <a:schemeClr val="bg1">
              <a:lumMod val="85000"/>
            </a:schemeClr>
          </a:solidFill>
        </p:spPr>
        <p:txBody>
          <a:bodyPr wrap="square" rtlCol="0">
            <a:spAutoFit/>
          </a:bodyPr>
          <a:lstStyle/>
          <a:p>
            <a:pPr algn="ctr"/>
            <a:endParaRPr kumimoji="1" lang="en-US" altLang="ja-JP" dirty="0">
              <a:solidFill>
                <a:schemeClr val="bg1"/>
              </a:solidFill>
            </a:endParaRPr>
          </a:p>
        </p:txBody>
      </p:sp>
      <p:graphicFrame>
        <p:nvGraphicFramePr>
          <p:cNvPr id="9" name="コンテンツ プレースホルダー 6">
            <a:extLst>
              <a:ext uri="{FF2B5EF4-FFF2-40B4-BE49-F238E27FC236}">
                <a16:creationId xmlns:a16="http://schemas.microsoft.com/office/drawing/2014/main" id="{06B2E94D-A8C0-4645-B913-E4408D5281D7}"/>
              </a:ext>
            </a:extLst>
          </p:cNvPr>
          <p:cNvGraphicFramePr>
            <a:graphicFrameLocks/>
          </p:cNvGraphicFramePr>
          <p:nvPr/>
        </p:nvGraphicFramePr>
        <p:xfrm>
          <a:off x="81623" y="901038"/>
          <a:ext cx="11880000" cy="365760"/>
        </p:xfrm>
        <a:graphic>
          <a:graphicData uri="http://schemas.openxmlformats.org/drawingml/2006/table">
            <a:tbl>
              <a:tblPr firstRow="1" bandRow="1">
                <a:tableStyleId>{69012ECD-51FC-41F1-AA8D-1B2483CD663E}</a:tableStyleId>
              </a:tblPr>
              <a:tblGrid>
                <a:gridCol w="1800000">
                  <a:extLst>
                    <a:ext uri="{9D8B030D-6E8A-4147-A177-3AD203B41FA5}">
                      <a16:colId xmlns:a16="http://schemas.microsoft.com/office/drawing/2014/main" val="593228238"/>
                    </a:ext>
                  </a:extLst>
                </a:gridCol>
                <a:gridCol w="2520000">
                  <a:extLst>
                    <a:ext uri="{9D8B030D-6E8A-4147-A177-3AD203B41FA5}">
                      <a16:colId xmlns:a16="http://schemas.microsoft.com/office/drawing/2014/main" val="3320444244"/>
                    </a:ext>
                  </a:extLst>
                </a:gridCol>
                <a:gridCol w="2520000">
                  <a:extLst>
                    <a:ext uri="{9D8B030D-6E8A-4147-A177-3AD203B41FA5}">
                      <a16:colId xmlns:a16="http://schemas.microsoft.com/office/drawing/2014/main" val="869470032"/>
                    </a:ext>
                  </a:extLst>
                </a:gridCol>
                <a:gridCol w="2520000">
                  <a:extLst>
                    <a:ext uri="{9D8B030D-6E8A-4147-A177-3AD203B41FA5}">
                      <a16:colId xmlns:a16="http://schemas.microsoft.com/office/drawing/2014/main" val="2652370762"/>
                    </a:ext>
                  </a:extLst>
                </a:gridCol>
                <a:gridCol w="2520000">
                  <a:extLst>
                    <a:ext uri="{9D8B030D-6E8A-4147-A177-3AD203B41FA5}">
                      <a16:colId xmlns:a16="http://schemas.microsoft.com/office/drawing/2014/main" val="1552732749"/>
                    </a:ext>
                  </a:extLst>
                </a:gridCol>
              </a:tblGrid>
              <a:tr h="266148">
                <a:tc>
                  <a:txBody>
                    <a:bodyPr/>
                    <a:lstStyle/>
                    <a:p>
                      <a:pPr algn="ctr"/>
                      <a:r>
                        <a:rPr kumimoji="1" lang="ja-JP" altLang="en-US" sz="1600" dirty="0"/>
                        <a:t>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1Q</a:t>
                      </a:r>
                      <a:endParaRPr kumimoji="1" lang="ja-JP" altLang="en-US" dirty="0"/>
                    </a:p>
                  </a:txBody>
                  <a:tcPr>
                    <a:lnL w="12700"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2Q</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3Q</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4Q</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9225261"/>
                  </a:ext>
                </a:extLst>
              </a:tr>
            </a:tbl>
          </a:graphicData>
        </a:graphic>
      </p:graphicFrame>
      <p:sp>
        <p:nvSpPr>
          <p:cNvPr id="10" name="テキスト ボックス 9">
            <a:extLst>
              <a:ext uri="{FF2B5EF4-FFF2-40B4-BE49-F238E27FC236}">
                <a16:creationId xmlns:a16="http://schemas.microsoft.com/office/drawing/2014/main" id="{0A4C43E7-4A40-4A45-9B37-DCD5231820C5}"/>
              </a:ext>
            </a:extLst>
          </p:cNvPr>
          <p:cNvSpPr txBox="1"/>
          <p:nvPr/>
        </p:nvSpPr>
        <p:spPr>
          <a:xfrm>
            <a:off x="314391" y="1885555"/>
            <a:ext cx="1338828" cy="369332"/>
          </a:xfrm>
          <a:prstGeom prst="rect">
            <a:avLst/>
          </a:prstGeom>
          <a:noFill/>
        </p:spPr>
        <p:txBody>
          <a:bodyPr wrap="none" rtlCol="0">
            <a:spAutoFit/>
          </a:bodyPr>
          <a:lstStyle/>
          <a:p>
            <a:r>
              <a:rPr kumimoji="1" lang="ja-JP" altLang="en-US" b="1" dirty="0"/>
              <a:t>制約対処法</a:t>
            </a:r>
          </a:p>
        </p:txBody>
      </p:sp>
      <p:sp>
        <p:nvSpPr>
          <p:cNvPr id="11" name="テキスト ボックス 10">
            <a:extLst>
              <a:ext uri="{FF2B5EF4-FFF2-40B4-BE49-F238E27FC236}">
                <a16:creationId xmlns:a16="http://schemas.microsoft.com/office/drawing/2014/main" id="{2D0FCE5E-AAE1-4A31-8E76-1BBB3C41BCD5}"/>
              </a:ext>
            </a:extLst>
          </p:cNvPr>
          <p:cNvSpPr txBox="1"/>
          <p:nvPr/>
        </p:nvSpPr>
        <p:spPr>
          <a:xfrm>
            <a:off x="314391" y="2868785"/>
            <a:ext cx="1338828" cy="369332"/>
          </a:xfrm>
          <a:prstGeom prst="rect">
            <a:avLst/>
          </a:prstGeom>
          <a:noFill/>
        </p:spPr>
        <p:txBody>
          <a:bodyPr wrap="none" rtlCol="0">
            <a:spAutoFit/>
          </a:bodyPr>
          <a:lstStyle/>
          <a:p>
            <a:r>
              <a:rPr kumimoji="1" lang="ja-JP" altLang="en-US" b="1" dirty="0"/>
              <a:t>近傍生成法</a:t>
            </a:r>
          </a:p>
        </p:txBody>
      </p:sp>
      <p:sp>
        <p:nvSpPr>
          <p:cNvPr id="12" name="テキスト ボックス 11">
            <a:extLst>
              <a:ext uri="{FF2B5EF4-FFF2-40B4-BE49-F238E27FC236}">
                <a16:creationId xmlns:a16="http://schemas.microsoft.com/office/drawing/2014/main" id="{F6E34FC7-E578-4F92-9BE0-4962AB66AD43}"/>
              </a:ext>
            </a:extLst>
          </p:cNvPr>
          <p:cNvSpPr txBox="1"/>
          <p:nvPr/>
        </p:nvSpPr>
        <p:spPr>
          <a:xfrm>
            <a:off x="65124" y="3749025"/>
            <a:ext cx="1837362" cy="369332"/>
          </a:xfrm>
          <a:prstGeom prst="rect">
            <a:avLst/>
          </a:prstGeom>
          <a:noFill/>
        </p:spPr>
        <p:txBody>
          <a:bodyPr wrap="none" rtlCol="0">
            <a:spAutoFit/>
          </a:bodyPr>
          <a:lstStyle/>
          <a:p>
            <a:r>
              <a:rPr kumimoji="1" lang="ja-JP" altLang="en-US" b="1" dirty="0"/>
              <a:t>合体アルゴリズム</a:t>
            </a:r>
          </a:p>
        </p:txBody>
      </p:sp>
      <p:cxnSp>
        <p:nvCxnSpPr>
          <p:cNvPr id="13" name="直線矢印コネクタ 12">
            <a:extLst>
              <a:ext uri="{FF2B5EF4-FFF2-40B4-BE49-F238E27FC236}">
                <a16:creationId xmlns:a16="http://schemas.microsoft.com/office/drawing/2014/main" id="{6BBAA7FF-576C-4D0A-BFDE-766E19D55540}"/>
              </a:ext>
            </a:extLst>
          </p:cNvPr>
          <p:cNvCxnSpPr>
            <a:cxnSpLocks/>
          </p:cNvCxnSpPr>
          <p:nvPr/>
        </p:nvCxnSpPr>
        <p:spPr>
          <a:xfrm flipV="1">
            <a:off x="1879731" y="2060141"/>
            <a:ext cx="7586126"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15" name="テキスト ボックス 14">
            <a:extLst>
              <a:ext uri="{FF2B5EF4-FFF2-40B4-BE49-F238E27FC236}">
                <a16:creationId xmlns:a16="http://schemas.microsoft.com/office/drawing/2014/main" id="{C8291458-E65B-4947-8380-AE6C1A4A70F6}"/>
              </a:ext>
            </a:extLst>
          </p:cNvPr>
          <p:cNvSpPr txBox="1"/>
          <p:nvPr/>
        </p:nvSpPr>
        <p:spPr>
          <a:xfrm>
            <a:off x="2037485" y="4165324"/>
            <a:ext cx="889067" cy="369332"/>
          </a:xfrm>
          <a:prstGeom prst="rect">
            <a:avLst/>
          </a:prstGeom>
          <a:noFill/>
        </p:spPr>
        <p:txBody>
          <a:bodyPr wrap="square" rtlCol="0">
            <a:spAutoFit/>
          </a:bodyPr>
          <a:lstStyle/>
          <a:p>
            <a:pPr algn="ctr"/>
            <a:r>
              <a:rPr kumimoji="1" lang="ja-JP" altLang="en-US" dirty="0"/>
              <a:t>熊谷</a:t>
            </a:r>
          </a:p>
        </p:txBody>
      </p:sp>
      <p:sp>
        <p:nvSpPr>
          <p:cNvPr id="16" name="二等辺三角形 15">
            <a:extLst>
              <a:ext uri="{FF2B5EF4-FFF2-40B4-BE49-F238E27FC236}">
                <a16:creationId xmlns:a16="http://schemas.microsoft.com/office/drawing/2014/main" id="{3491A818-92F2-412A-A5E4-B9DB66ADB1DA}"/>
              </a:ext>
            </a:extLst>
          </p:cNvPr>
          <p:cNvSpPr/>
          <p:nvPr/>
        </p:nvSpPr>
        <p:spPr>
          <a:xfrm rot="10800000">
            <a:off x="6014903" y="1931847"/>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テキスト ボックス 16">
            <a:extLst>
              <a:ext uri="{FF2B5EF4-FFF2-40B4-BE49-F238E27FC236}">
                <a16:creationId xmlns:a16="http://schemas.microsoft.com/office/drawing/2014/main" id="{87E4035C-94B9-4636-94A4-02E782BB9835}"/>
              </a:ext>
            </a:extLst>
          </p:cNvPr>
          <p:cNvSpPr txBox="1"/>
          <p:nvPr/>
        </p:nvSpPr>
        <p:spPr>
          <a:xfrm>
            <a:off x="5122250" y="1578671"/>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cxnSp>
        <p:nvCxnSpPr>
          <p:cNvPr id="18" name="直線コネクタ 17">
            <a:extLst>
              <a:ext uri="{FF2B5EF4-FFF2-40B4-BE49-F238E27FC236}">
                <a16:creationId xmlns:a16="http://schemas.microsoft.com/office/drawing/2014/main" id="{0F1AB81C-0B90-4B9A-80C9-15F8F86E3602}"/>
              </a:ext>
            </a:extLst>
          </p:cNvPr>
          <p:cNvCxnSpPr>
            <a:cxnSpLocks/>
          </p:cNvCxnSpPr>
          <p:nvPr/>
        </p:nvCxnSpPr>
        <p:spPr>
          <a:xfrm>
            <a:off x="1879731"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91444EB2-7BB5-4B57-A3B3-2643C32727D6}"/>
              </a:ext>
            </a:extLst>
          </p:cNvPr>
          <p:cNvCxnSpPr>
            <a:cxnSpLocks/>
          </p:cNvCxnSpPr>
          <p:nvPr/>
        </p:nvCxnSpPr>
        <p:spPr>
          <a:xfrm>
            <a:off x="4399247"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AE017029-8A8C-41BD-888F-4B222C16B593}"/>
              </a:ext>
            </a:extLst>
          </p:cNvPr>
          <p:cNvCxnSpPr>
            <a:cxnSpLocks/>
          </p:cNvCxnSpPr>
          <p:nvPr/>
        </p:nvCxnSpPr>
        <p:spPr>
          <a:xfrm>
            <a:off x="6926138"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BE660C8F-D4C3-44EA-B2E8-9887A6A85D1A}"/>
              </a:ext>
            </a:extLst>
          </p:cNvPr>
          <p:cNvCxnSpPr>
            <a:cxnSpLocks/>
          </p:cNvCxnSpPr>
          <p:nvPr/>
        </p:nvCxnSpPr>
        <p:spPr>
          <a:xfrm>
            <a:off x="9445654"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F5660FE4-7023-4638-974C-19EEE2779406}"/>
              </a:ext>
            </a:extLst>
          </p:cNvPr>
          <p:cNvSpPr txBox="1"/>
          <p:nvPr/>
        </p:nvSpPr>
        <p:spPr>
          <a:xfrm>
            <a:off x="3849760" y="1702675"/>
            <a:ext cx="1088062" cy="369332"/>
          </a:xfrm>
          <a:prstGeom prst="rect">
            <a:avLst/>
          </a:prstGeom>
          <a:noFill/>
        </p:spPr>
        <p:txBody>
          <a:bodyPr wrap="square" rtlCol="0">
            <a:spAutoFit/>
          </a:bodyPr>
          <a:lstStyle/>
          <a:p>
            <a:pPr algn="ctr"/>
            <a:r>
              <a:rPr kumimoji="1" lang="ja-JP" altLang="en-US" dirty="0"/>
              <a:t>小嶋さん</a:t>
            </a:r>
          </a:p>
        </p:txBody>
      </p:sp>
      <p:cxnSp>
        <p:nvCxnSpPr>
          <p:cNvPr id="23" name="直線矢印コネクタ 22">
            <a:extLst>
              <a:ext uri="{FF2B5EF4-FFF2-40B4-BE49-F238E27FC236}">
                <a16:creationId xmlns:a16="http://schemas.microsoft.com/office/drawing/2014/main" id="{118BDDFD-FC0A-4AC4-B0D3-5B250C4F513F}"/>
              </a:ext>
            </a:extLst>
          </p:cNvPr>
          <p:cNvCxnSpPr>
            <a:cxnSpLocks/>
          </p:cNvCxnSpPr>
          <p:nvPr/>
        </p:nvCxnSpPr>
        <p:spPr>
          <a:xfrm flipV="1">
            <a:off x="1879731" y="3060388"/>
            <a:ext cx="10081892"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24" name="テキスト ボックス 23">
            <a:extLst>
              <a:ext uri="{FF2B5EF4-FFF2-40B4-BE49-F238E27FC236}">
                <a16:creationId xmlns:a16="http://schemas.microsoft.com/office/drawing/2014/main" id="{BFB02C4E-DA50-4CAA-988F-5D27B13CEB6A}"/>
              </a:ext>
            </a:extLst>
          </p:cNvPr>
          <p:cNvSpPr txBox="1"/>
          <p:nvPr/>
        </p:nvSpPr>
        <p:spPr>
          <a:xfrm>
            <a:off x="3850915" y="2689167"/>
            <a:ext cx="1088062" cy="369332"/>
          </a:xfrm>
          <a:prstGeom prst="rect">
            <a:avLst/>
          </a:prstGeom>
          <a:noFill/>
        </p:spPr>
        <p:txBody>
          <a:bodyPr wrap="square" rtlCol="0">
            <a:spAutoFit/>
          </a:bodyPr>
          <a:lstStyle/>
          <a:p>
            <a:pPr algn="ctr"/>
            <a:r>
              <a:rPr kumimoji="1" lang="ja-JP" altLang="en-US" dirty="0"/>
              <a:t>佐藤さん</a:t>
            </a:r>
          </a:p>
        </p:txBody>
      </p:sp>
      <p:sp>
        <p:nvSpPr>
          <p:cNvPr id="25" name="二等辺三角形 24">
            <a:extLst>
              <a:ext uri="{FF2B5EF4-FFF2-40B4-BE49-F238E27FC236}">
                <a16:creationId xmlns:a16="http://schemas.microsoft.com/office/drawing/2014/main" id="{A27F6895-9BAF-440B-9225-7BCC102D2A00}"/>
              </a:ext>
            </a:extLst>
          </p:cNvPr>
          <p:cNvSpPr/>
          <p:nvPr/>
        </p:nvSpPr>
        <p:spPr>
          <a:xfrm rot="10800000">
            <a:off x="6014903" y="2926297"/>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テキスト ボックス 25">
            <a:extLst>
              <a:ext uri="{FF2B5EF4-FFF2-40B4-BE49-F238E27FC236}">
                <a16:creationId xmlns:a16="http://schemas.microsoft.com/office/drawing/2014/main" id="{D1DDC890-E573-4F00-9348-BC1B449683A9}"/>
              </a:ext>
            </a:extLst>
          </p:cNvPr>
          <p:cNvSpPr txBox="1"/>
          <p:nvPr/>
        </p:nvSpPr>
        <p:spPr>
          <a:xfrm>
            <a:off x="5146911" y="2573121"/>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sp>
        <p:nvSpPr>
          <p:cNvPr id="27" name="二等辺三角形 26">
            <a:extLst>
              <a:ext uri="{FF2B5EF4-FFF2-40B4-BE49-F238E27FC236}">
                <a16:creationId xmlns:a16="http://schemas.microsoft.com/office/drawing/2014/main" id="{5C758A75-1515-43A6-BC5D-95B13A10AE0D}"/>
              </a:ext>
            </a:extLst>
          </p:cNvPr>
          <p:cNvSpPr/>
          <p:nvPr/>
        </p:nvSpPr>
        <p:spPr>
          <a:xfrm rot="10800000">
            <a:off x="11445826" y="2888256"/>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テキスト ボックス 27">
            <a:extLst>
              <a:ext uri="{FF2B5EF4-FFF2-40B4-BE49-F238E27FC236}">
                <a16:creationId xmlns:a16="http://schemas.microsoft.com/office/drawing/2014/main" id="{F3F47B21-C8FD-4478-9136-C648B7A968C4}"/>
              </a:ext>
            </a:extLst>
          </p:cNvPr>
          <p:cNvSpPr txBox="1"/>
          <p:nvPr/>
        </p:nvSpPr>
        <p:spPr>
          <a:xfrm>
            <a:off x="10363715" y="2573121"/>
            <a:ext cx="1828285" cy="307777"/>
          </a:xfrm>
          <a:prstGeom prst="rect">
            <a:avLst/>
          </a:prstGeom>
          <a:noFill/>
        </p:spPr>
        <p:txBody>
          <a:bodyPr wrap="square" rtlCol="0">
            <a:spAutoFit/>
          </a:bodyPr>
          <a:lstStyle/>
          <a:p>
            <a:pPr algn="ctr"/>
            <a:r>
              <a:rPr kumimoji="1" lang="ja-JP" altLang="en-US" sz="1400" dirty="0"/>
              <a:t>電気学会 全国大会</a:t>
            </a:r>
          </a:p>
        </p:txBody>
      </p:sp>
      <p:sp>
        <p:nvSpPr>
          <p:cNvPr id="29" name="吹き出し: 角を丸めた四角形 28">
            <a:extLst>
              <a:ext uri="{FF2B5EF4-FFF2-40B4-BE49-F238E27FC236}">
                <a16:creationId xmlns:a16="http://schemas.microsoft.com/office/drawing/2014/main" id="{2392E491-1D04-4F47-B33F-CFB9520B47F1}"/>
              </a:ext>
            </a:extLst>
          </p:cNvPr>
          <p:cNvSpPr/>
          <p:nvPr/>
        </p:nvSpPr>
        <p:spPr>
          <a:xfrm>
            <a:off x="7518537" y="2338973"/>
            <a:ext cx="2112756" cy="468295"/>
          </a:xfrm>
          <a:prstGeom prst="wedgeRoundRectCallout">
            <a:avLst>
              <a:gd name="adj1" fmla="val 18543"/>
              <a:gd name="adj2" fmla="val -96466"/>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論文投稿を目指して、</a:t>
            </a:r>
            <a:endParaRPr lang="en-US" altLang="ja-JP" sz="1400" dirty="0"/>
          </a:p>
          <a:p>
            <a:pPr algn="ctr"/>
            <a:r>
              <a:rPr lang="ja-JP" altLang="en-US" sz="1400" dirty="0"/>
              <a:t>適宜進めるスケジュール感</a:t>
            </a:r>
          </a:p>
        </p:txBody>
      </p:sp>
      <p:sp>
        <p:nvSpPr>
          <p:cNvPr id="30" name="吹き出し: 角を丸めた四角形 29">
            <a:extLst>
              <a:ext uri="{FF2B5EF4-FFF2-40B4-BE49-F238E27FC236}">
                <a16:creationId xmlns:a16="http://schemas.microsoft.com/office/drawing/2014/main" id="{ED869ED3-16B8-4A7E-9578-AA8587A0745F}"/>
              </a:ext>
            </a:extLst>
          </p:cNvPr>
          <p:cNvSpPr/>
          <p:nvPr/>
        </p:nvSpPr>
        <p:spPr>
          <a:xfrm>
            <a:off x="9804424" y="3328639"/>
            <a:ext cx="2112756" cy="468295"/>
          </a:xfrm>
          <a:prstGeom prst="wedgeRoundRectCallout">
            <a:avLst>
              <a:gd name="adj1" fmla="val 31616"/>
              <a:gd name="adj2" fmla="val -100535"/>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学会発表を目指して、</a:t>
            </a:r>
            <a:endParaRPr lang="en-US" altLang="ja-JP" sz="1400" dirty="0"/>
          </a:p>
          <a:p>
            <a:pPr algn="ctr"/>
            <a:r>
              <a:rPr lang="ja-JP" altLang="en-US" sz="1400" dirty="0"/>
              <a:t>適宜進めるスケジュール感</a:t>
            </a:r>
          </a:p>
        </p:txBody>
      </p:sp>
      <p:cxnSp>
        <p:nvCxnSpPr>
          <p:cNvPr id="31" name="直線矢印コネクタ 30">
            <a:extLst>
              <a:ext uri="{FF2B5EF4-FFF2-40B4-BE49-F238E27FC236}">
                <a16:creationId xmlns:a16="http://schemas.microsoft.com/office/drawing/2014/main" id="{B2C4CDD3-71BD-4C2A-B8DA-CA5A938F77FD}"/>
              </a:ext>
            </a:extLst>
          </p:cNvPr>
          <p:cNvCxnSpPr>
            <a:cxnSpLocks/>
          </p:cNvCxnSpPr>
          <p:nvPr/>
        </p:nvCxnSpPr>
        <p:spPr>
          <a:xfrm flipV="1">
            <a:off x="1872357" y="4580507"/>
            <a:ext cx="1223087" cy="1"/>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cxnSp>
        <p:nvCxnSpPr>
          <p:cNvPr id="32" name="直線矢印コネクタ 31">
            <a:extLst>
              <a:ext uri="{FF2B5EF4-FFF2-40B4-BE49-F238E27FC236}">
                <a16:creationId xmlns:a16="http://schemas.microsoft.com/office/drawing/2014/main" id="{C93CB225-545A-455A-A708-1470C7CBEBDE}"/>
              </a:ext>
            </a:extLst>
          </p:cNvPr>
          <p:cNvCxnSpPr>
            <a:cxnSpLocks/>
          </p:cNvCxnSpPr>
          <p:nvPr/>
        </p:nvCxnSpPr>
        <p:spPr>
          <a:xfrm flipV="1">
            <a:off x="3095444" y="5170588"/>
            <a:ext cx="3821050" cy="7374"/>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33" name="テキスト ボックス 32">
            <a:extLst>
              <a:ext uri="{FF2B5EF4-FFF2-40B4-BE49-F238E27FC236}">
                <a16:creationId xmlns:a16="http://schemas.microsoft.com/office/drawing/2014/main" id="{DFA0A76B-6E8F-4F56-8E14-BAF6E8B10894}"/>
              </a:ext>
            </a:extLst>
          </p:cNvPr>
          <p:cNvSpPr txBox="1"/>
          <p:nvPr/>
        </p:nvSpPr>
        <p:spPr>
          <a:xfrm>
            <a:off x="4549409" y="4799761"/>
            <a:ext cx="889067" cy="369332"/>
          </a:xfrm>
          <a:prstGeom prst="rect">
            <a:avLst/>
          </a:prstGeom>
          <a:noFill/>
        </p:spPr>
        <p:txBody>
          <a:bodyPr wrap="square" rtlCol="0">
            <a:spAutoFit/>
          </a:bodyPr>
          <a:lstStyle/>
          <a:p>
            <a:pPr algn="ctr"/>
            <a:r>
              <a:rPr kumimoji="1" lang="ja-JP" altLang="en-US" dirty="0"/>
              <a:t>熊谷</a:t>
            </a:r>
          </a:p>
        </p:txBody>
      </p:sp>
      <p:sp>
        <p:nvSpPr>
          <p:cNvPr id="36" name="テキスト ボックス 35">
            <a:extLst>
              <a:ext uri="{FF2B5EF4-FFF2-40B4-BE49-F238E27FC236}">
                <a16:creationId xmlns:a16="http://schemas.microsoft.com/office/drawing/2014/main" id="{E8E63CF5-FEF6-4145-BE65-D6E8225F4978}"/>
              </a:ext>
            </a:extLst>
          </p:cNvPr>
          <p:cNvSpPr txBox="1"/>
          <p:nvPr/>
        </p:nvSpPr>
        <p:spPr>
          <a:xfrm>
            <a:off x="113214" y="5016700"/>
            <a:ext cx="1741182" cy="307777"/>
          </a:xfrm>
          <a:prstGeom prst="rect">
            <a:avLst/>
          </a:prstGeom>
          <a:noFill/>
        </p:spPr>
        <p:txBody>
          <a:bodyPr wrap="none" rtlCol="0">
            <a:spAutoFit/>
          </a:bodyPr>
          <a:lstStyle/>
          <a:p>
            <a:r>
              <a:rPr kumimoji="1" lang="ja-JP" altLang="en-US" sz="1400" dirty="0"/>
              <a:t>スケジュール問題適用</a:t>
            </a:r>
          </a:p>
        </p:txBody>
      </p:sp>
      <p:sp>
        <p:nvSpPr>
          <p:cNvPr id="37" name="テキスト ボックス 36">
            <a:extLst>
              <a:ext uri="{FF2B5EF4-FFF2-40B4-BE49-F238E27FC236}">
                <a16:creationId xmlns:a16="http://schemas.microsoft.com/office/drawing/2014/main" id="{58F4BB58-CA15-471D-9FD5-4912BE2CE513}"/>
              </a:ext>
            </a:extLst>
          </p:cNvPr>
          <p:cNvSpPr txBox="1"/>
          <p:nvPr/>
        </p:nvSpPr>
        <p:spPr>
          <a:xfrm>
            <a:off x="532400" y="4413640"/>
            <a:ext cx="902811" cy="307777"/>
          </a:xfrm>
          <a:prstGeom prst="rect">
            <a:avLst/>
          </a:prstGeom>
          <a:noFill/>
        </p:spPr>
        <p:txBody>
          <a:bodyPr wrap="none" rtlCol="0">
            <a:spAutoFit/>
          </a:bodyPr>
          <a:lstStyle/>
          <a:p>
            <a:pPr algn="ctr"/>
            <a:r>
              <a:rPr kumimoji="1" lang="ja-JP" altLang="en-US" sz="1400" dirty="0"/>
              <a:t>性能評価</a:t>
            </a:r>
          </a:p>
        </p:txBody>
      </p:sp>
      <p:sp>
        <p:nvSpPr>
          <p:cNvPr id="38" name="テキスト ボックス 37">
            <a:extLst>
              <a:ext uri="{FF2B5EF4-FFF2-40B4-BE49-F238E27FC236}">
                <a16:creationId xmlns:a16="http://schemas.microsoft.com/office/drawing/2014/main" id="{4BBAD12E-1B57-4FAF-A36E-7DD1AACB12A0}"/>
              </a:ext>
            </a:extLst>
          </p:cNvPr>
          <p:cNvSpPr txBox="1"/>
          <p:nvPr/>
        </p:nvSpPr>
        <p:spPr>
          <a:xfrm>
            <a:off x="539107" y="5634508"/>
            <a:ext cx="877163" cy="369332"/>
          </a:xfrm>
          <a:prstGeom prst="rect">
            <a:avLst/>
          </a:prstGeom>
          <a:noFill/>
        </p:spPr>
        <p:txBody>
          <a:bodyPr wrap="none" rtlCol="0">
            <a:spAutoFit/>
          </a:bodyPr>
          <a:lstStyle/>
          <a:p>
            <a:r>
              <a:rPr kumimoji="1" lang="ja-JP" altLang="en-US" b="1" dirty="0"/>
              <a:t>並列化</a:t>
            </a:r>
          </a:p>
        </p:txBody>
      </p:sp>
      <p:sp>
        <p:nvSpPr>
          <p:cNvPr id="39" name="吹き出し: 角を丸めた四角形 38">
            <a:extLst>
              <a:ext uri="{FF2B5EF4-FFF2-40B4-BE49-F238E27FC236}">
                <a16:creationId xmlns:a16="http://schemas.microsoft.com/office/drawing/2014/main" id="{CC6B0D42-085D-4E17-8832-693A7DD9F372}"/>
              </a:ext>
            </a:extLst>
          </p:cNvPr>
          <p:cNvSpPr/>
          <p:nvPr/>
        </p:nvSpPr>
        <p:spPr>
          <a:xfrm>
            <a:off x="9759854" y="4620421"/>
            <a:ext cx="2247926" cy="623435"/>
          </a:xfrm>
          <a:prstGeom prst="wedgeRoundRectCallout">
            <a:avLst>
              <a:gd name="adj1" fmla="val -62112"/>
              <a:gd name="adj2" fmla="val 37784"/>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混合整数・非線形性などの実プラントへの適用を目指す</a:t>
            </a:r>
          </a:p>
        </p:txBody>
      </p:sp>
      <p:cxnSp>
        <p:nvCxnSpPr>
          <p:cNvPr id="40" name="直線矢印コネクタ 39">
            <a:extLst>
              <a:ext uri="{FF2B5EF4-FFF2-40B4-BE49-F238E27FC236}">
                <a16:creationId xmlns:a16="http://schemas.microsoft.com/office/drawing/2014/main" id="{39F8ADC5-2F96-4E57-86AB-528886098316}"/>
              </a:ext>
            </a:extLst>
          </p:cNvPr>
          <p:cNvCxnSpPr>
            <a:cxnSpLocks/>
          </p:cNvCxnSpPr>
          <p:nvPr/>
        </p:nvCxnSpPr>
        <p:spPr>
          <a:xfrm>
            <a:off x="9461020" y="5953485"/>
            <a:ext cx="937205"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42" name="テキスト ボックス 41">
            <a:extLst>
              <a:ext uri="{FF2B5EF4-FFF2-40B4-BE49-F238E27FC236}">
                <a16:creationId xmlns:a16="http://schemas.microsoft.com/office/drawing/2014/main" id="{6A624E33-8A0A-4051-9441-50E9434108B9}"/>
              </a:ext>
            </a:extLst>
          </p:cNvPr>
          <p:cNvSpPr txBox="1"/>
          <p:nvPr/>
        </p:nvSpPr>
        <p:spPr>
          <a:xfrm>
            <a:off x="9475552" y="5536457"/>
            <a:ext cx="889067" cy="369332"/>
          </a:xfrm>
          <a:prstGeom prst="rect">
            <a:avLst/>
          </a:prstGeom>
          <a:noFill/>
        </p:spPr>
        <p:txBody>
          <a:bodyPr wrap="square" rtlCol="0">
            <a:spAutoFit/>
          </a:bodyPr>
          <a:lstStyle/>
          <a:p>
            <a:pPr algn="ctr"/>
            <a:r>
              <a:rPr kumimoji="1" lang="ja-JP" altLang="en-US" dirty="0"/>
              <a:t>熊谷</a:t>
            </a:r>
          </a:p>
        </p:txBody>
      </p:sp>
      <p:cxnSp>
        <p:nvCxnSpPr>
          <p:cNvPr id="44" name="直線矢印コネクタ 43">
            <a:extLst>
              <a:ext uri="{FF2B5EF4-FFF2-40B4-BE49-F238E27FC236}">
                <a16:creationId xmlns:a16="http://schemas.microsoft.com/office/drawing/2014/main" id="{67A33FE2-97C8-4E7E-8185-14A7C237A8E5}"/>
              </a:ext>
            </a:extLst>
          </p:cNvPr>
          <p:cNvCxnSpPr>
            <a:cxnSpLocks/>
          </p:cNvCxnSpPr>
          <p:nvPr/>
        </p:nvCxnSpPr>
        <p:spPr>
          <a:xfrm>
            <a:off x="6980810" y="5177962"/>
            <a:ext cx="2444642"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45" name="テキスト ボックス 44">
            <a:extLst>
              <a:ext uri="{FF2B5EF4-FFF2-40B4-BE49-F238E27FC236}">
                <a16:creationId xmlns:a16="http://schemas.microsoft.com/office/drawing/2014/main" id="{20FCAB1D-6148-47DD-9198-46039EBBDD98}"/>
              </a:ext>
            </a:extLst>
          </p:cNvPr>
          <p:cNvSpPr txBox="1"/>
          <p:nvPr/>
        </p:nvSpPr>
        <p:spPr>
          <a:xfrm>
            <a:off x="7758597" y="4801256"/>
            <a:ext cx="889067" cy="369332"/>
          </a:xfrm>
          <a:prstGeom prst="rect">
            <a:avLst/>
          </a:prstGeom>
          <a:noFill/>
        </p:spPr>
        <p:txBody>
          <a:bodyPr wrap="square" rtlCol="0">
            <a:spAutoFit/>
          </a:bodyPr>
          <a:lstStyle/>
          <a:p>
            <a:pPr algn="ctr"/>
            <a:r>
              <a:rPr kumimoji="1" lang="ja-JP" altLang="en-US" dirty="0"/>
              <a:t>熊谷</a:t>
            </a:r>
          </a:p>
        </p:txBody>
      </p:sp>
      <p:sp>
        <p:nvSpPr>
          <p:cNvPr id="47" name="二等辺三角形 46">
            <a:extLst>
              <a:ext uri="{FF2B5EF4-FFF2-40B4-BE49-F238E27FC236}">
                <a16:creationId xmlns:a16="http://schemas.microsoft.com/office/drawing/2014/main" id="{42009DD6-220B-4FF3-A331-42D4DADC4F25}"/>
              </a:ext>
            </a:extLst>
          </p:cNvPr>
          <p:cNvSpPr/>
          <p:nvPr/>
        </p:nvSpPr>
        <p:spPr>
          <a:xfrm rot="10800000">
            <a:off x="10635044" y="1921470"/>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8" name="テキスト ボックス 47">
            <a:extLst>
              <a:ext uri="{FF2B5EF4-FFF2-40B4-BE49-F238E27FC236}">
                <a16:creationId xmlns:a16="http://schemas.microsoft.com/office/drawing/2014/main" id="{93691901-8A53-4096-A6DE-915440FB8FCC}"/>
              </a:ext>
            </a:extLst>
          </p:cNvPr>
          <p:cNvSpPr txBox="1"/>
          <p:nvPr/>
        </p:nvSpPr>
        <p:spPr>
          <a:xfrm>
            <a:off x="10068131" y="1577778"/>
            <a:ext cx="1297828" cy="307777"/>
          </a:xfrm>
          <a:prstGeom prst="rect">
            <a:avLst/>
          </a:prstGeom>
          <a:noFill/>
        </p:spPr>
        <p:txBody>
          <a:bodyPr wrap="square" rtlCol="0">
            <a:spAutoFit/>
          </a:bodyPr>
          <a:lstStyle/>
          <a:p>
            <a:pPr algn="ctr"/>
            <a:r>
              <a:rPr kumimoji="1" lang="ja-JP" altLang="en-US" sz="1400" dirty="0"/>
              <a:t>修士論文</a:t>
            </a:r>
          </a:p>
        </p:txBody>
      </p:sp>
      <p:sp>
        <p:nvSpPr>
          <p:cNvPr id="49" name="二等辺三角形 48">
            <a:extLst>
              <a:ext uri="{FF2B5EF4-FFF2-40B4-BE49-F238E27FC236}">
                <a16:creationId xmlns:a16="http://schemas.microsoft.com/office/drawing/2014/main" id="{76FC2E4C-503A-4495-95C7-F2CAD15AD69C}"/>
              </a:ext>
            </a:extLst>
          </p:cNvPr>
          <p:cNvSpPr/>
          <p:nvPr/>
        </p:nvSpPr>
        <p:spPr>
          <a:xfrm rot="10800000">
            <a:off x="8900378" y="1925345"/>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テキスト ボックス 49">
            <a:extLst>
              <a:ext uri="{FF2B5EF4-FFF2-40B4-BE49-F238E27FC236}">
                <a16:creationId xmlns:a16="http://schemas.microsoft.com/office/drawing/2014/main" id="{D96AF07D-AE13-4C13-9E57-C56B85EEB383}"/>
              </a:ext>
            </a:extLst>
          </p:cNvPr>
          <p:cNvSpPr txBox="1"/>
          <p:nvPr/>
        </p:nvSpPr>
        <p:spPr>
          <a:xfrm>
            <a:off x="8333465" y="1581653"/>
            <a:ext cx="1297828" cy="307777"/>
          </a:xfrm>
          <a:prstGeom prst="rect">
            <a:avLst/>
          </a:prstGeom>
          <a:noFill/>
        </p:spPr>
        <p:txBody>
          <a:bodyPr wrap="square" rtlCol="0">
            <a:spAutoFit/>
          </a:bodyPr>
          <a:lstStyle/>
          <a:p>
            <a:pPr algn="ctr"/>
            <a:r>
              <a:rPr kumimoji="1" lang="ja-JP" altLang="en-US" sz="1400" dirty="0"/>
              <a:t>論文投稿</a:t>
            </a:r>
          </a:p>
        </p:txBody>
      </p:sp>
    </p:spTree>
    <p:extLst>
      <p:ext uri="{BB962C8B-B14F-4D97-AF65-F5344CB8AC3E}">
        <p14:creationId xmlns:p14="http://schemas.microsoft.com/office/powerpoint/2010/main" val="37760446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p:txBody>
          <a:bodyPr>
            <a:normAutofit/>
          </a:bodyPr>
          <a:lstStyle/>
          <a:p>
            <a:r>
              <a:rPr lang="en-US" altLang="ja-JP" dirty="0"/>
              <a:t>2023</a:t>
            </a:r>
            <a:r>
              <a:rPr lang="ja-JP" altLang="en-US" dirty="0"/>
              <a:t>年度の共同研究について</a:t>
            </a:r>
            <a:endParaRPr kumimoji="1" lang="ja-JP" altLang="en-US" dirty="0"/>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27</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4" y="1054159"/>
            <a:ext cx="11236795" cy="1012766"/>
          </a:xfrm>
        </p:spPr>
        <p:txBody>
          <a:bodyPr/>
          <a:lstStyle/>
          <a:p>
            <a:r>
              <a:rPr lang="ja-JP" altLang="en-US" sz="2800" dirty="0"/>
              <a:t>現在の検証進捗では、多目的最適化ベースの制約対処法よりも、制約違反量削減優先のほうが圧倒的に有利である。</a:t>
            </a:r>
            <a:endParaRPr lang="en-US" altLang="ja-JP" sz="2800" dirty="0"/>
          </a:p>
          <a:p>
            <a:r>
              <a:rPr lang="ja-JP" altLang="en-US" sz="2800" dirty="0"/>
              <a:t>もし下期の検証を通して、下記の状況になった場合、</a:t>
            </a:r>
            <a:r>
              <a:rPr lang="en-US" altLang="ja-JP" sz="2800" dirty="0"/>
              <a:t>2023</a:t>
            </a:r>
            <a:r>
              <a:rPr lang="ja-JP" altLang="en-US" sz="2800" dirty="0"/>
              <a:t>年度の共同研究は契約しない方向もあり得る？</a:t>
            </a:r>
            <a:endParaRPr lang="en-US" altLang="ja-JP" sz="2800" dirty="0"/>
          </a:p>
          <a:p>
            <a:pPr lvl="1"/>
            <a:r>
              <a:rPr lang="ja-JP" altLang="en-US" sz="2400" dirty="0"/>
              <a:t>例えば、非線形性モデル／</a:t>
            </a:r>
            <a:r>
              <a:rPr lang="en-US" altLang="ja-JP" sz="2400" dirty="0"/>
              <a:t>0-1</a:t>
            </a:r>
            <a:r>
              <a:rPr lang="ja-JP" altLang="en-US" sz="2400" dirty="0"/>
              <a:t>整数の実プラントで検証しても、二段階アプローチが適応型</a:t>
            </a:r>
            <a:r>
              <a:rPr lang="en-US" altLang="ja-JP" sz="2400" dirty="0"/>
              <a:t>DE</a:t>
            </a:r>
            <a:r>
              <a:rPr lang="ja-JP" altLang="en-US" sz="2400" dirty="0"/>
              <a:t>＋制約違反量削減優先を超える見込みがない</a:t>
            </a:r>
            <a:endParaRPr lang="en-US" altLang="ja-JP" sz="2400" dirty="0"/>
          </a:p>
          <a:p>
            <a:pPr lvl="2">
              <a:buFont typeface="Wingdings" panose="05000000000000000000" pitchFamily="2" charset="2"/>
              <a:buChar char="Ø"/>
            </a:pPr>
            <a:r>
              <a:rPr lang="ja-JP" altLang="en-US" sz="2000" dirty="0"/>
              <a:t>制約対処法自体の課題はあるものの、我々の対象問題との相性を考えると、検討を継続する必要性が薄くなる</a:t>
            </a:r>
            <a:endParaRPr lang="en-US" altLang="ja-JP" sz="2000" dirty="0"/>
          </a:p>
        </p:txBody>
      </p:sp>
    </p:spTree>
    <p:extLst>
      <p:ext uri="{BB962C8B-B14F-4D97-AF65-F5344CB8AC3E}">
        <p14:creationId xmlns:p14="http://schemas.microsoft.com/office/powerpoint/2010/main" val="205075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28</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選択圧の方向</a:t>
            </a:r>
            <a:endParaRPr lang="en-US" dirty="0"/>
          </a:p>
        </p:txBody>
      </p:sp>
      <p:sp>
        <p:nvSpPr>
          <p:cNvPr id="29" name="テキスト ボックス 28">
            <a:extLst>
              <a:ext uri="{FF2B5EF4-FFF2-40B4-BE49-F238E27FC236}">
                <a16:creationId xmlns:a16="http://schemas.microsoft.com/office/drawing/2014/main" id="{10830F86-F44B-47F3-9FBD-E12083013036}"/>
              </a:ext>
            </a:extLst>
          </p:cNvPr>
          <p:cNvSpPr txBox="1"/>
          <p:nvPr/>
        </p:nvSpPr>
        <p:spPr>
          <a:xfrm>
            <a:off x="571984" y="-20412"/>
            <a:ext cx="2836193" cy="338554"/>
          </a:xfrm>
          <a:prstGeom prst="rect">
            <a:avLst/>
          </a:prstGeom>
          <a:noFill/>
        </p:spPr>
        <p:txBody>
          <a:bodyPr wrap="square" rtlCol="0">
            <a:spAutoFit/>
          </a:bodyPr>
          <a:lstStyle/>
          <a:p>
            <a:r>
              <a:rPr lang="ja-JP" altLang="en-US" sz="1600" b="1" dirty="0">
                <a:solidFill>
                  <a:schemeClr val="bg1"/>
                </a:solidFill>
              </a:rPr>
              <a:t>補足</a:t>
            </a:r>
            <a:endParaRPr kumimoji="1" lang="ja-JP" altLang="en-US" sz="1600" b="1" dirty="0">
              <a:solidFill>
                <a:schemeClr val="bg1"/>
              </a:solidFill>
            </a:endParaRPr>
          </a:p>
        </p:txBody>
      </p:sp>
      <mc:AlternateContent xmlns:mc="http://schemas.openxmlformats.org/markup-compatibility/2006">
        <mc:Choice xmlns:a14="http://schemas.microsoft.com/office/drawing/2010/main" Requires="a14">
          <p:sp>
            <p:nvSpPr>
              <p:cNvPr id="32" name="テキスト ボックス 31">
                <a:extLst>
                  <a:ext uri="{FF2B5EF4-FFF2-40B4-BE49-F238E27FC236}">
                    <a16:creationId xmlns:a16="http://schemas.microsoft.com/office/drawing/2014/main" id="{BB85D201-B997-4E74-A76C-2B10B2C5B3CB}"/>
                  </a:ext>
                </a:extLst>
              </p:cNvPr>
              <p:cNvSpPr txBox="1"/>
              <p:nvPr/>
            </p:nvSpPr>
            <p:spPr>
              <a:xfrm>
                <a:off x="7167839" y="1166981"/>
                <a:ext cx="3446495" cy="357021"/>
              </a:xfrm>
              <a:prstGeom prst="rect">
                <a:avLst/>
              </a:prstGeom>
              <a:noFill/>
            </p:spPr>
            <p:txBody>
              <a:bodyPr wrap="square" rtlCol="0">
                <a:spAutoFit/>
              </a:bodyPr>
              <a:lstStyle/>
              <a:p>
                <a:pPr algn="ctr"/>
                <a:r>
                  <a:rPr lang="ja-JP" altLang="en-US" sz="1600" b="1" dirty="0"/>
                  <a:t>各個体の位置ベクトルの角度</a:t>
                </a:r>
                <a14:m>
                  <m:oMath xmlns:m="http://schemas.openxmlformats.org/officeDocument/2006/math">
                    <m:sSubSup>
                      <m:sSubSupPr>
                        <m:ctrlPr>
                          <a:rPr kumimoji="1" lang="en-US" altLang="ja-JP" sz="1600" i="1">
                            <a:latin typeface="Cambria Math" panose="02040503050406030204" pitchFamily="18" charset="0"/>
                          </a:rPr>
                        </m:ctrlPr>
                      </m:sSubSupPr>
                      <m:e>
                        <m:r>
                          <a:rPr kumimoji="1" lang="en-US" altLang="ja-JP" sz="1600" i="1">
                            <a:latin typeface="Cambria Math" panose="02040503050406030204" pitchFamily="18" charset="0"/>
                          </a:rPr>
                          <m:t>𝜃</m:t>
                        </m:r>
                      </m:e>
                      <m:sub>
                        <m:r>
                          <a:rPr kumimoji="1" lang="en-US" altLang="ja-JP" sz="1600" b="1" i="1" smtClean="0">
                            <a:latin typeface="Cambria Math" panose="02040503050406030204" pitchFamily="18" charset="0"/>
                          </a:rPr>
                          <m:t>𝑭</m:t>
                        </m:r>
                      </m:sub>
                      <m:sup>
                        <m:r>
                          <a:rPr kumimoji="1" lang="en-US" altLang="ja-JP" sz="1600" i="1">
                            <a:latin typeface="Cambria Math" panose="02040503050406030204" pitchFamily="18" charset="0"/>
                          </a:rPr>
                          <m:t>𝑖</m:t>
                        </m:r>
                      </m:sup>
                    </m:sSubSup>
                  </m:oMath>
                </a14:m>
                <a:r>
                  <a:rPr lang="ja-JP" altLang="en-US" sz="1600" b="1" dirty="0"/>
                  <a:t>の推移</a:t>
                </a:r>
                <a:endParaRPr kumimoji="1" lang="ja-JP" altLang="en-US" sz="1600" b="1" dirty="0"/>
              </a:p>
            </p:txBody>
          </p:sp>
        </mc:Choice>
        <mc:Fallback>
          <p:sp>
            <p:nvSpPr>
              <p:cNvPr id="32" name="テキスト ボックス 31">
                <a:extLst>
                  <a:ext uri="{FF2B5EF4-FFF2-40B4-BE49-F238E27FC236}">
                    <a16:creationId xmlns:a16="http://schemas.microsoft.com/office/drawing/2014/main" id="{BB85D201-B997-4E74-A76C-2B10B2C5B3CB}"/>
                  </a:ext>
                </a:extLst>
              </p:cNvPr>
              <p:cNvSpPr txBox="1">
                <a:spLocks noRot="1" noChangeAspect="1" noMove="1" noResize="1" noEditPoints="1" noAdjustHandles="1" noChangeArrowheads="1" noChangeShapeType="1" noTextEdit="1"/>
              </p:cNvSpPr>
              <p:nvPr/>
            </p:nvSpPr>
            <p:spPr>
              <a:xfrm>
                <a:off x="7167839" y="1166981"/>
                <a:ext cx="3446495" cy="357021"/>
              </a:xfrm>
              <a:prstGeom prst="rect">
                <a:avLst/>
              </a:prstGeom>
              <a:blipFill>
                <a:blip r:embed="rId2"/>
                <a:stretch>
                  <a:fillRect l="-531" t="-1695" r="-354" b="-18644"/>
                </a:stretch>
              </a:blipFill>
            </p:spPr>
            <p:txBody>
              <a:bodyPr/>
              <a:lstStyle/>
              <a:p>
                <a:r>
                  <a:rPr lang="ja-JP" altLang="en-US">
                    <a:noFill/>
                  </a:rPr>
                  <a:t> </a:t>
                </a:r>
              </a:p>
            </p:txBody>
          </p:sp>
        </mc:Fallback>
      </mc:AlternateContent>
      <p:cxnSp>
        <p:nvCxnSpPr>
          <p:cNvPr id="35" name="直線矢印コネクタ 34">
            <a:extLst>
              <a:ext uri="{FF2B5EF4-FFF2-40B4-BE49-F238E27FC236}">
                <a16:creationId xmlns:a16="http://schemas.microsoft.com/office/drawing/2014/main" id="{FF6091FB-2566-45DE-96C4-228F8DCE9D1F}"/>
              </a:ext>
            </a:extLst>
          </p:cNvPr>
          <p:cNvCxnSpPr>
            <a:cxnSpLocks/>
          </p:cNvCxnSpPr>
          <p:nvPr/>
        </p:nvCxnSpPr>
        <p:spPr>
          <a:xfrm flipV="1">
            <a:off x="9260889" y="1525123"/>
            <a:ext cx="0" cy="14307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93A586FC-BD5C-4820-A262-4F2026A613B9}"/>
              </a:ext>
            </a:extLst>
          </p:cNvPr>
          <p:cNvCxnSpPr>
            <a:cxnSpLocks/>
          </p:cNvCxnSpPr>
          <p:nvPr/>
        </p:nvCxnSpPr>
        <p:spPr>
          <a:xfrm>
            <a:off x="9260889" y="2955917"/>
            <a:ext cx="16559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7" name="テキスト ボックス 36">
                <a:extLst>
                  <a:ext uri="{FF2B5EF4-FFF2-40B4-BE49-F238E27FC236}">
                    <a16:creationId xmlns:a16="http://schemas.microsoft.com/office/drawing/2014/main" id="{AC03D4F3-1DC2-4364-909E-6D70B75985D9}"/>
                  </a:ext>
                </a:extLst>
              </p:cNvPr>
              <p:cNvSpPr txBox="1"/>
              <p:nvPr/>
            </p:nvSpPr>
            <p:spPr>
              <a:xfrm>
                <a:off x="9502913" y="2962698"/>
                <a:ext cx="1110954" cy="338554"/>
              </a:xfrm>
              <a:prstGeom prst="rect">
                <a:avLst/>
              </a:prstGeom>
              <a:noFill/>
            </p:spPr>
            <p:txBody>
              <a:bodyPr wrap="square" rtlCol="0">
                <a:spAutoFit/>
              </a:bodyPr>
              <a:lstStyle/>
              <a:p>
                <a:pPr algn="ctr"/>
                <a:r>
                  <a:rPr kumimoji="1" lang="en-US" altLang="ja-JP" sz="1600" dirty="0"/>
                  <a:t>scaled </a:t>
                </a:r>
                <a14:m>
                  <m:oMath xmlns:m="http://schemas.openxmlformats.org/officeDocument/2006/math">
                    <m:r>
                      <a:rPr lang="en-US" altLang="ja-JP" sz="1600" b="0" i="1" smtClean="0">
                        <a:latin typeface="Cambria Math" panose="02040503050406030204" pitchFamily="18" charset="0"/>
                      </a:rPr>
                      <m:t>𝑓</m:t>
                    </m:r>
                  </m:oMath>
                </a14:m>
                <a:endParaRPr kumimoji="1" lang="ja-JP" altLang="en-US" sz="1600" dirty="0"/>
              </a:p>
            </p:txBody>
          </p:sp>
        </mc:Choice>
        <mc:Fallback>
          <p:sp>
            <p:nvSpPr>
              <p:cNvPr id="37" name="テキスト ボックス 36">
                <a:extLst>
                  <a:ext uri="{FF2B5EF4-FFF2-40B4-BE49-F238E27FC236}">
                    <a16:creationId xmlns:a16="http://schemas.microsoft.com/office/drawing/2014/main" id="{AC03D4F3-1DC2-4364-909E-6D70B75985D9}"/>
                  </a:ext>
                </a:extLst>
              </p:cNvPr>
              <p:cNvSpPr txBox="1">
                <a:spLocks noRot="1" noChangeAspect="1" noMove="1" noResize="1" noEditPoints="1" noAdjustHandles="1" noChangeArrowheads="1" noChangeShapeType="1" noTextEdit="1"/>
              </p:cNvSpPr>
              <p:nvPr/>
            </p:nvSpPr>
            <p:spPr>
              <a:xfrm>
                <a:off x="9502913" y="2962698"/>
                <a:ext cx="1110954" cy="338554"/>
              </a:xfrm>
              <a:prstGeom prst="rect">
                <a:avLst/>
              </a:prstGeom>
              <a:blipFill>
                <a:blip r:embed="rId3"/>
                <a:stretch>
                  <a:fillRect t="-5357" b="-2142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9" name="テキスト ボックス 38">
                <a:extLst>
                  <a:ext uri="{FF2B5EF4-FFF2-40B4-BE49-F238E27FC236}">
                    <a16:creationId xmlns:a16="http://schemas.microsoft.com/office/drawing/2014/main" id="{80742C86-8136-4F3B-82EF-542814ADDAD1}"/>
                  </a:ext>
                </a:extLst>
              </p:cNvPr>
              <p:cNvSpPr txBox="1"/>
              <p:nvPr/>
            </p:nvSpPr>
            <p:spPr>
              <a:xfrm>
                <a:off x="8205405" y="2178129"/>
                <a:ext cx="1110954" cy="338554"/>
              </a:xfrm>
              <a:prstGeom prst="rect">
                <a:avLst/>
              </a:prstGeom>
              <a:noFill/>
            </p:spPr>
            <p:txBody>
              <a:bodyPr wrap="square" rtlCol="0">
                <a:spAutoFit/>
              </a:bodyPr>
              <a:lstStyle/>
              <a:p>
                <a:pPr algn="ctr"/>
                <a:r>
                  <a:rPr kumimoji="1" lang="en-US" altLang="ja-JP" sz="1600" dirty="0"/>
                  <a:t>scaled </a:t>
                </a:r>
                <a14:m>
                  <m:oMath xmlns:m="http://schemas.openxmlformats.org/officeDocument/2006/math">
                    <m:r>
                      <a:rPr lang="en-US" altLang="ja-JP" sz="1600" b="0" i="1" smtClean="0">
                        <a:latin typeface="Cambria Math" panose="02040503050406030204" pitchFamily="18" charset="0"/>
                      </a:rPr>
                      <m:t>𝑣</m:t>
                    </m:r>
                  </m:oMath>
                </a14:m>
                <a:endParaRPr kumimoji="1" lang="ja-JP" altLang="en-US" sz="1600" dirty="0"/>
              </a:p>
            </p:txBody>
          </p:sp>
        </mc:Choice>
        <mc:Fallback>
          <p:sp>
            <p:nvSpPr>
              <p:cNvPr id="39" name="テキスト ボックス 38">
                <a:extLst>
                  <a:ext uri="{FF2B5EF4-FFF2-40B4-BE49-F238E27FC236}">
                    <a16:creationId xmlns:a16="http://schemas.microsoft.com/office/drawing/2014/main" id="{80742C86-8136-4F3B-82EF-542814ADDAD1}"/>
                  </a:ext>
                </a:extLst>
              </p:cNvPr>
              <p:cNvSpPr txBox="1">
                <a:spLocks noRot="1" noChangeAspect="1" noMove="1" noResize="1" noEditPoints="1" noAdjustHandles="1" noChangeArrowheads="1" noChangeShapeType="1" noTextEdit="1"/>
              </p:cNvSpPr>
              <p:nvPr/>
            </p:nvSpPr>
            <p:spPr>
              <a:xfrm>
                <a:off x="8205405" y="2178129"/>
                <a:ext cx="1110954" cy="338554"/>
              </a:xfrm>
              <a:prstGeom prst="rect">
                <a:avLst/>
              </a:prstGeom>
              <a:blipFill>
                <a:blip r:embed="rId4"/>
                <a:stretch>
                  <a:fillRect t="-5357" b="-21429"/>
                </a:stretch>
              </a:blipFill>
            </p:spPr>
            <p:txBody>
              <a:bodyPr/>
              <a:lstStyle/>
              <a:p>
                <a:r>
                  <a:rPr lang="ja-JP" altLang="en-US">
                    <a:noFill/>
                  </a:rPr>
                  <a:t> </a:t>
                </a:r>
              </a:p>
            </p:txBody>
          </p:sp>
        </mc:Fallback>
      </mc:AlternateContent>
      <p:sp>
        <p:nvSpPr>
          <p:cNvPr id="40" name="テキスト ボックス 39">
            <a:extLst>
              <a:ext uri="{FF2B5EF4-FFF2-40B4-BE49-F238E27FC236}">
                <a16:creationId xmlns:a16="http://schemas.microsoft.com/office/drawing/2014/main" id="{D8029F82-2EA1-4ADD-B445-503111C155C7}"/>
              </a:ext>
            </a:extLst>
          </p:cNvPr>
          <p:cNvSpPr txBox="1"/>
          <p:nvPr/>
        </p:nvSpPr>
        <p:spPr>
          <a:xfrm>
            <a:off x="9062333" y="2965442"/>
            <a:ext cx="367333" cy="338554"/>
          </a:xfrm>
          <a:prstGeom prst="rect">
            <a:avLst/>
          </a:prstGeom>
          <a:noFill/>
        </p:spPr>
        <p:txBody>
          <a:bodyPr wrap="square" rtlCol="0">
            <a:spAutoFit/>
          </a:bodyPr>
          <a:lstStyle/>
          <a:p>
            <a:pPr algn="ctr"/>
            <a:r>
              <a:rPr kumimoji="1" lang="en-US" altLang="ja-JP" sz="1600" dirty="0"/>
              <a:t>0</a:t>
            </a:r>
            <a:endParaRPr kumimoji="1" lang="ja-JP" altLang="en-US" sz="1600" dirty="0"/>
          </a:p>
        </p:txBody>
      </p:sp>
      <p:sp>
        <p:nvSpPr>
          <p:cNvPr id="42" name="テキスト ボックス 41">
            <a:extLst>
              <a:ext uri="{FF2B5EF4-FFF2-40B4-BE49-F238E27FC236}">
                <a16:creationId xmlns:a16="http://schemas.microsoft.com/office/drawing/2014/main" id="{6CD58FA8-45D3-4959-B7E2-F1125DC4C4B9}"/>
              </a:ext>
            </a:extLst>
          </p:cNvPr>
          <p:cNvSpPr txBox="1"/>
          <p:nvPr/>
        </p:nvSpPr>
        <p:spPr>
          <a:xfrm>
            <a:off x="8847399" y="2807908"/>
            <a:ext cx="367333" cy="338554"/>
          </a:xfrm>
          <a:prstGeom prst="rect">
            <a:avLst/>
          </a:prstGeom>
          <a:noFill/>
        </p:spPr>
        <p:txBody>
          <a:bodyPr wrap="square" rtlCol="0">
            <a:spAutoFit/>
          </a:bodyPr>
          <a:lstStyle/>
          <a:p>
            <a:pPr algn="ctr"/>
            <a:r>
              <a:rPr kumimoji="1" lang="en-US" altLang="ja-JP" sz="1600" dirty="0"/>
              <a:t>0</a:t>
            </a:r>
            <a:endParaRPr kumimoji="1" lang="ja-JP" altLang="en-US" sz="1600" dirty="0"/>
          </a:p>
        </p:txBody>
      </p:sp>
      <p:sp>
        <p:nvSpPr>
          <p:cNvPr id="45" name="テキスト ボックス 44">
            <a:extLst>
              <a:ext uri="{FF2B5EF4-FFF2-40B4-BE49-F238E27FC236}">
                <a16:creationId xmlns:a16="http://schemas.microsoft.com/office/drawing/2014/main" id="{EFE17EAE-FF04-4023-8C47-C865056E4D15}"/>
              </a:ext>
            </a:extLst>
          </p:cNvPr>
          <p:cNvSpPr txBox="1"/>
          <p:nvPr/>
        </p:nvSpPr>
        <p:spPr>
          <a:xfrm>
            <a:off x="8841616" y="1562117"/>
            <a:ext cx="367333" cy="338554"/>
          </a:xfrm>
          <a:prstGeom prst="rect">
            <a:avLst/>
          </a:prstGeom>
          <a:noFill/>
        </p:spPr>
        <p:txBody>
          <a:bodyPr wrap="square" rtlCol="0">
            <a:spAutoFit/>
          </a:bodyPr>
          <a:lstStyle/>
          <a:p>
            <a:pPr algn="ctr"/>
            <a:r>
              <a:rPr kumimoji="1" lang="en-US" altLang="ja-JP" sz="1600" dirty="0"/>
              <a:t>1</a:t>
            </a:r>
            <a:endParaRPr kumimoji="1" lang="ja-JP" altLang="en-US" sz="1600" dirty="0"/>
          </a:p>
        </p:txBody>
      </p:sp>
      <p:sp>
        <p:nvSpPr>
          <p:cNvPr id="46" name="テキスト ボックス 45">
            <a:extLst>
              <a:ext uri="{FF2B5EF4-FFF2-40B4-BE49-F238E27FC236}">
                <a16:creationId xmlns:a16="http://schemas.microsoft.com/office/drawing/2014/main" id="{E8F92751-12CA-4919-A210-4AB7405BF827}"/>
              </a:ext>
            </a:extLst>
          </p:cNvPr>
          <p:cNvSpPr txBox="1"/>
          <p:nvPr/>
        </p:nvSpPr>
        <p:spPr>
          <a:xfrm>
            <a:off x="10550331" y="2989859"/>
            <a:ext cx="367333" cy="338554"/>
          </a:xfrm>
          <a:prstGeom prst="rect">
            <a:avLst/>
          </a:prstGeom>
          <a:noFill/>
        </p:spPr>
        <p:txBody>
          <a:bodyPr wrap="square" rtlCol="0">
            <a:spAutoFit/>
          </a:bodyPr>
          <a:lstStyle/>
          <a:p>
            <a:pPr algn="ctr"/>
            <a:r>
              <a:rPr kumimoji="1" lang="en-US" altLang="ja-JP" sz="1600" dirty="0"/>
              <a:t>1</a:t>
            </a:r>
            <a:endParaRPr kumimoji="1" lang="ja-JP" altLang="en-US" sz="1600" dirty="0"/>
          </a:p>
        </p:txBody>
      </p:sp>
      <p:sp>
        <p:nvSpPr>
          <p:cNvPr id="52" name="楕円 51">
            <a:extLst>
              <a:ext uri="{FF2B5EF4-FFF2-40B4-BE49-F238E27FC236}">
                <a16:creationId xmlns:a16="http://schemas.microsoft.com/office/drawing/2014/main" id="{4483B3ED-F7CB-422F-A9F8-07D102166F83}"/>
              </a:ext>
            </a:extLst>
          </p:cNvPr>
          <p:cNvSpPr/>
          <p:nvPr/>
        </p:nvSpPr>
        <p:spPr>
          <a:xfrm>
            <a:off x="10387811" y="2184677"/>
            <a:ext cx="144000" cy="144000"/>
          </a:xfrm>
          <a:prstGeom prst="ellipse">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3" name="直線コネクタ 52">
            <a:extLst>
              <a:ext uri="{FF2B5EF4-FFF2-40B4-BE49-F238E27FC236}">
                <a16:creationId xmlns:a16="http://schemas.microsoft.com/office/drawing/2014/main" id="{A85BA361-B96C-4253-A0B0-A6E316E16C44}"/>
              </a:ext>
            </a:extLst>
          </p:cNvPr>
          <p:cNvCxnSpPr>
            <a:cxnSpLocks/>
            <a:stCxn id="59" idx="3"/>
            <a:endCxn id="40" idx="0"/>
          </p:cNvCxnSpPr>
          <p:nvPr/>
        </p:nvCxnSpPr>
        <p:spPr>
          <a:xfrm flipH="1">
            <a:off x="9246000" y="1883559"/>
            <a:ext cx="841131" cy="1081883"/>
          </a:xfrm>
          <a:prstGeom prst="line">
            <a:avLst/>
          </a:prstGeom>
          <a:ln>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560C69A5-72FB-430E-9590-AA8633AC0F4B}"/>
              </a:ext>
            </a:extLst>
          </p:cNvPr>
          <p:cNvCxnSpPr>
            <a:cxnSpLocks/>
            <a:stCxn id="52" idx="2"/>
            <a:endCxn id="40" idx="0"/>
          </p:cNvCxnSpPr>
          <p:nvPr/>
        </p:nvCxnSpPr>
        <p:spPr>
          <a:xfrm flipH="1">
            <a:off x="9246000" y="2256677"/>
            <a:ext cx="1141811" cy="708765"/>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4967B4C0-66A5-4A7F-B49E-9A4651166B80}"/>
              </a:ext>
            </a:extLst>
          </p:cNvPr>
          <p:cNvCxnSpPr>
            <a:cxnSpLocks/>
            <a:stCxn id="60" idx="2"/>
            <a:endCxn id="40" idx="0"/>
          </p:cNvCxnSpPr>
          <p:nvPr/>
        </p:nvCxnSpPr>
        <p:spPr>
          <a:xfrm flipH="1">
            <a:off x="9246000" y="2642523"/>
            <a:ext cx="1226883" cy="322919"/>
          </a:xfrm>
          <a:prstGeom prst="lin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11A249FA-1C32-4007-B0BF-11F727E31C08}"/>
              </a:ext>
            </a:extLst>
          </p:cNvPr>
          <p:cNvCxnSpPr>
            <a:cxnSpLocks/>
          </p:cNvCxnSpPr>
          <p:nvPr/>
        </p:nvCxnSpPr>
        <p:spPr>
          <a:xfrm flipH="1">
            <a:off x="9256886" y="1792064"/>
            <a:ext cx="0" cy="1173378"/>
          </a:xfrm>
          <a:prstGeom prst="line">
            <a:avLst/>
          </a:prstGeom>
          <a:ln>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7" name="テキスト ボックス 56">
                <a:extLst>
                  <a:ext uri="{FF2B5EF4-FFF2-40B4-BE49-F238E27FC236}">
                    <a16:creationId xmlns:a16="http://schemas.microsoft.com/office/drawing/2014/main" id="{238F4661-246B-4136-9AFA-4B79EEB27FD5}"/>
                  </a:ext>
                </a:extLst>
              </p:cNvPr>
              <p:cNvSpPr txBox="1"/>
              <p:nvPr/>
            </p:nvSpPr>
            <p:spPr>
              <a:xfrm>
                <a:off x="6220921" y="2592842"/>
                <a:ext cx="2109333" cy="65928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kumimoji="1" lang="en-US" altLang="ja-JP" sz="1600" i="1" smtClean="0">
                              <a:latin typeface="Cambria Math" panose="02040503050406030204" pitchFamily="18" charset="0"/>
                            </a:rPr>
                          </m:ctrlPr>
                        </m:sSubSupPr>
                        <m:e>
                          <m:r>
                            <a:rPr kumimoji="1" lang="en-US" altLang="ja-JP" sz="1600" i="1">
                              <a:latin typeface="Cambria Math" panose="02040503050406030204" pitchFamily="18" charset="0"/>
                            </a:rPr>
                            <m:t>𝜃</m:t>
                          </m:r>
                        </m:e>
                        <m:sub>
                          <m:r>
                            <a:rPr kumimoji="1" lang="en-US" altLang="ja-JP" sz="1600" b="1" i="1" smtClean="0">
                              <a:latin typeface="Cambria Math" panose="02040503050406030204" pitchFamily="18" charset="0"/>
                            </a:rPr>
                            <m:t>𝑭</m:t>
                          </m:r>
                        </m:sub>
                        <m:sup>
                          <m:r>
                            <a:rPr kumimoji="1" lang="en-US" altLang="ja-JP" sz="1600" i="1">
                              <a:latin typeface="Cambria Math" panose="02040503050406030204" pitchFamily="18" charset="0"/>
                            </a:rPr>
                            <m:t>𝑖</m:t>
                          </m:r>
                        </m:sup>
                      </m:sSubSup>
                      <m:r>
                        <a:rPr kumimoji="1" lang="en-US" altLang="ja-JP" sz="1600" b="0" i="1" smtClean="0">
                          <a:latin typeface="Cambria Math" panose="02040503050406030204" pitchFamily="18" charset="0"/>
                        </a:rPr>
                        <m:t>=</m:t>
                      </m:r>
                      <m:r>
                        <m:rPr>
                          <m:sty m:val="p"/>
                        </m:rPr>
                        <a:rPr kumimoji="1" lang="en-US" altLang="ja-JP" sz="1600" b="0" i="0" smtClean="0">
                          <a:latin typeface="Cambria Math" panose="02040503050406030204" pitchFamily="18" charset="0"/>
                        </a:rPr>
                        <m:t>arctan</m:t>
                      </m:r>
                      <m:r>
                        <a:rPr kumimoji="1" lang="en-US" altLang="ja-JP" sz="1600" b="0" i="1" smtClean="0">
                          <a:latin typeface="Cambria Math" panose="02040503050406030204" pitchFamily="18" charset="0"/>
                        </a:rPr>
                        <m:t>⁡</m:t>
                      </m:r>
                      <m:d>
                        <m:dPr>
                          <m:ctrlPr>
                            <a:rPr kumimoji="1" lang="en-US" altLang="ja-JP" sz="1600" i="1">
                              <a:latin typeface="Cambria Math" panose="02040503050406030204" pitchFamily="18" charset="0"/>
                            </a:rPr>
                          </m:ctrlPr>
                        </m:dPr>
                        <m:e>
                          <m:f>
                            <m:fPr>
                              <m:ctrlPr>
                                <a:rPr kumimoji="1" lang="en-US" altLang="ja-JP" sz="1600" i="1">
                                  <a:latin typeface="Cambria Math" panose="02040503050406030204" pitchFamily="18" charset="0"/>
                                </a:rPr>
                              </m:ctrlPr>
                            </m:fPr>
                            <m:num>
                              <m:r>
                                <a:rPr kumimoji="1" lang="en-US" altLang="ja-JP" sz="1600" i="1">
                                  <a:latin typeface="Cambria Math" panose="02040503050406030204" pitchFamily="18" charset="0"/>
                                </a:rPr>
                                <m:t>𝑣</m:t>
                              </m:r>
                              <m:r>
                                <a:rPr kumimoji="1" lang="en-US" altLang="ja-JP" sz="1600" i="1">
                                  <a:latin typeface="Cambria Math" panose="02040503050406030204" pitchFamily="18" charset="0"/>
                                </a:rPr>
                                <m:t>′(</m:t>
                              </m:r>
                              <m:sSup>
                                <m:sSupPr>
                                  <m:ctrlPr>
                                    <a:rPr kumimoji="1" lang="en-US" altLang="ja-JP" sz="1600" i="1">
                                      <a:latin typeface="Cambria Math" panose="02040503050406030204" pitchFamily="18" charset="0"/>
                                    </a:rPr>
                                  </m:ctrlPr>
                                </m:sSupPr>
                                <m:e>
                                  <m:r>
                                    <a:rPr kumimoji="1" lang="en-US" altLang="ja-JP" sz="1600" b="1" i="1">
                                      <a:latin typeface="Cambria Math" panose="02040503050406030204" pitchFamily="18" charset="0"/>
                                    </a:rPr>
                                    <m:t>𝒙</m:t>
                                  </m:r>
                                </m:e>
                                <m:sup>
                                  <m:r>
                                    <a:rPr kumimoji="1" lang="en-US" altLang="ja-JP" sz="1600" i="1">
                                      <a:latin typeface="Cambria Math" panose="02040503050406030204" pitchFamily="18" charset="0"/>
                                    </a:rPr>
                                    <m:t>𝑖</m:t>
                                  </m:r>
                                </m:sup>
                              </m:sSup>
                              <m:r>
                                <a:rPr kumimoji="1" lang="en-US" altLang="ja-JP" sz="1600" i="1">
                                  <a:latin typeface="Cambria Math" panose="02040503050406030204" pitchFamily="18" charset="0"/>
                                </a:rPr>
                                <m:t>)</m:t>
                              </m:r>
                            </m:num>
                            <m:den>
                              <m:r>
                                <a:rPr kumimoji="1" lang="en-US" altLang="ja-JP" sz="1600" i="1">
                                  <a:latin typeface="Cambria Math" panose="02040503050406030204" pitchFamily="18" charset="0"/>
                                </a:rPr>
                                <m:t>𝑓</m:t>
                              </m:r>
                              <m:r>
                                <a:rPr kumimoji="1" lang="en-US" altLang="ja-JP" sz="1600" i="1">
                                  <a:latin typeface="Cambria Math" panose="02040503050406030204" pitchFamily="18" charset="0"/>
                                </a:rPr>
                                <m:t>′(</m:t>
                              </m:r>
                              <m:sSup>
                                <m:sSupPr>
                                  <m:ctrlPr>
                                    <a:rPr kumimoji="1" lang="en-US" altLang="ja-JP" sz="1600" i="1">
                                      <a:latin typeface="Cambria Math" panose="02040503050406030204" pitchFamily="18" charset="0"/>
                                    </a:rPr>
                                  </m:ctrlPr>
                                </m:sSupPr>
                                <m:e>
                                  <m:r>
                                    <a:rPr kumimoji="1" lang="en-US" altLang="ja-JP" sz="1600" b="1" i="1">
                                      <a:latin typeface="Cambria Math" panose="02040503050406030204" pitchFamily="18" charset="0"/>
                                    </a:rPr>
                                    <m:t>𝒙</m:t>
                                  </m:r>
                                </m:e>
                                <m:sup>
                                  <m:r>
                                    <a:rPr kumimoji="1" lang="en-US" altLang="ja-JP" sz="1600" i="1">
                                      <a:latin typeface="Cambria Math" panose="02040503050406030204" pitchFamily="18" charset="0"/>
                                    </a:rPr>
                                    <m:t>𝑖</m:t>
                                  </m:r>
                                </m:sup>
                              </m:sSup>
                              <m:r>
                                <a:rPr kumimoji="1" lang="en-US" altLang="ja-JP" sz="1600" i="1">
                                  <a:latin typeface="Cambria Math" panose="02040503050406030204" pitchFamily="18" charset="0"/>
                                </a:rPr>
                                <m:t>)</m:t>
                              </m:r>
                            </m:den>
                          </m:f>
                        </m:e>
                      </m:d>
                    </m:oMath>
                  </m:oMathPara>
                </a14:m>
                <a:endParaRPr kumimoji="1" lang="ja-JP" altLang="en-US" sz="1600" dirty="0"/>
              </a:p>
            </p:txBody>
          </p:sp>
        </mc:Choice>
        <mc:Fallback>
          <p:sp>
            <p:nvSpPr>
              <p:cNvPr id="57" name="テキスト ボックス 56">
                <a:extLst>
                  <a:ext uri="{FF2B5EF4-FFF2-40B4-BE49-F238E27FC236}">
                    <a16:creationId xmlns:a16="http://schemas.microsoft.com/office/drawing/2014/main" id="{238F4661-246B-4136-9AFA-4B79EEB27FD5}"/>
                  </a:ext>
                </a:extLst>
              </p:cNvPr>
              <p:cNvSpPr txBox="1">
                <a:spLocks noRot="1" noChangeAspect="1" noMove="1" noResize="1" noEditPoints="1" noAdjustHandles="1" noChangeArrowheads="1" noChangeShapeType="1" noTextEdit="1"/>
              </p:cNvSpPr>
              <p:nvPr/>
            </p:nvSpPr>
            <p:spPr>
              <a:xfrm>
                <a:off x="6220921" y="2592842"/>
                <a:ext cx="2109333" cy="659283"/>
              </a:xfrm>
              <a:prstGeom prst="rect">
                <a:avLst/>
              </a:prstGeom>
              <a:blipFill>
                <a:blip r:embed="rId5"/>
                <a:stretch>
                  <a:fillRect/>
                </a:stretch>
              </a:blipFill>
            </p:spPr>
            <p:txBody>
              <a:bodyPr/>
              <a:lstStyle/>
              <a:p>
                <a:r>
                  <a:rPr lang="ja-JP" altLang="en-US">
                    <a:noFill/>
                  </a:rPr>
                  <a:t> </a:t>
                </a:r>
              </a:p>
            </p:txBody>
          </p:sp>
        </mc:Fallback>
      </mc:AlternateContent>
      <p:sp>
        <p:nvSpPr>
          <p:cNvPr id="58" name="楕円 57">
            <a:extLst>
              <a:ext uri="{FF2B5EF4-FFF2-40B4-BE49-F238E27FC236}">
                <a16:creationId xmlns:a16="http://schemas.microsoft.com/office/drawing/2014/main" id="{E620B6A5-705F-419B-B961-4A32AAE2C06E}"/>
              </a:ext>
            </a:extLst>
          </p:cNvPr>
          <p:cNvSpPr/>
          <p:nvPr/>
        </p:nvSpPr>
        <p:spPr>
          <a:xfrm>
            <a:off x="9190814" y="1648064"/>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楕円 58">
            <a:extLst>
              <a:ext uri="{FF2B5EF4-FFF2-40B4-BE49-F238E27FC236}">
                <a16:creationId xmlns:a16="http://schemas.microsoft.com/office/drawing/2014/main" id="{377B9E1C-748A-41E8-A669-2E00FC48BD8B}"/>
              </a:ext>
            </a:extLst>
          </p:cNvPr>
          <p:cNvSpPr/>
          <p:nvPr/>
        </p:nvSpPr>
        <p:spPr>
          <a:xfrm>
            <a:off x="10066043" y="1760647"/>
            <a:ext cx="144000" cy="144000"/>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楕円 59">
            <a:extLst>
              <a:ext uri="{FF2B5EF4-FFF2-40B4-BE49-F238E27FC236}">
                <a16:creationId xmlns:a16="http://schemas.microsoft.com/office/drawing/2014/main" id="{4464B43A-2D3B-4EF3-BF11-53BC5FED3718}"/>
              </a:ext>
            </a:extLst>
          </p:cNvPr>
          <p:cNvSpPr/>
          <p:nvPr/>
        </p:nvSpPr>
        <p:spPr>
          <a:xfrm>
            <a:off x="10472883" y="2570523"/>
            <a:ext cx="144000" cy="144000"/>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a:extLst>
              <a:ext uri="{FF2B5EF4-FFF2-40B4-BE49-F238E27FC236}">
                <a16:creationId xmlns:a16="http://schemas.microsoft.com/office/drawing/2014/main" id="{A4B23BB1-223F-4A36-A68E-5AF166D0FF38}"/>
              </a:ext>
            </a:extLst>
          </p:cNvPr>
          <p:cNvSpPr/>
          <p:nvPr/>
        </p:nvSpPr>
        <p:spPr>
          <a:xfrm>
            <a:off x="10654842" y="2883512"/>
            <a:ext cx="144000" cy="14400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部分円 61">
            <a:extLst>
              <a:ext uri="{FF2B5EF4-FFF2-40B4-BE49-F238E27FC236}">
                <a16:creationId xmlns:a16="http://schemas.microsoft.com/office/drawing/2014/main" id="{6A119302-924C-429E-9DA8-96B5C00C3630}"/>
              </a:ext>
            </a:extLst>
          </p:cNvPr>
          <p:cNvSpPr/>
          <p:nvPr/>
        </p:nvSpPr>
        <p:spPr>
          <a:xfrm rot="5400000">
            <a:off x="8397542" y="2062698"/>
            <a:ext cx="1800000" cy="1800000"/>
          </a:xfrm>
          <a:prstGeom prst="pie">
            <a:avLst>
              <a:gd name="adj1" fmla="val 14232307"/>
              <a:gd name="adj2" fmla="val 16212196"/>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3" name="部分円 62">
            <a:extLst>
              <a:ext uri="{FF2B5EF4-FFF2-40B4-BE49-F238E27FC236}">
                <a16:creationId xmlns:a16="http://schemas.microsoft.com/office/drawing/2014/main" id="{3ED4365D-394B-4815-803A-9B5512F14E4B}"/>
              </a:ext>
            </a:extLst>
          </p:cNvPr>
          <p:cNvSpPr/>
          <p:nvPr/>
        </p:nvSpPr>
        <p:spPr>
          <a:xfrm rot="5400000">
            <a:off x="8453267" y="2153356"/>
            <a:ext cx="1620000" cy="1620000"/>
          </a:xfrm>
          <a:prstGeom prst="pie">
            <a:avLst>
              <a:gd name="adj1" fmla="val 12997709"/>
              <a:gd name="adj2" fmla="val 16158351"/>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4" name="部分円 63">
            <a:extLst>
              <a:ext uri="{FF2B5EF4-FFF2-40B4-BE49-F238E27FC236}">
                <a16:creationId xmlns:a16="http://schemas.microsoft.com/office/drawing/2014/main" id="{4CE2490C-CAC0-4F4B-8D19-6D9370BCA914}"/>
              </a:ext>
            </a:extLst>
          </p:cNvPr>
          <p:cNvSpPr/>
          <p:nvPr/>
        </p:nvSpPr>
        <p:spPr>
          <a:xfrm rot="5400000">
            <a:off x="8636583" y="2332698"/>
            <a:ext cx="1260000" cy="1260000"/>
          </a:xfrm>
          <a:prstGeom prst="pie">
            <a:avLst>
              <a:gd name="adj1" fmla="val 10765510"/>
              <a:gd name="adj2" fmla="val 16200000"/>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mc:Choice xmlns:a14="http://schemas.microsoft.com/office/drawing/2010/main" Requires="a14">
          <p:sp>
            <p:nvSpPr>
              <p:cNvPr id="65" name="テキスト ボックス 64">
                <a:extLst>
                  <a:ext uri="{FF2B5EF4-FFF2-40B4-BE49-F238E27FC236}">
                    <a16:creationId xmlns:a16="http://schemas.microsoft.com/office/drawing/2014/main" id="{5D18CC56-EAE9-4B57-A25D-FEFF8823D22E}"/>
                  </a:ext>
                </a:extLst>
              </p:cNvPr>
              <p:cNvSpPr txBox="1"/>
              <p:nvPr/>
            </p:nvSpPr>
            <p:spPr>
              <a:xfrm>
                <a:off x="891536" y="1245252"/>
                <a:ext cx="3446495" cy="64363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kumimoji="1" lang="en-US" altLang="ja-JP" sz="1600" i="1" smtClean="0">
                              <a:latin typeface="Cambria Math" panose="02040503050406030204" pitchFamily="18" charset="0"/>
                            </a:rPr>
                          </m:ctrlPr>
                        </m:sSupPr>
                        <m:e>
                          <m:r>
                            <a:rPr kumimoji="1" lang="en-US" altLang="ja-JP" sz="1600" i="1" smtClean="0">
                              <a:latin typeface="Cambria Math" panose="02040503050406030204" pitchFamily="18" charset="0"/>
                            </a:rPr>
                            <m:t>𝑓</m:t>
                          </m:r>
                        </m:e>
                        <m:sup>
                          <m:r>
                            <a:rPr kumimoji="1" lang="en-US" altLang="ja-JP" sz="1600" i="1" smtClean="0">
                              <a:latin typeface="Cambria Math" panose="02040503050406030204" pitchFamily="18" charset="0"/>
                            </a:rPr>
                            <m:t>′</m:t>
                          </m:r>
                        </m:sup>
                      </m:sSup>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𝑁𝑜𝑟𝑚</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f>
                        <m:fPr>
                          <m:ctrlPr>
                            <a:rPr kumimoji="1" lang="en-US" altLang="ja-JP" sz="1600" i="1">
                              <a:latin typeface="Cambria Math" panose="02040503050406030204" pitchFamily="18" charset="0"/>
                            </a:rPr>
                          </m:ctrlPr>
                        </m:fPr>
                        <m:num>
                          <m:r>
                            <a:rPr kumimoji="1" lang="en-US" altLang="ja-JP" sz="1600" i="1">
                              <a:latin typeface="Cambria Math" panose="02040503050406030204" pitchFamily="18" charset="0"/>
                            </a:rPr>
                            <m:t>𝑓</m:t>
                          </m:r>
                          <m:d>
                            <m:dPr>
                              <m:ctrlPr>
                                <a:rPr kumimoji="1" lang="en-US" altLang="ja-JP" sz="1600" i="1">
                                  <a:latin typeface="Cambria Math" panose="02040503050406030204" pitchFamily="18" charset="0"/>
                                </a:rPr>
                              </m:ctrlPr>
                            </m:dPr>
                            <m:e>
                              <m:sSup>
                                <m:sSupPr>
                                  <m:ctrlPr>
                                    <a:rPr kumimoji="1" lang="en-US" altLang="ja-JP" sz="1600" i="1">
                                      <a:latin typeface="Cambria Math" panose="02040503050406030204" pitchFamily="18" charset="0"/>
                                    </a:rPr>
                                  </m:ctrlPr>
                                </m:sSupPr>
                                <m:e>
                                  <m:r>
                                    <a:rPr kumimoji="1" lang="en-US" altLang="ja-JP" sz="1600" b="1" i="1">
                                      <a:latin typeface="Cambria Math" panose="02040503050406030204" pitchFamily="18" charset="0"/>
                                    </a:rPr>
                                    <m:t>𝒙</m:t>
                                  </m:r>
                                </m:e>
                                <m:sup>
                                  <m:r>
                                    <a:rPr kumimoji="1" lang="en-US" altLang="ja-JP" sz="1600" i="1">
                                      <a:latin typeface="Cambria Math" panose="02040503050406030204" pitchFamily="18" charset="0"/>
                                    </a:rPr>
                                    <m:t>𝑖</m:t>
                                  </m:r>
                                </m:sup>
                              </m:sSup>
                            </m:e>
                          </m:d>
                          <m:r>
                            <a:rPr kumimoji="1" lang="en-US" altLang="ja-JP" sz="1600" i="1">
                              <a:latin typeface="Cambria Math" panose="02040503050406030204" pitchFamily="18" charset="0"/>
                            </a:rPr>
                            <m:t>−</m:t>
                          </m:r>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𝑓</m:t>
                              </m:r>
                            </m:e>
                            <m:sub>
                              <m:r>
                                <m:rPr>
                                  <m:sty m:val="p"/>
                                </m:rPr>
                                <a:rPr kumimoji="1" lang="en-US" altLang="ja-JP" sz="1600">
                                  <a:latin typeface="Cambria Math" panose="02040503050406030204" pitchFamily="18" charset="0"/>
                                </a:rPr>
                                <m:t>min</m:t>
                              </m:r>
                            </m:sub>
                          </m:sSub>
                        </m:num>
                        <m:den>
                          <m:r>
                            <m:rPr>
                              <m:sty m:val="p"/>
                            </m:rPr>
                            <a:rPr kumimoji="1" lang="en-US" altLang="ja-JP" sz="1600">
                              <a:latin typeface="Cambria Math" panose="02040503050406030204" pitchFamily="18" charset="0"/>
                            </a:rPr>
                            <m:t>Δ</m:t>
                          </m:r>
                          <m:r>
                            <a:rPr kumimoji="1" lang="en-US" altLang="ja-JP" sz="1600" i="1">
                              <a:latin typeface="Cambria Math" panose="02040503050406030204" pitchFamily="18" charset="0"/>
                            </a:rPr>
                            <m:t>𝑓</m:t>
                          </m:r>
                        </m:den>
                      </m:f>
                    </m:oMath>
                  </m:oMathPara>
                </a14:m>
                <a:endParaRPr kumimoji="1" lang="ja-JP" altLang="en-US" sz="1600" dirty="0"/>
              </a:p>
            </p:txBody>
          </p:sp>
        </mc:Choice>
        <mc:Fallback>
          <p:sp>
            <p:nvSpPr>
              <p:cNvPr id="65" name="テキスト ボックス 64">
                <a:extLst>
                  <a:ext uri="{FF2B5EF4-FFF2-40B4-BE49-F238E27FC236}">
                    <a16:creationId xmlns:a16="http://schemas.microsoft.com/office/drawing/2014/main" id="{5D18CC56-EAE9-4B57-A25D-FEFF8823D22E}"/>
                  </a:ext>
                </a:extLst>
              </p:cNvPr>
              <p:cNvSpPr txBox="1">
                <a:spLocks noRot="1" noChangeAspect="1" noMove="1" noResize="1" noEditPoints="1" noAdjustHandles="1" noChangeArrowheads="1" noChangeShapeType="1" noTextEdit="1"/>
              </p:cNvSpPr>
              <p:nvPr/>
            </p:nvSpPr>
            <p:spPr>
              <a:xfrm>
                <a:off x="891536" y="1245252"/>
                <a:ext cx="3446495" cy="643638"/>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6" name="テキスト ボックス 65">
                <a:extLst>
                  <a:ext uri="{FF2B5EF4-FFF2-40B4-BE49-F238E27FC236}">
                    <a16:creationId xmlns:a16="http://schemas.microsoft.com/office/drawing/2014/main" id="{38FB5BE7-7099-4D92-964D-2D2F76F987F6}"/>
                  </a:ext>
                </a:extLst>
              </p:cNvPr>
              <p:cNvSpPr txBox="1"/>
              <p:nvPr/>
            </p:nvSpPr>
            <p:spPr>
              <a:xfrm>
                <a:off x="822424" y="3004741"/>
                <a:ext cx="3446495"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kumimoji="1" lang="en-US" altLang="ja-JP" sz="1600" b="0" i="1" smtClean="0">
                              <a:latin typeface="Cambria Math" panose="02040503050406030204" pitchFamily="18" charset="0"/>
                            </a:rPr>
                          </m:ctrlPr>
                        </m:sSupPr>
                        <m:e>
                          <m:r>
                            <a:rPr kumimoji="1" lang="en-US" altLang="ja-JP" sz="1600" b="0" i="1" smtClean="0">
                              <a:latin typeface="Cambria Math" panose="02040503050406030204" pitchFamily="18" charset="0"/>
                            </a:rPr>
                            <m:t>𝑆</m:t>
                          </m:r>
                        </m:e>
                        <m:sup>
                          <m:r>
                            <a:rPr kumimoji="1" lang="en-US" altLang="ja-JP" sz="1600" b="0" i="1" smtClean="0">
                              <a:latin typeface="Cambria Math" panose="02040503050406030204" pitchFamily="18" charset="0"/>
                            </a:rPr>
                            <m:t>′</m:t>
                          </m:r>
                        </m:sup>
                      </m:sSup>
                      <m:d>
                        <m:dPr>
                          <m:ctrlPr>
                            <a:rPr kumimoji="1" lang="en-US" altLang="ja-JP" sz="1600" b="0" i="1" smtClean="0">
                              <a:latin typeface="Cambria Math" panose="02040503050406030204" pitchFamily="18" charset="0"/>
                            </a:rPr>
                          </m:ctrlPr>
                        </m:dPr>
                        <m:e>
                          <m:r>
                            <a:rPr kumimoji="1" lang="en-US" altLang="ja-JP" sz="1600" b="1" i="1">
                              <a:latin typeface="Cambria Math" panose="02040503050406030204" pitchFamily="18" charset="0"/>
                            </a:rPr>
                            <m:t>𝒙</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𝑤</m:t>
                          </m:r>
                        </m:e>
                      </m:d>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𝑤</m:t>
                      </m:r>
                      <m:sSup>
                        <m:sSupPr>
                          <m:ctrlPr>
                            <a:rPr kumimoji="1" lang="en-US" altLang="ja-JP" sz="1600" b="0" i="1">
                              <a:latin typeface="Cambria Math" panose="02040503050406030204" pitchFamily="18" charset="0"/>
                            </a:rPr>
                          </m:ctrlPr>
                        </m:sSupPr>
                        <m:e>
                          <m:r>
                            <a:rPr kumimoji="1" lang="en-US" altLang="ja-JP" sz="1600" i="1">
                              <a:latin typeface="Cambria Math" panose="02040503050406030204" pitchFamily="18" charset="0"/>
                            </a:rPr>
                            <m:t>𝑓</m:t>
                          </m:r>
                        </m:e>
                        <m:sup>
                          <m:r>
                            <a:rPr kumimoji="1" lang="en-US" altLang="ja-JP" sz="1600" i="1">
                              <a:latin typeface="Cambria Math" panose="02040503050406030204" pitchFamily="18" charset="0"/>
                            </a:rPr>
                            <m:t>′</m:t>
                          </m:r>
                        </m:sup>
                      </m:sSup>
                      <m:d>
                        <m:dPr>
                          <m:ctrlPr>
                            <a:rPr kumimoji="1" lang="en-US" altLang="ja-JP" sz="1600" i="1">
                              <a:latin typeface="Cambria Math" panose="02040503050406030204" pitchFamily="18" charset="0"/>
                            </a:rPr>
                          </m:ctrlPr>
                        </m:dPr>
                        <m:e>
                          <m:r>
                            <a:rPr kumimoji="1" lang="en-US" altLang="ja-JP" sz="1600" b="1" i="1">
                              <a:latin typeface="Cambria Math" panose="02040503050406030204" pitchFamily="18" charset="0"/>
                            </a:rPr>
                            <m:t>𝒙</m:t>
                          </m:r>
                        </m:e>
                      </m:d>
                      <m:r>
                        <a:rPr kumimoji="1" lang="en-US" altLang="ja-JP" sz="1600" b="0" i="1" smtClean="0">
                          <a:latin typeface="Cambria Math" panose="02040503050406030204" pitchFamily="18" charset="0"/>
                        </a:rPr>
                        <m:t>+(1−</m:t>
                      </m:r>
                      <m:r>
                        <a:rPr kumimoji="1" lang="en-US" altLang="ja-JP" sz="1600" b="0" i="1" smtClean="0">
                          <a:latin typeface="Cambria Math" panose="02040503050406030204" pitchFamily="18" charset="0"/>
                        </a:rPr>
                        <m:t>𝑤</m:t>
                      </m:r>
                      <m:r>
                        <a:rPr kumimoji="1" lang="en-US" altLang="ja-JP" sz="1600" b="0" i="1" smtClean="0">
                          <a:latin typeface="Cambria Math" panose="02040503050406030204" pitchFamily="18" charset="0"/>
                        </a:rPr>
                        <m:t>)</m:t>
                      </m:r>
                      <m:sSup>
                        <m:sSupPr>
                          <m:ctrlPr>
                            <a:rPr kumimoji="1" lang="en-US" altLang="ja-JP" sz="1600" i="1">
                              <a:latin typeface="Cambria Math" panose="02040503050406030204" pitchFamily="18" charset="0"/>
                            </a:rPr>
                          </m:ctrlPr>
                        </m:sSupPr>
                        <m:e>
                          <m:r>
                            <a:rPr kumimoji="1" lang="en-US" altLang="ja-JP" sz="1600" b="0" i="1" smtClean="0">
                              <a:latin typeface="Cambria Math" panose="02040503050406030204" pitchFamily="18" charset="0"/>
                            </a:rPr>
                            <m:t>𝑣</m:t>
                          </m:r>
                        </m:e>
                        <m:sup>
                          <m:r>
                            <a:rPr kumimoji="1" lang="en-US" altLang="ja-JP" sz="1600" i="1">
                              <a:latin typeface="Cambria Math" panose="02040503050406030204" pitchFamily="18" charset="0"/>
                            </a:rPr>
                            <m:t>′</m:t>
                          </m:r>
                        </m:sup>
                      </m:sSup>
                      <m:d>
                        <m:dPr>
                          <m:ctrlPr>
                            <a:rPr kumimoji="1" lang="en-US" altLang="ja-JP" sz="1600" i="1">
                              <a:latin typeface="Cambria Math" panose="02040503050406030204" pitchFamily="18" charset="0"/>
                            </a:rPr>
                          </m:ctrlPr>
                        </m:dPr>
                        <m:e>
                          <m:r>
                            <a:rPr kumimoji="1" lang="en-US" altLang="ja-JP" sz="1600" b="1" i="1">
                              <a:latin typeface="Cambria Math" panose="02040503050406030204" pitchFamily="18" charset="0"/>
                            </a:rPr>
                            <m:t>𝒙</m:t>
                          </m:r>
                        </m:e>
                      </m:d>
                    </m:oMath>
                  </m:oMathPara>
                </a14:m>
                <a:endParaRPr kumimoji="1" lang="ja-JP" altLang="en-US" sz="1600" dirty="0"/>
              </a:p>
            </p:txBody>
          </p:sp>
        </mc:Choice>
        <mc:Fallback>
          <p:sp>
            <p:nvSpPr>
              <p:cNvPr id="66" name="テキスト ボックス 65">
                <a:extLst>
                  <a:ext uri="{FF2B5EF4-FFF2-40B4-BE49-F238E27FC236}">
                    <a16:creationId xmlns:a16="http://schemas.microsoft.com/office/drawing/2014/main" id="{38FB5BE7-7099-4D92-964D-2D2F76F987F6}"/>
                  </a:ext>
                </a:extLst>
              </p:cNvPr>
              <p:cNvSpPr txBox="1">
                <a:spLocks noRot="1" noChangeAspect="1" noMove="1" noResize="1" noEditPoints="1" noAdjustHandles="1" noChangeArrowheads="1" noChangeShapeType="1" noTextEdit="1"/>
              </p:cNvSpPr>
              <p:nvPr/>
            </p:nvSpPr>
            <p:spPr>
              <a:xfrm>
                <a:off x="822424" y="3004741"/>
                <a:ext cx="3446495" cy="338554"/>
              </a:xfrm>
              <a:prstGeom prst="rect">
                <a:avLst/>
              </a:prstGeom>
              <a:blipFill>
                <a:blip r:embed="rId7"/>
                <a:stretch>
                  <a:fillRect b="-12727"/>
                </a:stretch>
              </a:blipFill>
            </p:spPr>
            <p:txBody>
              <a:bodyPr/>
              <a:lstStyle/>
              <a:p>
                <a:r>
                  <a:rPr lang="ja-JP" altLang="en-US">
                    <a:noFill/>
                  </a:rPr>
                  <a:t> </a:t>
                </a:r>
              </a:p>
            </p:txBody>
          </p:sp>
        </mc:Fallback>
      </mc:AlternateContent>
      <p:sp>
        <p:nvSpPr>
          <p:cNvPr id="67" name="テキスト ボックス 66">
            <a:extLst>
              <a:ext uri="{FF2B5EF4-FFF2-40B4-BE49-F238E27FC236}">
                <a16:creationId xmlns:a16="http://schemas.microsoft.com/office/drawing/2014/main" id="{4C14E1DE-3EB0-42BD-B87D-6525493EC674}"/>
              </a:ext>
            </a:extLst>
          </p:cNvPr>
          <p:cNvSpPr txBox="1"/>
          <p:nvPr/>
        </p:nvSpPr>
        <p:spPr>
          <a:xfrm>
            <a:off x="494210" y="2625941"/>
            <a:ext cx="3446495" cy="338554"/>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600" dirty="0"/>
              <a:t>正規化付きスカラ化関数</a:t>
            </a:r>
            <a:endParaRPr kumimoji="1" lang="ja-JP" altLang="en-US" sz="1600" dirty="0"/>
          </a:p>
        </p:txBody>
      </p:sp>
      <p:sp>
        <p:nvSpPr>
          <p:cNvPr id="71" name="テキスト ボックス 70">
            <a:extLst>
              <a:ext uri="{FF2B5EF4-FFF2-40B4-BE49-F238E27FC236}">
                <a16:creationId xmlns:a16="http://schemas.microsoft.com/office/drawing/2014/main" id="{BD51C020-9CB0-45F6-B88E-3A56530A2810}"/>
              </a:ext>
            </a:extLst>
          </p:cNvPr>
          <p:cNvSpPr txBox="1"/>
          <p:nvPr/>
        </p:nvSpPr>
        <p:spPr>
          <a:xfrm>
            <a:off x="452572" y="927105"/>
            <a:ext cx="3446495" cy="338554"/>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600" dirty="0"/>
              <a:t>正規化関数</a:t>
            </a:r>
            <a:endParaRPr kumimoji="1" lang="ja-JP" altLang="en-US" sz="1600" dirty="0"/>
          </a:p>
        </p:txBody>
      </p:sp>
      <mc:AlternateContent xmlns:mc="http://schemas.openxmlformats.org/markup-compatibility/2006">
        <mc:Choice xmlns:a14="http://schemas.microsoft.com/office/drawing/2010/main" Requires="a14">
          <p:sp>
            <p:nvSpPr>
              <p:cNvPr id="78" name="テキスト ボックス 77">
                <a:extLst>
                  <a:ext uri="{FF2B5EF4-FFF2-40B4-BE49-F238E27FC236}">
                    <a16:creationId xmlns:a16="http://schemas.microsoft.com/office/drawing/2014/main" id="{40F6ED8D-7CBF-4A62-9881-AC531BC72DE2}"/>
                  </a:ext>
                </a:extLst>
              </p:cNvPr>
              <p:cNvSpPr txBox="1"/>
              <p:nvPr/>
            </p:nvSpPr>
            <p:spPr>
              <a:xfrm>
                <a:off x="864578" y="1848046"/>
                <a:ext cx="3446495" cy="60054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kumimoji="1" lang="en-US" altLang="ja-JP" sz="1600" i="1" smtClean="0">
                              <a:latin typeface="Cambria Math" panose="02040503050406030204" pitchFamily="18" charset="0"/>
                            </a:rPr>
                          </m:ctrlPr>
                        </m:sSupPr>
                        <m:e>
                          <m:r>
                            <a:rPr kumimoji="1" lang="en-US" altLang="ja-JP" sz="1600" b="0" i="1" smtClean="0">
                              <a:latin typeface="Cambria Math" panose="02040503050406030204" pitchFamily="18" charset="0"/>
                            </a:rPr>
                            <m:t>𝑣</m:t>
                          </m:r>
                        </m:e>
                        <m:sup>
                          <m:r>
                            <a:rPr kumimoji="1" lang="en-US" altLang="ja-JP" sz="1600" i="1" smtClean="0">
                              <a:latin typeface="Cambria Math" panose="02040503050406030204" pitchFamily="18" charset="0"/>
                            </a:rPr>
                            <m:t>′</m:t>
                          </m:r>
                        </m:sup>
                      </m:sSup>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𝑁𝑜𝑟𝑚</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f>
                        <m:fPr>
                          <m:ctrlPr>
                            <a:rPr kumimoji="1" lang="en-US" altLang="ja-JP" sz="1600" i="1">
                              <a:latin typeface="Cambria Math" panose="02040503050406030204" pitchFamily="18" charset="0"/>
                            </a:rPr>
                          </m:ctrlPr>
                        </m:fPr>
                        <m:num>
                          <m:r>
                            <a:rPr kumimoji="1" lang="en-US" altLang="ja-JP" sz="1600" b="0" i="1" smtClean="0">
                              <a:latin typeface="Cambria Math" panose="02040503050406030204" pitchFamily="18" charset="0"/>
                            </a:rPr>
                            <m:t>𝑣</m:t>
                          </m:r>
                          <m:d>
                            <m:dPr>
                              <m:ctrlPr>
                                <a:rPr kumimoji="1" lang="en-US" altLang="ja-JP" sz="1600" i="1">
                                  <a:latin typeface="Cambria Math" panose="02040503050406030204" pitchFamily="18" charset="0"/>
                                </a:rPr>
                              </m:ctrlPr>
                            </m:dPr>
                            <m:e>
                              <m:sSup>
                                <m:sSupPr>
                                  <m:ctrlPr>
                                    <a:rPr kumimoji="1" lang="en-US" altLang="ja-JP" sz="1600" i="1">
                                      <a:latin typeface="Cambria Math" panose="02040503050406030204" pitchFamily="18" charset="0"/>
                                    </a:rPr>
                                  </m:ctrlPr>
                                </m:sSupPr>
                                <m:e>
                                  <m:r>
                                    <a:rPr kumimoji="1" lang="en-US" altLang="ja-JP" sz="1600" b="1" i="1">
                                      <a:latin typeface="Cambria Math" panose="02040503050406030204" pitchFamily="18" charset="0"/>
                                    </a:rPr>
                                    <m:t>𝒙</m:t>
                                  </m:r>
                                </m:e>
                                <m:sup>
                                  <m:r>
                                    <a:rPr kumimoji="1" lang="en-US" altLang="ja-JP" sz="1600" i="1">
                                      <a:latin typeface="Cambria Math" panose="02040503050406030204" pitchFamily="18" charset="0"/>
                                    </a:rPr>
                                    <m:t>𝑖</m:t>
                                  </m:r>
                                </m:sup>
                              </m:sSup>
                            </m:e>
                          </m:d>
                          <m:r>
                            <a:rPr kumimoji="1" lang="en-US" altLang="ja-JP" sz="1600" i="1">
                              <a:latin typeface="Cambria Math" panose="02040503050406030204" pitchFamily="18" charset="0"/>
                            </a:rPr>
                            <m:t>−</m:t>
                          </m:r>
                          <m:sSub>
                            <m:sSubPr>
                              <m:ctrlPr>
                                <a:rPr kumimoji="1" lang="en-US" altLang="ja-JP" sz="1600" i="1">
                                  <a:latin typeface="Cambria Math" panose="02040503050406030204" pitchFamily="18" charset="0"/>
                                </a:rPr>
                              </m:ctrlPr>
                            </m:sSubPr>
                            <m:e>
                              <m:r>
                                <a:rPr kumimoji="1" lang="en-US" altLang="ja-JP" sz="1600" b="0" i="1" smtClean="0">
                                  <a:latin typeface="Cambria Math" panose="02040503050406030204" pitchFamily="18" charset="0"/>
                                </a:rPr>
                                <m:t>𝑣</m:t>
                              </m:r>
                            </m:e>
                            <m:sub>
                              <m:r>
                                <m:rPr>
                                  <m:sty m:val="p"/>
                                </m:rPr>
                                <a:rPr kumimoji="1" lang="en-US" altLang="ja-JP" sz="1600">
                                  <a:latin typeface="Cambria Math" panose="02040503050406030204" pitchFamily="18" charset="0"/>
                                </a:rPr>
                                <m:t>min</m:t>
                              </m:r>
                            </m:sub>
                          </m:sSub>
                        </m:num>
                        <m:den>
                          <m:r>
                            <m:rPr>
                              <m:sty m:val="p"/>
                            </m:rPr>
                            <a:rPr kumimoji="1" lang="en-US" altLang="ja-JP" sz="1600">
                              <a:latin typeface="Cambria Math" panose="02040503050406030204" pitchFamily="18" charset="0"/>
                            </a:rPr>
                            <m:t>Δ</m:t>
                          </m:r>
                          <m:r>
                            <a:rPr kumimoji="1" lang="en-US" altLang="ja-JP" sz="1600" b="0" i="1" smtClean="0">
                              <a:latin typeface="Cambria Math" panose="02040503050406030204" pitchFamily="18" charset="0"/>
                            </a:rPr>
                            <m:t>𝑣</m:t>
                          </m:r>
                        </m:den>
                      </m:f>
                    </m:oMath>
                  </m:oMathPara>
                </a14:m>
                <a:endParaRPr kumimoji="1" lang="ja-JP" altLang="en-US" sz="1600" dirty="0"/>
              </a:p>
            </p:txBody>
          </p:sp>
        </mc:Choice>
        <mc:Fallback>
          <p:sp>
            <p:nvSpPr>
              <p:cNvPr id="78" name="テキスト ボックス 77">
                <a:extLst>
                  <a:ext uri="{FF2B5EF4-FFF2-40B4-BE49-F238E27FC236}">
                    <a16:creationId xmlns:a16="http://schemas.microsoft.com/office/drawing/2014/main" id="{40F6ED8D-7CBF-4A62-9881-AC531BC72DE2}"/>
                  </a:ext>
                </a:extLst>
              </p:cNvPr>
              <p:cNvSpPr txBox="1">
                <a:spLocks noRot="1" noChangeAspect="1" noMove="1" noResize="1" noEditPoints="1" noAdjustHandles="1" noChangeArrowheads="1" noChangeShapeType="1" noTextEdit="1"/>
              </p:cNvSpPr>
              <p:nvPr/>
            </p:nvSpPr>
            <p:spPr>
              <a:xfrm>
                <a:off x="864578" y="1848046"/>
                <a:ext cx="3446495" cy="600549"/>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0" name="テキスト ボックス 79">
                <a:extLst>
                  <a:ext uri="{FF2B5EF4-FFF2-40B4-BE49-F238E27FC236}">
                    <a16:creationId xmlns:a16="http://schemas.microsoft.com/office/drawing/2014/main" id="{968DA270-51AE-4315-BD49-886FA526FF7E}"/>
                  </a:ext>
                </a:extLst>
              </p:cNvPr>
              <p:cNvSpPr txBox="1"/>
              <p:nvPr/>
            </p:nvSpPr>
            <p:spPr>
              <a:xfrm>
                <a:off x="1422498" y="3377747"/>
                <a:ext cx="4168677" cy="59811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m:t>
                      </m:r>
                      <m:f>
                        <m:fPr>
                          <m:ctrlPr>
                            <a:rPr kumimoji="1" lang="en-US" altLang="ja-JP" sz="1600" i="1">
                              <a:latin typeface="Cambria Math" panose="02040503050406030204" pitchFamily="18" charset="0"/>
                            </a:rPr>
                          </m:ctrlPr>
                        </m:fPr>
                        <m:num>
                          <m:r>
                            <a:rPr kumimoji="1" lang="en-US" altLang="ja-JP" sz="1600" i="1">
                              <a:latin typeface="Cambria Math" panose="02040503050406030204" pitchFamily="18" charset="0"/>
                            </a:rPr>
                            <m:t>𝑤</m:t>
                          </m:r>
                        </m:num>
                        <m:den>
                          <m:r>
                            <m:rPr>
                              <m:sty m:val="p"/>
                            </m:rPr>
                            <a:rPr kumimoji="1" lang="en-US" altLang="ja-JP" sz="1600">
                              <a:latin typeface="Cambria Math" panose="02040503050406030204" pitchFamily="18" charset="0"/>
                            </a:rPr>
                            <m:t>Δ</m:t>
                          </m:r>
                          <m:r>
                            <a:rPr kumimoji="1" lang="en-US" altLang="ja-JP" sz="1600" i="1">
                              <a:latin typeface="Cambria Math" panose="02040503050406030204" pitchFamily="18" charset="0"/>
                            </a:rPr>
                            <m:t>𝑓</m:t>
                          </m:r>
                        </m:den>
                      </m:f>
                      <m:r>
                        <a:rPr kumimoji="1" lang="en-US" altLang="ja-JP" sz="1600" b="0" i="1" smtClean="0">
                          <a:latin typeface="Cambria Math" panose="02040503050406030204" pitchFamily="18" charset="0"/>
                        </a:rPr>
                        <m:t>(</m:t>
                      </m:r>
                      <m:r>
                        <a:rPr kumimoji="1" lang="en-US" altLang="ja-JP" sz="1600" i="1">
                          <a:latin typeface="Cambria Math" panose="02040503050406030204" pitchFamily="18" charset="0"/>
                        </a:rPr>
                        <m:t>𝑓</m:t>
                      </m:r>
                      <m:d>
                        <m:dPr>
                          <m:ctrlPr>
                            <a:rPr kumimoji="1" lang="en-US" altLang="ja-JP" sz="1600" i="1">
                              <a:latin typeface="Cambria Math" panose="02040503050406030204" pitchFamily="18" charset="0"/>
                            </a:rPr>
                          </m:ctrlPr>
                        </m:dPr>
                        <m:e>
                          <m:sSup>
                            <m:sSupPr>
                              <m:ctrlPr>
                                <a:rPr kumimoji="1" lang="en-US" altLang="ja-JP" sz="1600" i="1">
                                  <a:latin typeface="Cambria Math" panose="02040503050406030204" pitchFamily="18" charset="0"/>
                                </a:rPr>
                              </m:ctrlPr>
                            </m:sSupPr>
                            <m:e>
                              <m:r>
                                <a:rPr kumimoji="1" lang="en-US" altLang="ja-JP" sz="1600" b="1" i="1">
                                  <a:latin typeface="Cambria Math" panose="02040503050406030204" pitchFamily="18" charset="0"/>
                                </a:rPr>
                                <m:t>𝒙</m:t>
                              </m:r>
                            </m:e>
                            <m:sup>
                              <m:r>
                                <a:rPr kumimoji="1" lang="en-US" altLang="ja-JP" sz="1600" i="1">
                                  <a:latin typeface="Cambria Math" panose="02040503050406030204" pitchFamily="18" charset="0"/>
                                </a:rPr>
                                <m:t>𝑖</m:t>
                              </m:r>
                            </m:sup>
                          </m:sSup>
                        </m:e>
                      </m:d>
                      <m:r>
                        <a:rPr kumimoji="1" lang="en-US" altLang="ja-JP" sz="1600" i="1">
                          <a:latin typeface="Cambria Math" panose="02040503050406030204" pitchFamily="18" charset="0"/>
                        </a:rPr>
                        <m:t>−</m:t>
                      </m:r>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𝑓</m:t>
                          </m:r>
                        </m:e>
                        <m:sub>
                          <m:r>
                            <m:rPr>
                              <m:sty m:val="p"/>
                            </m:rPr>
                            <a:rPr kumimoji="1" lang="en-US" altLang="ja-JP" sz="1600">
                              <a:latin typeface="Cambria Math" panose="02040503050406030204" pitchFamily="18" charset="0"/>
                            </a:rPr>
                            <m:t>min</m:t>
                          </m:r>
                        </m:sub>
                      </m:sSub>
                      <m:r>
                        <a:rPr kumimoji="1" lang="en-US" altLang="ja-JP" sz="1600" b="0" i="1" smtClean="0">
                          <a:latin typeface="Cambria Math" panose="02040503050406030204" pitchFamily="18" charset="0"/>
                        </a:rPr>
                        <m:t>)+</m:t>
                      </m:r>
                      <m:f>
                        <m:fPr>
                          <m:ctrlPr>
                            <a:rPr kumimoji="1" lang="en-US" altLang="ja-JP" sz="1600" i="1">
                              <a:latin typeface="Cambria Math" panose="02040503050406030204" pitchFamily="18" charset="0"/>
                            </a:rPr>
                          </m:ctrlPr>
                        </m:fPr>
                        <m:num>
                          <m:r>
                            <a:rPr kumimoji="1" lang="en-US" altLang="ja-JP" sz="1600" i="1">
                              <a:latin typeface="Cambria Math" panose="02040503050406030204" pitchFamily="18" charset="0"/>
                            </a:rPr>
                            <m:t>1−</m:t>
                          </m:r>
                          <m:r>
                            <a:rPr kumimoji="1" lang="en-US" altLang="ja-JP" sz="1600" i="1">
                              <a:latin typeface="Cambria Math" panose="02040503050406030204" pitchFamily="18" charset="0"/>
                            </a:rPr>
                            <m:t>𝑤</m:t>
                          </m:r>
                        </m:num>
                        <m:den>
                          <m:r>
                            <m:rPr>
                              <m:sty m:val="p"/>
                            </m:rPr>
                            <a:rPr kumimoji="1" lang="en-US" altLang="ja-JP" sz="1600">
                              <a:latin typeface="Cambria Math" panose="02040503050406030204" pitchFamily="18" charset="0"/>
                            </a:rPr>
                            <m:t>Δ</m:t>
                          </m:r>
                          <m:r>
                            <a:rPr kumimoji="1" lang="en-US" altLang="ja-JP" sz="1600" b="0" i="1" smtClean="0">
                              <a:latin typeface="Cambria Math" panose="02040503050406030204" pitchFamily="18" charset="0"/>
                            </a:rPr>
                            <m:t>𝑣</m:t>
                          </m:r>
                        </m:den>
                      </m:f>
                      <m:r>
                        <a:rPr kumimoji="1" lang="en-US" altLang="ja-JP" sz="1600" b="0" i="1" smtClean="0">
                          <a:latin typeface="Cambria Math" panose="02040503050406030204" pitchFamily="18" charset="0"/>
                        </a:rPr>
                        <m:t>(</m:t>
                      </m:r>
                      <m:r>
                        <a:rPr kumimoji="1" lang="en-US" altLang="ja-JP" sz="1600" i="1">
                          <a:latin typeface="Cambria Math" panose="02040503050406030204" pitchFamily="18" charset="0"/>
                        </a:rPr>
                        <m:t>𝑣</m:t>
                      </m:r>
                      <m:d>
                        <m:dPr>
                          <m:ctrlPr>
                            <a:rPr kumimoji="1" lang="en-US" altLang="ja-JP" sz="1600" i="1">
                              <a:latin typeface="Cambria Math" panose="02040503050406030204" pitchFamily="18" charset="0"/>
                            </a:rPr>
                          </m:ctrlPr>
                        </m:dPr>
                        <m:e>
                          <m:sSup>
                            <m:sSupPr>
                              <m:ctrlPr>
                                <a:rPr kumimoji="1" lang="en-US" altLang="ja-JP" sz="1600" i="1">
                                  <a:latin typeface="Cambria Math" panose="02040503050406030204" pitchFamily="18" charset="0"/>
                                </a:rPr>
                              </m:ctrlPr>
                            </m:sSupPr>
                            <m:e>
                              <m:r>
                                <a:rPr kumimoji="1" lang="en-US" altLang="ja-JP" sz="1600" b="1" i="1">
                                  <a:latin typeface="Cambria Math" panose="02040503050406030204" pitchFamily="18" charset="0"/>
                                </a:rPr>
                                <m:t>𝒙</m:t>
                              </m:r>
                            </m:e>
                            <m:sup>
                              <m:r>
                                <a:rPr kumimoji="1" lang="en-US" altLang="ja-JP" sz="1600" i="1">
                                  <a:latin typeface="Cambria Math" panose="02040503050406030204" pitchFamily="18" charset="0"/>
                                </a:rPr>
                                <m:t>𝑖</m:t>
                              </m:r>
                            </m:sup>
                          </m:sSup>
                        </m:e>
                      </m:d>
                      <m:r>
                        <a:rPr kumimoji="1" lang="en-US" altLang="ja-JP" sz="1600" i="1">
                          <a:latin typeface="Cambria Math" panose="02040503050406030204" pitchFamily="18" charset="0"/>
                        </a:rPr>
                        <m:t>−</m:t>
                      </m:r>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𝑣</m:t>
                          </m:r>
                        </m:e>
                        <m:sub>
                          <m:r>
                            <m:rPr>
                              <m:sty m:val="p"/>
                            </m:rPr>
                            <a:rPr kumimoji="1" lang="en-US" altLang="ja-JP" sz="1600">
                              <a:latin typeface="Cambria Math" panose="02040503050406030204" pitchFamily="18" charset="0"/>
                            </a:rPr>
                            <m:t>min</m:t>
                          </m:r>
                        </m:sub>
                      </m:sSub>
                      <m:r>
                        <a:rPr kumimoji="1" lang="en-US" altLang="ja-JP" sz="1600" b="0" i="1" smtClean="0">
                          <a:latin typeface="Cambria Math" panose="02040503050406030204" pitchFamily="18" charset="0"/>
                        </a:rPr>
                        <m:t>)</m:t>
                      </m:r>
                    </m:oMath>
                  </m:oMathPara>
                </a14:m>
                <a:endParaRPr kumimoji="1" lang="ja-JP" altLang="en-US" sz="1600" dirty="0"/>
              </a:p>
            </p:txBody>
          </p:sp>
        </mc:Choice>
        <mc:Fallback>
          <p:sp>
            <p:nvSpPr>
              <p:cNvPr id="80" name="テキスト ボックス 79">
                <a:extLst>
                  <a:ext uri="{FF2B5EF4-FFF2-40B4-BE49-F238E27FC236}">
                    <a16:creationId xmlns:a16="http://schemas.microsoft.com/office/drawing/2014/main" id="{968DA270-51AE-4315-BD49-886FA526FF7E}"/>
                  </a:ext>
                </a:extLst>
              </p:cNvPr>
              <p:cNvSpPr txBox="1">
                <a:spLocks noRot="1" noChangeAspect="1" noMove="1" noResize="1" noEditPoints="1" noAdjustHandles="1" noChangeArrowheads="1" noChangeShapeType="1" noTextEdit="1"/>
              </p:cNvSpPr>
              <p:nvPr/>
            </p:nvSpPr>
            <p:spPr>
              <a:xfrm>
                <a:off x="1422498" y="3377747"/>
                <a:ext cx="4168677" cy="598112"/>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2" name="テキスト ボックス 81">
                <a:extLst>
                  <a:ext uri="{FF2B5EF4-FFF2-40B4-BE49-F238E27FC236}">
                    <a16:creationId xmlns:a16="http://schemas.microsoft.com/office/drawing/2014/main" id="{89DDFCD6-EBEF-4FCE-AFBB-022F1473B82F}"/>
                  </a:ext>
                </a:extLst>
              </p:cNvPr>
              <p:cNvSpPr txBox="1"/>
              <p:nvPr/>
            </p:nvSpPr>
            <p:spPr>
              <a:xfrm>
                <a:off x="452571" y="4241835"/>
                <a:ext cx="3446495" cy="338554"/>
              </a:xfrm>
              <a:prstGeom prst="rect">
                <a:avLst/>
              </a:prstGeom>
              <a:noFill/>
            </p:spPr>
            <p:txBody>
              <a:bodyPr wrap="square" rtlCol="0">
                <a:spAutoFit/>
              </a:bodyPr>
              <a:lstStyle/>
              <a:p>
                <a:pPr marL="285750" indent="-285750">
                  <a:buFont typeface="Wingdings" panose="05000000000000000000" pitchFamily="2" charset="2"/>
                  <a:buChar char="Ø"/>
                </a:pPr>
                <a14:m>
                  <m:oMath xmlns:m="http://schemas.openxmlformats.org/officeDocument/2006/math">
                    <m:r>
                      <a:rPr kumimoji="1" lang="en-US" altLang="ja-JP" sz="160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oMath>
                </a14:m>
                <a:r>
                  <a:rPr lang="ja-JP" altLang="en-US" sz="1600" dirty="0"/>
                  <a:t>の係数比（選択圧の方向）</a:t>
                </a:r>
                <a:endParaRPr kumimoji="1" lang="ja-JP" altLang="en-US" sz="1600" dirty="0"/>
              </a:p>
            </p:txBody>
          </p:sp>
        </mc:Choice>
        <mc:Fallback>
          <p:sp>
            <p:nvSpPr>
              <p:cNvPr id="82" name="テキスト ボックス 81">
                <a:extLst>
                  <a:ext uri="{FF2B5EF4-FFF2-40B4-BE49-F238E27FC236}">
                    <a16:creationId xmlns:a16="http://schemas.microsoft.com/office/drawing/2014/main" id="{89DDFCD6-EBEF-4FCE-AFBB-022F1473B82F}"/>
                  </a:ext>
                </a:extLst>
              </p:cNvPr>
              <p:cNvSpPr txBox="1">
                <a:spLocks noRot="1" noChangeAspect="1" noMove="1" noResize="1" noEditPoints="1" noAdjustHandles="1" noChangeArrowheads="1" noChangeShapeType="1" noTextEdit="1"/>
              </p:cNvSpPr>
              <p:nvPr/>
            </p:nvSpPr>
            <p:spPr>
              <a:xfrm>
                <a:off x="452571" y="4241835"/>
                <a:ext cx="3446495" cy="338554"/>
              </a:xfrm>
              <a:prstGeom prst="rect">
                <a:avLst/>
              </a:prstGeom>
              <a:blipFill>
                <a:blip r:embed="rId10"/>
                <a:stretch>
                  <a:fillRect l="-707" t="-5455" b="-2363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3" name="テキスト ボックス 82">
                <a:extLst>
                  <a:ext uri="{FF2B5EF4-FFF2-40B4-BE49-F238E27FC236}">
                    <a16:creationId xmlns:a16="http://schemas.microsoft.com/office/drawing/2014/main" id="{B4E2FB8F-B0D3-4F40-A0C7-33B0E95C527B}"/>
                  </a:ext>
                </a:extLst>
              </p:cNvPr>
              <p:cNvSpPr txBox="1"/>
              <p:nvPr/>
            </p:nvSpPr>
            <p:spPr>
              <a:xfrm>
                <a:off x="997239" y="4691050"/>
                <a:ext cx="2410937" cy="56053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𝜂</m:t>
                      </m:r>
                      <m:r>
                        <a:rPr kumimoji="1" lang="en-US" altLang="ja-JP" sz="1600" b="0" i="1" smtClean="0">
                          <a:latin typeface="Cambria Math" panose="02040503050406030204" pitchFamily="18" charset="0"/>
                        </a:rPr>
                        <m:t>=</m:t>
                      </m:r>
                      <m:f>
                        <m:fPr>
                          <m:ctrlPr>
                            <a:rPr kumimoji="1" lang="en-US" altLang="ja-JP" sz="1600" i="1">
                              <a:latin typeface="Cambria Math" panose="02040503050406030204" pitchFamily="18" charset="0"/>
                            </a:rPr>
                          </m:ctrlPr>
                        </m:fPr>
                        <m:num>
                          <m:r>
                            <a:rPr kumimoji="1" lang="en-US" altLang="ja-JP" sz="1600" i="1">
                              <a:latin typeface="Cambria Math" panose="02040503050406030204" pitchFamily="18" charset="0"/>
                            </a:rPr>
                            <m:t>𝑤</m:t>
                          </m:r>
                        </m:num>
                        <m:den>
                          <m:r>
                            <a:rPr kumimoji="1" lang="en-US" altLang="ja-JP" sz="1600" i="1">
                              <a:latin typeface="Cambria Math" panose="02040503050406030204" pitchFamily="18" charset="0"/>
                            </a:rPr>
                            <m:t>1−</m:t>
                          </m:r>
                          <m:r>
                            <a:rPr kumimoji="1" lang="en-US" altLang="ja-JP" sz="1600" i="1">
                              <a:latin typeface="Cambria Math" panose="02040503050406030204" pitchFamily="18" charset="0"/>
                            </a:rPr>
                            <m:t>𝑤</m:t>
                          </m:r>
                        </m:den>
                      </m:f>
                      <m:r>
                        <a:rPr kumimoji="1" lang="en-US" altLang="ja-JP" sz="1600" i="1" smtClean="0">
                          <a:latin typeface="Cambria Math" panose="02040503050406030204" pitchFamily="18" charset="0"/>
                          <a:ea typeface="Cambria Math" panose="02040503050406030204" pitchFamily="18" charset="0"/>
                        </a:rPr>
                        <m:t>∙</m:t>
                      </m:r>
                      <m:f>
                        <m:fPr>
                          <m:ctrlPr>
                            <a:rPr kumimoji="1" lang="en-US" altLang="ja-JP" sz="1600" i="1">
                              <a:latin typeface="Cambria Math" panose="02040503050406030204" pitchFamily="18" charset="0"/>
                            </a:rPr>
                          </m:ctrlPr>
                        </m:fPr>
                        <m:num>
                          <m:r>
                            <m:rPr>
                              <m:sty m:val="p"/>
                            </m:rPr>
                            <a:rPr kumimoji="1" lang="en-US" altLang="ja-JP" sz="1600">
                              <a:latin typeface="Cambria Math" panose="02040503050406030204" pitchFamily="18" charset="0"/>
                            </a:rPr>
                            <m:t>Δ</m:t>
                          </m:r>
                          <m:r>
                            <a:rPr kumimoji="1" lang="en-US" altLang="ja-JP" sz="1600" i="1">
                              <a:latin typeface="Cambria Math" panose="02040503050406030204" pitchFamily="18" charset="0"/>
                            </a:rPr>
                            <m:t>𝑓</m:t>
                          </m:r>
                        </m:num>
                        <m:den>
                          <m:r>
                            <m:rPr>
                              <m:sty m:val="p"/>
                            </m:rPr>
                            <a:rPr kumimoji="1" lang="en-US" altLang="ja-JP" sz="1600">
                              <a:latin typeface="Cambria Math" panose="02040503050406030204" pitchFamily="18" charset="0"/>
                            </a:rPr>
                            <m:t>Δ</m:t>
                          </m:r>
                          <m:r>
                            <a:rPr kumimoji="1" lang="en-US" altLang="ja-JP" sz="1600" b="0" i="1" smtClean="0">
                              <a:latin typeface="Cambria Math" panose="02040503050406030204" pitchFamily="18" charset="0"/>
                            </a:rPr>
                            <m:t>𝑣</m:t>
                          </m:r>
                        </m:den>
                      </m:f>
                      <m:r>
                        <a:rPr kumimoji="1" lang="en-US" altLang="ja-JP" sz="1600" b="0" i="1" smtClean="0">
                          <a:latin typeface="Cambria Math" panose="02040503050406030204" pitchFamily="18" charset="0"/>
                        </a:rPr>
                        <m:t>=</m:t>
                      </m:r>
                      <m:sSub>
                        <m:sSubPr>
                          <m:ctrlPr>
                            <a:rPr kumimoji="1" lang="en-US" altLang="ja-JP" sz="1600" b="0" i="1" smtClean="0">
                              <a:latin typeface="Cambria Math" panose="02040503050406030204" pitchFamily="18" charset="0"/>
                            </a:rPr>
                          </m:ctrlPr>
                        </m:sSubPr>
                        <m:e>
                          <m:r>
                            <a:rPr kumimoji="1" lang="en-US" altLang="ja-JP" sz="1600" i="1">
                              <a:latin typeface="Cambria Math" panose="02040503050406030204" pitchFamily="18" charset="0"/>
                            </a:rPr>
                            <m:t>𝜂</m:t>
                          </m:r>
                        </m:e>
                        <m:sub>
                          <m:r>
                            <a:rPr kumimoji="1" lang="en-US" altLang="ja-JP" sz="1600" b="0" i="1" smtClean="0">
                              <a:latin typeface="Cambria Math" panose="02040503050406030204" pitchFamily="18" charset="0"/>
                            </a:rPr>
                            <m:t>𝑤</m:t>
                          </m:r>
                        </m:sub>
                      </m:sSub>
                      <m:r>
                        <a:rPr kumimoji="1" lang="en-US" altLang="ja-JP" sz="1600" i="1">
                          <a:latin typeface="Cambria Math" panose="02040503050406030204" pitchFamily="18" charset="0"/>
                          <a:ea typeface="Cambria Math" panose="02040503050406030204" pitchFamily="18" charset="0"/>
                        </a:rPr>
                        <m:t>∙</m:t>
                      </m:r>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𝜂</m:t>
                          </m:r>
                        </m:e>
                        <m:sub>
                          <m:r>
                            <m:rPr>
                              <m:sty m:val="p"/>
                            </m:rPr>
                            <a:rPr kumimoji="1" lang="en-US" altLang="ja-JP" sz="1600" b="0" i="0" smtClean="0">
                              <a:latin typeface="Cambria Math" panose="02040503050406030204" pitchFamily="18" charset="0"/>
                            </a:rPr>
                            <m:t>Δ</m:t>
                          </m:r>
                        </m:sub>
                      </m:sSub>
                    </m:oMath>
                  </m:oMathPara>
                </a14:m>
                <a:endParaRPr kumimoji="1" lang="ja-JP" altLang="en-US" sz="1600" dirty="0"/>
              </a:p>
            </p:txBody>
          </p:sp>
        </mc:Choice>
        <mc:Fallback>
          <p:sp>
            <p:nvSpPr>
              <p:cNvPr id="83" name="テキスト ボックス 82">
                <a:extLst>
                  <a:ext uri="{FF2B5EF4-FFF2-40B4-BE49-F238E27FC236}">
                    <a16:creationId xmlns:a16="http://schemas.microsoft.com/office/drawing/2014/main" id="{B4E2FB8F-B0D3-4F40-A0C7-33B0E95C527B}"/>
                  </a:ext>
                </a:extLst>
              </p:cNvPr>
              <p:cNvSpPr txBox="1">
                <a:spLocks noRot="1" noChangeAspect="1" noMove="1" noResize="1" noEditPoints="1" noAdjustHandles="1" noChangeArrowheads="1" noChangeShapeType="1" noTextEdit="1"/>
              </p:cNvSpPr>
              <p:nvPr/>
            </p:nvSpPr>
            <p:spPr>
              <a:xfrm>
                <a:off x="997239" y="4691050"/>
                <a:ext cx="2410937" cy="560538"/>
              </a:xfrm>
              <a:prstGeom prst="rect">
                <a:avLst/>
              </a:prstGeom>
              <a:blipFill>
                <a:blip r:embed="rId11"/>
                <a:stretch>
                  <a:fillRect/>
                </a:stretch>
              </a:blipFill>
            </p:spPr>
            <p:txBody>
              <a:bodyPr/>
              <a:lstStyle/>
              <a:p>
                <a:r>
                  <a:rPr lang="ja-JP" altLang="en-US">
                    <a:noFill/>
                  </a:rPr>
                  <a:t> </a:t>
                </a:r>
              </a:p>
            </p:txBody>
          </p:sp>
        </mc:Fallback>
      </mc:AlternateContent>
      <p:sp>
        <p:nvSpPr>
          <p:cNvPr id="84" name="テキスト ボックス 83">
            <a:extLst>
              <a:ext uri="{FF2B5EF4-FFF2-40B4-BE49-F238E27FC236}">
                <a16:creationId xmlns:a16="http://schemas.microsoft.com/office/drawing/2014/main" id="{A7F137C2-5294-4080-96DA-4F3B6E95F63E}"/>
              </a:ext>
            </a:extLst>
          </p:cNvPr>
          <p:cNvSpPr txBox="1"/>
          <p:nvPr/>
        </p:nvSpPr>
        <p:spPr>
          <a:xfrm>
            <a:off x="1165323" y="5341323"/>
            <a:ext cx="732893" cy="261610"/>
          </a:xfrm>
          <a:prstGeom prst="rect">
            <a:avLst/>
          </a:prstGeom>
          <a:noFill/>
        </p:spPr>
        <p:txBody>
          <a:bodyPr wrap="none" rtlCol="0">
            <a:spAutoFit/>
          </a:bodyPr>
          <a:lstStyle/>
          <a:p>
            <a:pPr algn="ctr"/>
            <a:r>
              <a:rPr kumimoji="1" lang="ja-JP" altLang="en-US" sz="1100" dirty="0">
                <a:solidFill>
                  <a:schemeClr val="accent1"/>
                </a:solidFill>
              </a:rPr>
              <a:t>重み調整</a:t>
            </a:r>
          </a:p>
        </p:txBody>
      </p:sp>
      <p:sp>
        <p:nvSpPr>
          <p:cNvPr id="85" name="テキスト ボックス 84">
            <a:extLst>
              <a:ext uri="{FF2B5EF4-FFF2-40B4-BE49-F238E27FC236}">
                <a16:creationId xmlns:a16="http://schemas.microsoft.com/office/drawing/2014/main" id="{440F3C03-7C4D-428A-86F5-130E21D5E4C7}"/>
              </a:ext>
            </a:extLst>
          </p:cNvPr>
          <p:cNvSpPr txBox="1"/>
          <p:nvPr/>
        </p:nvSpPr>
        <p:spPr>
          <a:xfrm>
            <a:off x="2083152" y="5357739"/>
            <a:ext cx="1428596" cy="261610"/>
          </a:xfrm>
          <a:prstGeom prst="rect">
            <a:avLst/>
          </a:prstGeom>
          <a:noFill/>
        </p:spPr>
        <p:txBody>
          <a:bodyPr wrap="none" rtlCol="0">
            <a:spAutoFit/>
          </a:bodyPr>
          <a:lstStyle/>
          <a:p>
            <a:pPr algn="ctr"/>
            <a:r>
              <a:rPr kumimoji="1" lang="ja-JP" altLang="en-US" sz="1100" dirty="0">
                <a:solidFill>
                  <a:schemeClr val="accent3"/>
                </a:solidFill>
              </a:rPr>
              <a:t>正規化範囲の縦横比</a:t>
            </a:r>
          </a:p>
        </p:txBody>
      </p:sp>
      <p:cxnSp>
        <p:nvCxnSpPr>
          <p:cNvPr id="5" name="直線コネクタ 4">
            <a:extLst>
              <a:ext uri="{FF2B5EF4-FFF2-40B4-BE49-F238E27FC236}">
                <a16:creationId xmlns:a16="http://schemas.microsoft.com/office/drawing/2014/main" id="{DB27AC2D-6D92-4732-9718-466BEB46C74B}"/>
              </a:ext>
            </a:extLst>
          </p:cNvPr>
          <p:cNvCxnSpPr/>
          <p:nvPr/>
        </p:nvCxnSpPr>
        <p:spPr>
          <a:xfrm>
            <a:off x="1381125" y="5267298"/>
            <a:ext cx="638175"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CECBAF51-6E9F-418F-A0B0-119A38DDE06C}"/>
              </a:ext>
            </a:extLst>
          </p:cNvPr>
          <p:cNvCxnSpPr/>
          <p:nvPr/>
        </p:nvCxnSpPr>
        <p:spPr>
          <a:xfrm>
            <a:off x="2089811" y="5267298"/>
            <a:ext cx="396256" cy="0"/>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7" name="テキスト ボックス 86">
                <a:extLst>
                  <a:ext uri="{FF2B5EF4-FFF2-40B4-BE49-F238E27FC236}">
                    <a16:creationId xmlns:a16="http://schemas.microsoft.com/office/drawing/2014/main" id="{8BE88D2F-FB80-45C5-902A-C929465049AD}"/>
                  </a:ext>
                </a:extLst>
              </p:cNvPr>
              <p:cNvSpPr txBox="1"/>
              <p:nvPr/>
            </p:nvSpPr>
            <p:spPr>
              <a:xfrm>
                <a:off x="3940705" y="4830617"/>
                <a:ext cx="1456692"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600" i="1">
                          <a:latin typeface="Cambria Math" panose="02040503050406030204" pitchFamily="18" charset="0"/>
                        </a:rPr>
                        <m:t>𝜃</m:t>
                      </m:r>
                      <m:r>
                        <a:rPr kumimoji="1" lang="en-US" altLang="ja-JP" sz="1600" b="0" i="1" smtClean="0">
                          <a:latin typeface="Cambria Math" panose="02040503050406030204" pitchFamily="18" charset="0"/>
                        </a:rPr>
                        <m:t>=</m:t>
                      </m:r>
                      <m:func>
                        <m:funcPr>
                          <m:ctrlPr>
                            <a:rPr kumimoji="1" lang="en-US" altLang="ja-JP" sz="1600" b="0" i="1" smtClean="0">
                              <a:latin typeface="Cambria Math" panose="02040503050406030204" pitchFamily="18" charset="0"/>
                            </a:rPr>
                          </m:ctrlPr>
                        </m:funcPr>
                        <m:fName>
                          <m:r>
                            <m:rPr>
                              <m:sty m:val="p"/>
                            </m:rPr>
                            <a:rPr kumimoji="1" lang="en-US" altLang="ja-JP" sz="1600" b="0" i="0" smtClean="0">
                              <a:latin typeface="Cambria Math" panose="02040503050406030204" pitchFamily="18" charset="0"/>
                            </a:rPr>
                            <m:t>arctan</m:t>
                          </m:r>
                        </m:fName>
                        <m:e>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𝜂</m:t>
                              </m:r>
                            </m:e>
                          </m:d>
                        </m:e>
                      </m:func>
                    </m:oMath>
                  </m:oMathPara>
                </a14:m>
                <a:endParaRPr kumimoji="1" lang="ja-JP" altLang="en-US" sz="1600" dirty="0"/>
              </a:p>
            </p:txBody>
          </p:sp>
        </mc:Choice>
        <mc:Fallback>
          <p:sp>
            <p:nvSpPr>
              <p:cNvPr id="87" name="テキスト ボックス 86">
                <a:extLst>
                  <a:ext uri="{FF2B5EF4-FFF2-40B4-BE49-F238E27FC236}">
                    <a16:creationId xmlns:a16="http://schemas.microsoft.com/office/drawing/2014/main" id="{8BE88D2F-FB80-45C5-902A-C929465049AD}"/>
                  </a:ext>
                </a:extLst>
              </p:cNvPr>
              <p:cNvSpPr txBox="1">
                <a:spLocks noRot="1" noChangeAspect="1" noMove="1" noResize="1" noEditPoints="1" noAdjustHandles="1" noChangeArrowheads="1" noChangeShapeType="1" noTextEdit="1"/>
              </p:cNvSpPr>
              <p:nvPr/>
            </p:nvSpPr>
            <p:spPr>
              <a:xfrm>
                <a:off x="3940705" y="4830617"/>
                <a:ext cx="1456692" cy="338554"/>
              </a:xfrm>
              <a:prstGeom prst="rect">
                <a:avLst/>
              </a:prstGeom>
              <a:blipFill>
                <a:blip r:embed="rId12"/>
                <a:stretch>
                  <a:fillRect b="-5357"/>
                </a:stretch>
              </a:blipFill>
            </p:spPr>
            <p:txBody>
              <a:bodyPr/>
              <a:lstStyle/>
              <a:p>
                <a:r>
                  <a:rPr lang="ja-JP" altLang="en-US">
                    <a:noFill/>
                  </a:rPr>
                  <a:t> </a:t>
                </a:r>
              </a:p>
            </p:txBody>
          </p:sp>
        </mc:Fallback>
      </mc:AlternateContent>
      <p:sp>
        <p:nvSpPr>
          <p:cNvPr id="88" name="テキスト ボックス 87">
            <a:extLst>
              <a:ext uri="{FF2B5EF4-FFF2-40B4-BE49-F238E27FC236}">
                <a16:creationId xmlns:a16="http://schemas.microsoft.com/office/drawing/2014/main" id="{A3D0DF5E-1658-41F8-83BC-A0D3E3646040}"/>
              </a:ext>
            </a:extLst>
          </p:cNvPr>
          <p:cNvSpPr txBox="1"/>
          <p:nvPr/>
        </p:nvSpPr>
        <p:spPr>
          <a:xfrm>
            <a:off x="3867006" y="4560245"/>
            <a:ext cx="1435008" cy="276999"/>
          </a:xfrm>
          <a:prstGeom prst="rect">
            <a:avLst/>
          </a:prstGeom>
          <a:noFill/>
        </p:spPr>
        <p:txBody>
          <a:bodyPr wrap="none" rtlCol="0">
            <a:spAutoFit/>
          </a:bodyPr>
          <a:lstStyle/>
          <a:p>
            <a:pPr algn="ctr"/>
            <a:r>
              <a:rPr kumimoji="1" lang="ja-JP" altLang="en-US" sz="1200" dirty="0"/>
              <a:t>角度として評価可能</a:t>
            </a:r>
          </a:p>
        </p:txBody>
      </p:sp>
      <p:cxnSp>
        <p:nvCxnSpPr>
          <p:cNvPr id="89" name="直線コネクタ 88">
            <a:extLst>
              <a:ext uri="{FF2B5EF4-FFF2-40B4-BE49-F238E27FC236}">
                <a16:creationId xmlns:a16="http://schemas.microsoft.com/office/drawing/2014/main" id="{AACA1DFB-7683-4E16-AE8A-43268669C2CF}"/>
              </a:ext>
            </a:extLst>
          </p:cNvPr>
          <p:cNvCxnSpPr/>
          <p:nvPr/>
        </p:nvCxnSpPr>
        <p:spPr>
          <a:xfrm>
            <a:off x="1723098" y="3895698"/>
            <a:ext cx="396256"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C75A8D42-B869-45F3-B7D1-B343556E2B66}"/>
              </a:ext>
            </a:extLst>
          </p:cNvPr>
          <p:cNvCxnSpPr/>
          <p:nvPr/>
        </p:nvCxnSpPr>
        <p:spPr>
          <a:xfrm>
            <a:off x="3552849" y="3905196"/>
            <a:ext cx="527417"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1" name="テキスト ボックス 90">
            <a:extLst>
              <a:ext uri="{FF2B5EF4-FFF2-40B4-BE49-F238E27FC236}">
                <a16:creationId xmlns:a16="http://schemas.microsoft.com/office/drawing/2014/main" id="{499F8EEB-1D11-44D4-A8A3-2BB157F12AD8}"/>
              </a:ext>
            </a:extLst>
          </p:cNvPr>
          <p:cNvSpPr txBox="1"/>
          <p:nvPr/>
        </p:nvSpPr>
        <p:spPr>
          <a:xfrm>
            <a:off x="1723098" y="5777667"/>
            <a:ext cx="8643187" cy="369332"/>
          </a:xfrm>
          <a:prstGeom prst="rect">
            <a:avLst/>
          </a:prstGeom>
          <a:noFill/>
        </p:spPr>
        <p:txBody>
          <a:bodyPr wrap="square" rtlCol="0">
            <a:spAutoFit/>
          </a:bodyPr>
          <a:lstStyle/>
          <a:p>
            <a:pPr algn="ctr"/>
            <a:r>
              <a:rPr kumimoji="1" lang="ja-JP" altLang="en-US" dirty="0"/>
              <a:t>重み調整に応じた、適切な正規化の適用が重要</a:t>
            </a:r>
          </a:p>
        </p:txBody>
      </p:sp>
      <mc:AlternateContent xmlns:mc="http://schemas.openxmlformats.org/markup-compatibility/2006">
        <mc:Choice xmlns:a14="http://schemas.microsoft.com/office/drawing/2010/main" Requires="a14">
          <p:sp>
            <p:nvSpPr>
              <p:cNvPr id="92" name="テキスト ボックス 91">
                <a:extLst>
                  <a:ext uri="{FF2B5EF4-FFF2-40B4-BE49-F238E27FC236}">
                    <a16:creationId xmlns:a16="http://schemas.microsoft.com/office/drawing/2014/main" id="{B4438A04-4AA6-49EC-8D48-DB49B8010796}"/>
                  </a:ext>
                </a:extLst>
              </p:cNvPr>
              <p:cNvSpPr txBox="1"/>
              <p:nvPr/>
            </p:nvSpPr>
            <p:spPr>
              <a:xfrm>
                <a:off x="7836419" y="3731501"/>
                <a:ext cx="2109333" cy="338554"/>
              </a:xfrm>
              <a:prstGeom prst="rect">
                <a:avLst/>
              </a:prstGeom>
              <a:noFill/>
            </p:spPr>
            <p:txBody>
              <a:bodyPr wrap="square" rtlCol="0">
                <a:spAutoFit/>
              </a:bodyPr>
              <a:lstStyle/>
              <a:p>
                <a:pPr algn="ctr"/>
                <a:r>
                  <a:rPr kumimoji="1" lang="ja-JP" altLang="en-US" sz="1600" dirty="0"/>
                  <a:t>角度</a:t>
                </a:r>
                <a14:m>
                  <m:oMath xmlns:m="http://schemas.openxmlformats.org/officeDocument/2006/math">
                    <m:r>
                      <a:rPr kumimoji="1" lang="en-US" altLang="ja-JP" sz="1600" i="1">
                        <a:latin typeface="Cambria Math" panose="02040503050406030204" pitchFamily="18" charset="0"/>
                      </a:rPr>
                      <m:t>𝜃</m:t>
                    </m:r>
                  </m:oMath>
                </a14:m>
                <a:r>
                  <a:rPr kumimoji="1" lang="ja-JP" altLang="en-US" sz="1600" dirty="0"/>
                  <a:t>が激しく変動する</a:t>
                </a:r>
              </a:p>
            </p:txBody>
          </p:sp>
        </mc:Choice>
        <mc:Fallback>
          <p:sp>
            <p:nvSpPr>
              <p:cNvPr id="92" name="テキスト ボックス 91">
                <a:extLst>
                  <a:ext uri="{FF2B5EF4-FFF2-40B4-BE49-F238E27FC236}">
                    <a16:creationId xmlns:a16="http://schemas.microsoft.com/office/drawing/2014/main" id="{B4438A04-4AA6-49EC-8D48-DB49B8010796}"/>
                  </a:ext>
                </a:extLst>
              </p:cNvPr>
              <p:cNvSpPr txBox="1">
                <a:spLocks noRot="1" noChangeAspect="1" noMove="1" noResize="1" noEditPoints="1" noAdjustHandles="1" noChangeArrowheads="1" noChangeShapeType="1" noTextEdit="1"/>
              </p:cNvSpPr>
              <p:nvPr/>
            </p:nvSpPr>
            <p:spPr>
              <a:xfrm>
                <a:off x="7836419" y="3731501"/>
                <a:ext cx="2109333" cy="338554"/>
              </a:xfrm>
              <a:prstGeom prst="rect">
                <a:avLst/>
              </a:prstGeom>
              <a:blipFill>
                <a:blip r:embed="rId13"/>
                <a:stretch>
                  <a:fillRect l="-289" t="-5357" b="-21429"/>
                </a:stretch>
              </a:blipFill>
            </p:spPr>
            <p:txBody>
              <a:bodyPr/>
              <a:lstStyle/>
              <a:p>
                <a:r>
                  <a:rPr lang="ja-JP" altLang="en-US">
                    <a:noFill/>
                  </a:rPr>
                  <a:t> </a:t>
                </a:r>
              </a:p>
            </p:txBody>
          </p:sp>
        </mc:Fallback>
      </mc:AlternateContent>
      <p:sp>
        <p:nvSpPr>
          <p:cNvPr id="93" name="二等辺三角形 92">
            <a:extLst>
              <a:ext uri="{FF2B5EF4-FFF2-40B4-BE49-F238E27FC236}">
                <a16:creationId xmlns:a16="http://schemas.microsoft.com/office/drawing/2014/main" id="{2B078528-7F79-4272-ADE8-0C8872A00E4A}"/>
              </a:ext>
            </a:extLst>
          </p:cNvPr>
          <p:cNvSpPr/>
          <p:nvPr/>
        </p:nvSpPr>
        <p:spPr>
          <a:xfrm rot="10800000">
            <a:off x="8446053" y="4231251"/>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mc:Choice xmlns:a14="http://schemas.microsoft.com/office/drawing/2010/main" Requires="a14">
          <p:sp>
            <p:nvSpPr>
              <p:cNvPr id="94" name="テキスト ボックス 93">
                <a:extLst>
                  <a:ext uri="{FF2B5EF4-FFF2-40B4-BE49-F238E27FC236}">
                    <a16:creationId xmlns:a16="http://schemas.microsoft.com/office/drawing/2014/main" id="{7CEC5CC0-BBC1-43B4-B1B3-7FE46EDCD5CE}"/>
                  </a:ext>
                </a:extLst>
              </p:cNvPr>
              <p:cNvSpPr txBox="1"/>
              <p:nvPr/>
            </p:nvSpPr>
            <p:spPr>
              <a:xfrm>
                <a:off x="6402188" y="4577689"/>
                <a:ext cx="4878855" cy="584775"/>
              </a:xfrm>
              <a:prstGeom prst="rect">
                <a:avLst/>
              </a:prstGeom>
              <a:noFill/>
            </p:spPr>
            <p:txBody>
              <a:bodyPr wrap="square" rtlCol="0">
                <a:spAutoFit/>
              </a:bodyPr>
              <a:lstStyle/>
              <a:p>
                <a:pPr algn="ctr"/>
                <a14:m>
                  <m:oMath xmlns:m="http://schemas.openxmlformats.org/officeDocument/2006/math">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𝜂</m:t>
                        </m:r>
                      </m:e>
                      <m:sub>
                        <m:r>
                          <m:rPr>
                            <m:sty m:val="p"/>
                          </m:rPr>
                          <a:rPr kumimoji="1" lang="en-US" altLang="ja-JP" sz="1600">
                            <a:latin typeface="Cambria Math" panose="02040503050406030204" pitchFamily="18" charset="0"/>
                          </a:rPr>
                          <m:t>Δ</m:t>
                        </m:r>
                      </m:sub>
                    </m:sSub>
                  </m:oMath>
                </a14:m>
                <a:r>
                  <a:rPr kumimoji="1" lang="ja-JP" altLang="en-US" sz="1600" dirty="0"/>
                  <a:t>の激しい変動が外乱となるため、</a:t>
                </a:r>
                <a:r>
                  <a:rPr kumimoji="1" lang="en-US" altLang="ja-JP" sz="1600" dirty="0"/>
                  <a:t> </a:t>
                </a:r>
                <a14:m>
                  <m:oMath xmlns:m="http://schemas.openxmlformats.org/officeDocument/2006/math">
                    <m:r>
                      <a:rPr kumimoji="1" lang="en-US" altLang="ja-JP" sz="1600" i="1">
                        <a:latin typeface="Cambria Math" panose="02040503050406030204" pitchFamily="18" charset="0"/>
                      </a:rPr>
                      <m:t>𝑤</m:t>
                    </m:r>
                  </m:oMath>
                </a14:m>
                <a:r>
                  <a:rPr kumimoji="1" lang="ja-JP" altLang="en-US" sz="1600" dirty="0"/>
                  <a:t>で微調整しても、</a:t>
                </a:r>
                <a:endParaRPr kumimoji="1" lang="en-US" altLang="ja-JP" sz="1600" dirty="0"/>
              </a:p>
              <a:p>
                <a:pPr algn="ctr"/>
                <a:r>
                  <a:rPr kumimoji="1" lang="ja-JP" altLang="en-US" sz="1600" dirty="0"/>
                  <a:t>選択圧を理想的な方向に制御できない</a:t>
                </a:r>
              </a:p>
            </p:txBody>
          </p:sp>
        </mc:Choice>
        <mc:Fallback>
          <p:sp>
            <p:nvSpPr>
              <p:cNvPr id="94" name="テキスト ボックス 93">
                <a:extLst>
                  <a:ext uri="{FF2B5EF4-FFF2-40B4-BE49-F238E27FC236}">
                    <a16:creationId xmlns:a16="http://schemas.microsoft.com/office/drawing/2014/main" id="{7CEC5CC0-BBC1-43B4-B1B3-7FE46EDCD5CE}"/>
                  </a:ext>
                </a:extLst>
              </p:cNvPr>
              <p:cNvSpPr txBox="1">
                <a:spLocks noRot="1" noChangeAspect="1" noMove="1" noResize="1" noEditPoints="1" noAdjustHandles="1" noChangeArrowheads="1" noChangeShapeType="1" noTextEdit="1"/>
              </p:cNvSpPr>
              <p:nvPr/>
            </p:nvSpPr>
            <p:spPr>
              <a:xfrm>
                <a:off x="6402188" y="4577689"/>
                <a:ext cx="4878855" cy="584775"/>
              </a:xfrm>
              <a:prstGeom prst="rect">
                <a:avLst/>
              </a:prstGeom>
              <a:blipFill>
                <a:blip r:embed="rId14"/>
                <a:stretch>
                  <a:fillRect t="-3125" b="-125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227874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2B2B343-CF0D-4CE9-8049-5FF23009C315}"/>
              </a:ext>
            </a:extLst>
          </p:cNvPr>
          <p:cNvSpPr>
            <a:spLocks noGrp="1"/>
          </p:cNvSpPr>
          <p:nvPr>
            <p:ph type="sldNum" sz="quarter" idx="11"/>
          </p:nvPr>
        </p:nvSpPr>
        <p:spPr/>
        <p:txBody>
          <a:bodyPr/>
          <a:lstStyle/>
          <a:p>
            <a:fld id="{B3001740-FA51-4383-A84C-3DA006D12C29}" type="slidenum">
              <a:rPr lang="ja-JP" altLang="en-US" smtClean="0"/>
              <a:pPr/>
              <a:t>29</a:t>
            </a:fld>
            <a:endParaRPr lang="ja-JP" altLang="en-US" dirty="0"/>
          </a:p>
        </p:txBody>
      </p:sp>
      <p:sp>
        <p:nvSpPr>
          <p:cNvPr id="3" name="テキスト プレースホルダー 2">
            <a:extLst>
              <a:ext uri="{FF2B5EF4-FFF2-40B4-BE49-F238E27FC236}">
                <a16:creationId xmlns:a16="http://schemas.microsoft.com/office/drawing/2014/main" id="{EC73A151-6AE6-45B0-B969-B764FDC1ADAE}"/>
              </a:ext>
            </a:extLst>
          </p:cNvPr>
          <p:cNvSpPr>
            <a:spLocks noGrp="1"/>
          </p:cNvSpPr>
          <p:nvPr>
            <p:ph type="body" sz="quarter" idx="12"/>
          </p:nvPr>
        </p:nvSpPr>
        <p:spPr/>
        <p:txBody>
          <a:bodyPr/>
          <a:lstStyle/>
          <a:p>
            <a:endParaRPr kumimoji="1" lang="ja-JP" altLang="en-US"/>
          </a:p>
        </p:txBody>
      </p:sp>
    </p:spTree>
    <p:extLst>
      <p:ext uri="{BB962C8B-B14F-4D97-AF65-F5344CB8AC3E}">
        <p14:creationId xmlns:p14="http://schemas.microsoft.com/office/powerpoint/2010/main" val="27449135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2022</a:t>
            </a:r>
            <a:r>
              <a:rPr lang="ja-JP" altLang="en-US" dirty="0"/>
              <a:t>年度 共同研究　学生メンバー</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学生の状況</a:t>
            </a:r>
          </a:p>
        </p:txBody>
      </p:sp>
      <p:sp>
        <p:nvSpPr>
          <p:cNvPr id="56" name="テキスト プレースホルダー 2">
            <a:extLst>
              <a:ext uri="{FF2B5EF4-FFF2-40B4-BE49-F238E27FC236}">
                <a16:creationId xmlns:a16="http://schemas.microsoft.com/office/drawing/2014/main" id="{CF1A1A4B-22A1-4443-B141-54CAD4C219FC}"/>
              </a:ext>
            </a:extLst>
          </p:cNvPr>
          <p:cNvSpPr txBox="1">
            <a:spLocks/>
          </p:cNvSpPr>
          <p:nvPr/>
        </p:nvSpPr>
        <p:spPr>
          <a:xfrm>
            <a:off x="408177" y="1078309"/>
            <a:ext cx="11364723" cy="110291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下期は最大</a:t>
            </a:r>
            <a:r>
              <a:rPr lang="en-US" altLang="ja-JP" sz="2800" dirty="0"/>
              <a:t>3</a:t>
            </a:r>
            <a:r>
              <a:rPr lang="ja-JP" altLang="en-US" sz="2800" dirty="0"/>
              <a:t>名体制で進めていただく。</a:t>
            </a:r>
            <a:endParaRPr lang="en-US" altLang="ja-JP" sz="2800" dirty="0"/>
          </a:p>
          <a:p>
            <a:pPr lvl="1">
              <a:defRPr/>
            </a:pPr>
            <a:r>
              <a:rPr lang="ja-JP" altLang="en-US" sz="2400" dirty="0"/>
              <a:t>学生の状況に伴って随時相談し、流動的に対応する</a:t>
            </a:r>
            <a:endParaRPr lang="en-US" altLang="ja-JP" dirty="0"/>
          </a:p>
        </p:txBody>
      </p:sp>
      <p:cxnSp>
        <p:nvCxnSpPr>
          <p:cNvPr id="57" name="直線コネクタ 56">
            <a:extLst>
              <a:ext uri="{FF2B5EF4-FFF2-40B4-BE49-F238E27FC236}">
                <a16:creationId xmlns:a16="http://schemas.microsoft.com/office/drawing/2014/main" id="{265AC0BB-E0F1-43CD-8810-8931660C979C}"/>
              </a:ext>
            </a:extLst>
          </p:cNvPr>
          <p:cNvCxnSpPr>
            <a:cxnSpLocks/>
          </p:cNvCxnSpPr>
          <p:nvPr/>
        </p:nvCxnSpPr>
        <p:spPr>
          <a:xfrm>
            <a:off x="2971837" y="2405628"/>
            <a:ext cx="0" cy="3620962"/>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A341D03C-644D-40BC-B8DC-22382073CC86}"/>
              </a:ext>
            </a:extLst>
          </p:cNvPr>
          <p:cNvSpPr txBox="1"/>
          <p:nvPr/>
        </p:nvSpPr>
        <p:spPr>
          <a:xfrm>
            <a:off x="9557518" y="2436867"/>
            <a:ext cx="697627" cy="400110"/>
          </a:xfrm>
          <a:prstGeom prst="rect">
            <a:avLst/>
          </a:prstGeom>
          <a:noFill/>
        </p:spPr>
        <p:txBody>
          <a:bodyPr wrap="none" rtlCol="0">
            <a:spAutoFit/>
          </a:bodyPr>
          <a:lstStyle/>
          <a:p>
            <a:r>
              <a:rPr kumimoji="1" lang="ja-JP" altLang="en-US" sz="2000" b="1" dirty="0"/>
              <a:t>担当</a:t>
            </a:r>
          </a:p>
        </p:txBody>
      </p:sp>
      <p:sp>
        <p:nvSpPr>
          <p:cNvPr id="62" name="テキスト ボックス 61">
            <a:extLst>
              <a:ext uri="{FF2B5EF4-FFF2-40B4-BE49-F238E27FC236}">
                <a16:creationId xmlns:a16="http://schemas.microsoft.com/office/drawing/2014/main" id="{A7337760-BE63-42A0-AFFC-3B16278A33EA}"/>
              </a:ext>
            </a:extLst>
          </p:cNvPr>
          <p:cNvSpPr txBox="1"/>
          <p:nvPr/>
        </p:nvSpPr>
        <p:spPr>
          <a:xfrm>
            <a:off x="5169257" y="2428834"/>
            <a:ext cx="697627" cy="400110"/>
          </a:xfrm>
          <a:prstGeom prst="rect">
            <a:avLst/>
          </a:prstGeom>
          <a:noFill/>
        </p:spPr>
        <p:txBody>
          <a:bodyPr wrap="none" rtlCol="0">
            <a:spAutoFit/>
          </a:bodyPr>
          <a:lstStyle/>
          <a:p>
            <a:r>
              <a:rPr kumimoji="1" lang="ja-JP" altLang="en-US" sz="2000" b="1" dirty="0"/>
              <a:t>状況</a:t>
            </a:r>
          </a:p>
        </p:txBody>
      </p:sp>
      <p:cxnSp>
        <p:nvCxnSpPr>
          <p:cNvPr id="63" name="直線コネクタ 62">
            <a:extLst>
              <a:ext uri="{FF2B5EF4-FFF2-40B4-BE49-F238E27FC236}">
                <a16:creationId xmlns:a16="http://schemas.microsoft.com/office/drawing/2014/main" id="{FF095932-8E31-435D-B7C8-6A335E7F7558}"/>
              </a:ext>
            </a:extLst>
          </p:cNvPr>
          <p:cNvCxnSpPr>
            <a:cxnSpLocks/>
          </p:cNvCxnSpPr>
          <p:nvPr/>
        </p:nvCxnSpPr>
        <p:spPr>
          <a:xfrm flipH="1" flipV="1">
            <a:off x="551613" y="2908991"/>
            <a:ext cx="11030317" cy="7612"/>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BB4F1F8-106E-4D0A-8B3A-49337DC938F8}"/>
              </a:ext>
            </a:extLst>
          </p:cNvPr>
          <p:cNvSpPr txBox="1"/>
          <p:nvPr/>
        </p:nvSpPr>
        <p:spPr>
          <a:xfrm>
            <a:off x="3731363" y="3092152"/>
            <a:ext cx="3573414" cy="369332"/>
          </a:xfrm>
          <a:prstGeom prst="rect">
            <a:avLst/>
          </a:prstGeom>
          <a:noFill/>
        </p:spPr>
        <p:txBody>
          <a:bodyPr wrap="none" rtlCol="0">
            <a:spAutoFit/>
          </a:bodyPr>
          <a:lstStyle/>
          <a:p>
            <a:r>
              <a:rPr kumimoji="1" lang="ja-JP" altLang="en-US" dirty="0">
                <a:solidFill>
                  <a:schemeClr val="bg1">
                    <a:lumMod val="50000"/>
                  </a:schemeClr>
                </a:solidFill>
              </a:rPr>
              <a:t>博士課程では、多目的テーマを予定</a:t>
            </a:r>
          </a:p>
        </p:txBody>
      </p:sp>
      <p:sp>
        <p:nvSpPr>
          <p:cNvPr id="76" name="テキスト ボックス 75">
            <a:extLst>
              <a:ext uri="{FF2B5EF4-FFF2-40B4-BE49-F238E27FC236}">
                <a16:creationId xmlns:a16="http://schemas.microsoft.com/office/drawing/2014/main" id="{82C40BD1-A492-4596-8DCF-5F907B4BB7F6}"/>
              </a:ext>
            </a:extLst>
          </p:cNvPr>
          <p:cNvSpPr txBox="1"/>
          <p:nvPr/>
        </p:nvSpPr>
        <p:spPr>
          <a:xfrm>
            <a:off x="8601415" y="4621507"/>
            <a:ext cx="2609825" cy="369332"/>
          </a:xfrm>
          <a:prstGeom prst="rect">
            <a:avLst/>
          </a:prstGeom>
          <a:noFill/>
        </p:spPr>
        <p:txBody>
          <a:bodyPr wrap="square" rtlCol="0">
            <a:spAutoFit/>
          </a:bodyPr>
          <a:lstStyle/>
          <a:p>
            <a:pPr algn="ctr"/>
            <a:r>
              <a:rPr kumimoji="1" lang="ja-JP" altLang="en-US" dirty="0"/>
              <a:t>近傍生成法の開発・検証</a:t>
            </a:r>
          </a:p>
        </p:txBody>
      </p:sp>
      <p:sp>
        <p:nvSpPr>
          <p:cNvPr id="86" name="テキスト ボックス 85">
            <a:extLst>
              <a:ext uri="{FF2B5EF4-FFF2-40B4-BE49-F238E27FC236}">
                <a16:creationId xmlns:a16="http://schemas.microsoft.com/office/drawing/2014/main" id="{A7E8C2AD-9189-4588-9716-5C018D218246}"/>
              </a:ext>
            </a:extLst>
          </p:cNvPr>
          <p:cNvSpPr txBox="1"/>
          <p:nvPr/>
        </p:nvSpPr>
        <p:spPr>
          <a:xfrm>
            <a:off x="3502183" y="4621507"/>
            <a:ext cx="4031774" cy="369332"/>
          </a:xfrm>
          <a:prstGeom prst="rect">
            <a:avLst/>
          </a:prstGeom>
          <a:noFill/>
        </p:spPr>
        <p:txBody>
          <a:bodyPr wrap="square" rtlCol="0">
            <a:spAutoFit/>
          </a:bodyPr>
          <a:lstStyle/>
          <a:p>
            <a:pPr algn="ctr"/>
            <a:r>
              <a:rPr kumimoji="1" lang="ja-JP" altLang="en-US" dirty="0"/>
              <a:t>修士課程では、本テーマを継続予定</a:t>
            </a:r>
            <a:endParaRPr kumimoji="1" lang="en-US" altLang="ja-JP" dirty="0"/>
          </a:p>
        </p:txBody>
      </p:sp>
      <p:cxnSp>
        <p:nvCxnSpPr>
          <p:cNvPr id="87" name="直線コネクタ 86">
            <a:extLst>
              <a:ext uri="{FF2B5EF4-FFF2-40B4-BE49-F238E27FC236}">
                <a16:creationId xmlns:a16="http://schemas.microsoft.com/office/drawing/2014/main" id="{0956D872-696D-4C8C-AD1A-7EEBED1A1113}"/>
              </a:ext>
            </a:extLst>
          </p:cNvPr>
          <p:cNvCxnSpPr>
            <a:cxnSpLocks/>
          </p:cNvCxnSpPr>
          <p:nvPr/>
        </p:nvCxnSpPr>
        <p:spPr>
          <a:xfrm>
            <a:off x="8028650" y="2414389"/>
            <a:ext cx="0" cy="3620962"/>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8" name="テキスト ボックス 87">
            <a:extLst>
              <a:ext uri="{FF2B5EF4-FFF2-40B4-BE49-F238E27FC236}">
                <a16:creationId xmlns:a16="http://schemas.microsoft.com/office/drawing/2014/main" id="{E392542F-6CC7-4FED-AD23-B9EBBFCC8BC5}"/>
              </a:ext>
            </a:extLst>
          </p:cNvPr>
          <p:cNvSpPr txBox="1"/>
          <p:nvPr/>
        </p:nvSpPr>
        <p:spPr>
          <a:xfrm>
            <a:off x="772752" y="3092152"/>
            <a:ext cx="1842171" cy="400110"/>
          </a:xfrm>
          <a:prstGeom prst="rect">
            <a:avLst/>
          </a:prstGeom>
          <a:noFill/>
        </p:spPr>
        <p:txBody>
          <a:bodyPr wrap="none" rtlCol="0">
            <a:spAutoFit/>
          </a:bodyPr>
          <a:lstStyle/>
          <a:p>
            <a:pPr algn="ctr"/>
            <a:r>
              <a:rPr kumimoji="1" lang="ja-JP" altLang="en-US" sz="2000" dirty="0">
                <a:solidFill>
                  <a:schemeClr val="bg1">
                    <a:lumMod val="50000"/>
                  </a:schemeClr>
                </a:solidFill>
              </a:rPr>
              <a:t>安田さん</a:t>
            </a:r>
            <a:r>
              <a:rPr kumimoji="1" lang="ja-JP" altLang="en-US" dirty="0">
                <a:solidFill>
                  <a:schemeClr val="bg1">
                    <a:lumMod val="50000"/>
                  </a:schemeClr>
                </a:solidFill>
              </a:rPr>
              <a:t>（</a:t>
            </a:r>
            <a:r>
              <a:rPr kumimoji="1" lang="en-US" altLang="ja-JP" dirty="0">
                <a:solidFill>
                  <a:schemeClr val="bg1">
                    <a:lumMod val="50000"/>
                  </a:schemeClr>
                </a:solidFill>
              </a:rPr>
              <a:t>D1</a:t>
            </a:r>
            <a:r>
              <a:rPr kumimoji="1" lang="ja-JP" altLang="en-US" dirty="0">
                <a:solidFill>
                  <a:schemeClr val="bg1">
                    <a:lumMod val="50000"/>
                  </a:schemeClr>
                </a:solidFill>
              </a:rPr>
              <a:t>）</a:t>
            </a:r>
            <a:endParaRPr kumimoji="1" lang="ja-JP" altLang="en-US" sz="2000" dirty="0">
              <a:solidFill>
                <a:schemeClr val="bg1">
                  <a:lumMod val="50000"/>
                </a:schemeClr>
              </a:solidFill>
            </a:endParaRPr>
          </a:p>
        </p:txBody>
      </p:sp>
      <p:sp>
        <p:nvSpPr>
          <p:cNvPr id="89" name="テキスト ボックス 88">
            <a:extLst>
              <a:ext uri="{FF2B5EF4-FFF2-40B4-BE49-F238E27FC236}">
                <a16:creationId xmlns:a16="http://schemas.microsoft.com/office/drawing/2014/main" id="{85F79DAA-2BB4-4666-A76E-2E6EE9F4C7D1}"/>
              </a:ext>
            </a:extLst>
          </p:cNvPr>
          <p:cNvSpPr txBox="1"/>
          <p:nvPr/>
        </p:nvSpPr>
        <p:spPr>
          <a:xfrm>
            <a:off x="759928" y="4606118"/>
            <a:ext cx="1867819" cy="400110"/>
          </a:xfrm>
          <a:prstGeom prst="rect">
            <a:avLst/>
          </a:prstGeom>
          <a:noFill/>
        </p:spPr>
        <p:txBody>
          <a:bodyPr wrap="none" rtlCol="0">
            <a:spAutoFit/>
          </a:bodyPr>
          <a:lstStyle/>
          <a:p>
            <a:pPr algn="ctr"/>
            <a:r>
              <a:rPr kumimoji="1" lang="ja-JP" altLang="en-US" sz="2000" dirty="0"/>
              <a:t>佐藤さん</a:t>
            </a:r>
            <a:r>
              <a:rPr kumimoji="1" lang="ja-JP" altLang="en-US" dirty="0"/>
              <a:t>（</a:t>
            </a:r>
            <a:r>
              <a:rPr kumimoji="1" lang="en-US" altLang="ja-JP" dirty="0"/>
              <a:t>M1</a:t>
            </a:r>
            <a:r>
              <a:rPr kumimoji="1" lang="ja-JP" altLang="en-US" dirty="0"/>
              <a:t>）</a:t>
            </a:r>
            <a:endParaRPr kumimoji="1" lang="ja-JP" altLang="en-US" sz="2000" dirty="0"/>
          </a:p>
        </p:txBody>
      </p:sp>
      <p:sp>
        <p:nvSpPr>
          <p:cNvPr id="90" name="テキスト ボックス 89">
            <a:extLst>
              <a:ext uri="{FF2B5EF4-FFF2-40B4-BE49-F238E27FC236}">
                <a16:creationId xmlns:a16="http://schemas.microsoft.com/office/drawing/2014/main" id="{AEC62938-E546-480C-B21E-B23B9F9D9750}"/>
              </a:ext>
            </a:extLst>
          </p:cNvPr>
          <p:cNvSpPr txBox="1"/>
          <p:nvPr/>
        </p:nvSpPr>
        <p:spPr>
          <a:xfrm>
            <a:off x="759928" y="3820978"/>
            <a:ext cx="1867819" cy="400110"/>
          </a:xfrm>
          <a:prstGeom prst="rect">
            <a:avLst/>
          </a:prstGeom>
          <a:noFill/>
        </p:spPr>
        <p:txBody>
          <a:bodyPr wrap="none" rtlCol="0">
            <a:spAutoFit/>
          </a:bodyPr>
          <a:lstStyle/>
          <a:p>
            <a:pPr algn="ctr"/>
            <a:r>
              <a:rPr kumimoji="1" lang="ja-JP" altLang="en-US" sz="2000" dirty="0"/>
              <a:t>小嶋さん</a:t>
            </a:r>
            <a:r>
              <a:rPr kumimoji="1" lang="ja-JP" altLang="en-US" dirty="0"/>
              <a:t>（</a:t>
            </a:r>
            <a:r>
              <a:rPr kumimoji="1" lang="en-US" altLang="ja-JP" dirty="0"/>
              <a:t>M2</a:t>
            </a:r>
            <a:r>
              <a:rPr kumimoji="1" lang="ja-JP" altLang="en-US" dirty="0"/>
              <a:t>）</a:t>
            </a:r>
            <a:endParaRPr kumimoji="1" lang="ja-JP" altLang="en-US" sz="2000" dirty="0"/>
          </a:p>
        </p:txBody>
      </p:sp>
      <p:sp>
        <p:nvSpPr>
          <p:cNvPr id="91" name="テキスト ボックス 90">
            <a:extLst>
              <a:ext uri="{FF2B5EF4-FFF2-40B4-BE49-F238E27FC236}">
                <a16:creationId xmlns:a16="http://schemas.microsoft.com/office/drawing/2014/main" id="{B9770B49-61BB-47F2-90C2-1A81130AFFB2}"/>
              </a:ext>
            </a:extLst>
          </p:cNvPr>
          <p:cNvSpPr txBox="1"/>
          <p:nvPr/>
        </p:nvSpPr>
        <p:spPr>
          <a:xfrm>
            <a:off x="9102260" y="3092152"/>
            <a:ext cx="1608133" cy="369332"/>
          </a:xfrm>
          <a:prstGeom prst="rect">
            <a:avLst/>
          </a:prstGeom>
          <a:noFill/>
        </p:spPr>
        <p:txBody>
          <a:bodyPr wrap="none" rtlCol="0">
            <a:spAutoFit/>
          </a:bodyPr>
          <a:lstStyle/>
          <a:p>
            <a:r>
              <a:rPr kumimoji="1" lang="ja-JP" altLang="en-US" dirty="0">
                <a:solidFill>
                  <a:schemeClr val="bg1">
                    <a:lumMod val="50000"/>
                  </a:schemeClr>
                </a:solidFill>
              </a:rPr>
              <a:t>他学生サポート</a:t>
            </a:r>
          </a:p>
        </p:txBody>
      </p:sp>
      <p:sp>
        <p:nvSpPr>
          <p:cNvPr id="92" name="テキスト ボックス 91">
            <a:extLst>
              <a:ext uri="{FF2B5EF4-FFF2-40B4-BE49-F238E27FC236}">
                <a16:creationId xmlns:a16="http://schemas.microsoft.com/office/drawing/2014/main" id="{29578FF3-3EE2-43CD-8100-705CD01B13AD}"/>
              </a:ext>
            </a:extLst>
          </p:cNvPr>
          <p:cNvSpPr txBox="1"/>
          <p:nvPr/>
        </p:nvSpPr>
        <p:spPr>
          <a:xfrm>
            <a:off x="8536510" y="3836367"/>
            <a:ext cx="2739632" cy="369332"/>
          </a:xfrm>
          <a:prstGeom prst="rect">
            <a:avLst/>
          </a:prstGeom>
          <a:noFill/>
        </p:spPr>
        <p:txBody>
          <a:bodyPr wrap="square" rtlCol="0">
            <a:spAutoFit/>
          </a:bodyPr>
          <a:lstStyle/>
          <a:p>
            <a:pPr algn="ctr"/>
            <a:r>
              <a:rPr kumimoji="1" lang="ja-JP" altLang="en-US" dirty="0"/>
              <a:t>制約対処法の開発・検証</a:t>
            </a:r>
          </a:p>
        </p:txBody>
      </p:sp>
      <p:sp>
        <p:nvSpPr>
          <p:cNvPr id="93" name="テキスト ボックス 92">
            <a:extLst>
              <a:ext uri="{FF2B5EF4-FFF2-40B4-BE49-F238E27FC236}">
                <a16:creationId xmlns:a16="http://schemas.microsoft.com/office/drawing/2014/main" id="{72098A8C-038B-4530-802D-7975E5B4D37E}"/>
              </a:ext>
            </a:extLst>
          </p:cNvPr>
          <p:cNvSpPr txBox="1"/>
          <p:nvPr/>
        </p:nvSpPr>
        <p:spPr>
          <a:xfrm>
            <a:off x="2894854" y="3836367"/>
            <a:ext cx="5246432" cy="369332"/>
          </a:xfrm>
          <a:prstGeom prst="rect">
            <a:avLst/>
          </a:prstGeom>
          <a:noFill/>
        </p:spPr>
        <p:txBody>
          <a:bodyPr wrap="square" rtlCol="0">
            <a:spAutoFit/>
          </a:bodyPr>
          <a:lstStyle/>
          <a:p>
            <a:pPr algn="ctr"/>
            <a:r>
              <a:rPr kumimoji="1" lang="ja-JP" altLang="en-US" dirty="0"/>
              <a:t>多目的の発展テーマとして、本テーマを希望</a:t>
            </a:r>
            <a:endParaRPr kumimoji="1" lang="en-US" altLang="ja-JP" dirty="0"/>
          </a:p>
        </p:txBody>
      </p:sp>
      <p:sp>
        <p:nvSpPr>
          <p:cNvPr id="94" name="テキスト ボックス 93">
            <a:extLst>
              <a:ext uri="{FF2B5EF4-FFF2-40B4-BE49-F238E27FC236}">
                <a16:creationId xmlns:a16="http://schemas.microsoft.com/office/drawing/2014/main" id="{EE05797E-1DE6-4A33-9149-9D327519F47B}"/>
              </a:ext>
            </a:extLst>
          </p:cNvPr>
          <p:cNvSpPr txBox="1"/>
          <p:nvPr/>
        </p:nvSpPr>
        <p:spPr>
          <a:xfrm>
            <a:off x="1171550" y="2445388"/>
            <a:ext cx="1047082" cy="400110"/>
          </a:xfrm>
          <a:prstGeom prst="rect">
            <a:avLst/>
          </a:prstGeom>
          <a:noFill/>
        </p:spPr>
        <p:txBody>
          <a:bodyPr wrap="none" rtlCol="0">
            <a:spAutoFit/>
          </a:bodyPr>
          <a:lstStyle/>
          <a:p>
            <a:r>
              <a:rPr kumimoji="1" lang="ja-JP" altLang="en-US" sz="2000" b="1" dirty="0"/>
              <a:t>メンバー</a:t>
            </a:r>
          </a:p>
        </p:txBody>
      </p:sp>
      <p:sp>
        <p:nvSpPr>
          <p:cNvPr id="95" name="テキスト ボックス 94">
            <a:extLst>
              <a:ext uri="{FF2B5EF4-FFF2-40B4-BE49-F238E27FC236}">
                <a16:creationId xmlns:a16="http://schemas.microsoft.com/office/drawing/2014/main" id="{44341ACA-4F5F-45E5-BFD7-E26B2C9018EB}"/>
              </a:ext>
            </a:extLst>
          </p:cNvPr>
          <p:cNvSpPr txBox="1"/>
          <p:nvPr/>
        </p:nvSpPr>
        <p:spPr>
          <a:xfrm>
            <a:off x="7345210" y="1666100"/>
            <a:ext cx="4475905" cy="369332"/>
          </a:xfrm>
          <a:prstGeom prst="rect">
            <a:avLst/>
          </a:prstGeom>
          <a:noFill/>
        </p:spPr>
        <p:txBody>
          <a:bodyPr wrap="none" rtlCol="0">
            <a:spAutoFit/>
          </a:bodyPr>
          <a:lstStyle/>
          <a:p>
            <a:r>
              <a:rPr kumimoji="1" lang="ja-JP" altLang="en-US" dirty="0"/>
              <a:t>（別学生は、下期に研究テーマを決めるため）</a:t>
            </a:r>
          </a:p>
        </p:txBody>
      </p:sp>
      <p:sp>
        <p:nvSpPr>
          <p:cNvPr id="96" name="テキスト ボックス 95">
            <a:extLst>
              <a:ext uri="{FF2B5EF4-FFF2-40B4-BE49-F238E27FC236}">
                <a16:creationId xmlns:a16="http://schemas.microsoft.com/office/drawing/2014/main" id="{88EF9AD4-EAE4-48DE-8820-A16DC584645E}"/>
              </a:ext>
            </a:extLst>
          </p:cNvPr>
          <p:cNvSpPr txBox="1"/>
          <p:nvPr/>
        </p:nvSpPr>
        <p:spPr>
          <a:xfrm>
            <a:off x="8614239" y="5327661"/>
            <a:ext cx="2609825" cy="369332"/>
          </a:xfrm>
          <a:prstGeom prst="rect">
            <a:avLst/>
          </a:prstGeom>
          <a:noFill/>
        </p:spPr>
        <p:txBody>
          <a:bodyPr wrap="square" rtlCol="0">
            <a:spAutoFit/>
          </a:bodyPr>
          <a:lstStyle/>
          <a:p>
            <a:pPr algn="ctr"/>
            <a:r>
              <a:rPr kumimoji="1" lang="ja-JP" altLang="en-US" dirty="0"/>
              <a:t>制約対処法の開発・検証</a:t>
            </a:r>
          </a:p>
        </p:txBody>
      </p:sp>
      <p:sp>
        <p:nvSpPr>
          <p:cNvPr id="97" name="テキスト ボックス 96">
            <a:extLst>
              <a:ext uri="{FF2B5EF4-FFF2-40B4-BE49-F238E27FC236}">
                <a16:creationId xmlns:a16="http://schemas.microsoft.com/office/drawing/2014/main" id="{28409C27-75F5-4DE9-85A9-97A3433F3C76}"/>
              </a:ext>
            </a:extLst>
          </p:cNvPr>
          <p:cNvSpPr txBox="1"/>
          <p:nvPr/>
        </p:nvSpPr>
        <p:spPr>
          <a:xfrm>
            <a:off x="3515007" y="5327661"/>
            <a:ext cx="4031774" cy="369332"/>
          </a:xfrm>
          <a:prstGeom prst="rect">
            <a:avLst/>
          </a:prstGeom>
          <a:noFill/>
        </p:spPr>
        <p:txBody>
          <a:bodyPr wrap="square" rtlCol="0">
            <a:spAutoFit/>
          </a:bodyPr>
          <a:lstStyle/>
          <a:p>
            <a:pPr algn="ctr"/>
            <a:r>
              <a:rPr kumimoji="1" lang="ja-JP" altLang="en-US" dirty="0"/>
              <a:t>修士課程に進学予定</a:t>
            </a:r>
            <a:endParaRPr kumimoji="1" lang="en-US" altLang="ja-JP" dirty="0"/>
          </a:p>
        </p:txBody>
      </p:sp>
      <p:sp>
        <p:nvSpPr>
          <p:cNvPr id="98" name="テキスト ボックス 97">
            <a:extLst>
              <a:ext uri="{FF2B5EF4-FFF2-40B4-BE49-F238E27FC236}">
                <a16:creationId xmlns:a16="http://schemas.microsoft.com/office/drawing/2014/main" id="{21687C39-6765-493A-A822-A1614B117CB2}"/>
              </a:ext>
            </a:extLst>
          </p:cNvPr>
          <p:cNvSpPr txBox="1"/>
          <p:nvPr/>
        </p:nvSpPr>
        <p:spPr>
          <a:xfrm>
            <a:off x="650924" y="5312272"/>
            <a:ext cx="2085827" cy="400110"/>
          </a:xfrm>
          <a:prstGeom prst="rect">
            <a:avLst/>
          </a:prstGeom>
          <a:noFill/>
        </p:spPr>
        <p:txBody>
          <a:bodyPr wrap="none" rtlCol="0">
            <a:spAutoFit/>
          </a:bodyPr>
          <a:lstStyle/>
          <a:p>
            <a:pPr algn="ctr"/>
            <a:r>
              <a:rPr kumimoji="1" lang="ja-JP" altLang="en-US" sz="2000" dirty="0"/>
              <a:t>宇津本さん</a:t>
            </a:r>
            <a:r>
              <a:rPr kumimoji="1" lang="ja-JP" altLang="en-US" dirty="0"/>
              <a:t>（</a:t>
            </a:r>
            <a:r>
              <a:rPr kumimoji="1" lang="en-US" altLang="ja-JP" dirty="0"/>
              <a:t>B4</a:t>
            </a:r>
            <a:r>
              <a:rPr kumimoji="1" lang="ja-JP" altLang="en-US" dirty="0"/>
              <a:t>）</a:t>
            </a:r>
            <a:endParaRPr kumimoji="1" lang="ja-JP" altLang="en-US" sz="2400" dirty="0"/>
          </a:p>
        </p:txBody>
      </p:sp>
      <p:sp>
        <p:nvSpPr>
          <p:cNvPr id="99" name="テキスト ボックス 98">
            <a:extLst>
              <a:ext uri="{FF2B5EF4-FFF2-40B4-BE49-F238E27FC236}">
                <a16:creationId xmlns:a16="http://schemas.microsoft.com/office/drawing/2014/main" id="{96EA44DC-9D67-40DB-8B90-0D5EA4CA4E0D}"/>
              </a:ext>
            </a:extLst>
          </p:cNvPr>
          <p:cNvSpPr txBox="1"/>
          <p:nvPr/>
        </p:nvSpPr>
        <p:spPr>
          <a:xfrm>
            <a:off x="164893" y="5158384"/>
            <a:ext cx="595035" cy="338554"/>
          </a:xfrm>
          <a:prstGeom prst="rect">
            <a:avLst/>
          </a:prstGeom>
          <a:noFill/>
        </p:spPr>
        <p:txBody>
          <a:bodyPr wrap="none" rtlCol="0">
            <a:spAutoFit/>
          </a:bodyPr>
          <a:lstStyle/>
          <a:p>
            <a:pPr algn="ctr"/>
            <a:r>
              <a:rPr kumimoji="1" lang="ja-JP" altLang="en-US" sz="1600" dirty="0">
                <a:solidFill>
                  <a:srgbClr val="FF0000"/>
                </a:solidFill>
              </a:rPr>
              <a:t>新規</a:t>
            </a:r>
            <a:endParaRPr kumimoji="1" lang="ja-JP" altLang="en-US" dirty="0">
              <a:solidFill>
                <a:srgbClr val="FF0000"/>
              </a:solidFill>
            </a:endParaRPr>
          </a:p>
        </p:txBody>
      </p:sp>
      <p:sp>
        <p:nvSpPr>
          <p:cNvPr id="100" name="テキスト ボックス 99">
            <a:extLst>
              <a:ext uri="{FF2B5EF4-FFF2-40B4-BE49-F238E27FC236}">
                <a16:creationId xmlns:a16="http://schemas.microsoft.com/office/drawing/2014/main" id="{103399C0-180E-443A-9335-A8CC39978F3E}"/>
              </a:ext>
            </a:extLst>
          </p:cNvPr>
          <p:cNvSpPr txBox="1"/>
          <p:nvPr/>
        </p:nvSpPr>
        <p:spPr>
          <a:xfrm>
            <a:off x="7088258" y="4172314"/>
            <a:ext cx="1005403" cy="338554"/>
          </a:xfrm>
          <a:prstGeom prst="rect">
            <a:avLst/>
          </a:prstGeom>
          <a:noFill/>
        </p:spPr>
        <p:txBody>
          <a:bodyPr wrap="none" rtlCol="0">
            <a:spAutoFit/>
          </a:bodyPr>
          <a:lstStyle/>
          <a:p>
            <a:pPr algn="ctr"/>
            <a:r>
              <a:rPr kumimoji="1" lang="ja-JP" altLang="en-US" sz="1600" dirty="0">
                <a:solidFill>
                  <a:srgbClr val="FF0000"/>
                </a:solidFill>
              </a:rPr>
              <a:t>修了予定</a:t>
            </a:r>
            <a:endParaRPr kumimoji="1" lang="ja-JP" altLang="en-US" dirty="0">
              <a:solidFill>
                <a:srgbClr val="FF0000"/>
              </a:solidFill>
            </a:endParaRPr>
          </a:p>
        </p:txBody>
      </p:sp>
      <p:sp>
        <p:nvSpPr>
          <p:cNvPr id="101" name="テキスト ボックス 100">
            <a:extLst>
              <a:ext uri="{FF2B5EF4-FFF2-40B4-BE49-F238E27FC236}">
                <a16:creationId xmlns:a16="http://schemas.microsoft.com/office/drawing/2014/main" id="{34100A4E-B594-492A-A5FD-E3B3B89F0D38}"/>
              </a:ext>
            </a:extLst>
          </p:cNvPr>
          <p:cNvSpPr txBox="1"/>
          <p:nvPr/>
        </p:nvSpPr>
        <p:spPr>
          <a:xfrm>
            <a:off x="7096858" y="5545358"/>
            <a:ext cx="1005403" cy="338554"/>
          </a:xfrm>
          <a:prstGeom prst="rect">
            <a:avLst/>
          </a:prstGeom>
          <a:noFill/>
        </p:spPr>
        <p:txBody>
          <a:bodyPr wrap="none" rtlCol="0">
            <a:spAutoFit/>
          </a:bodyPr>
          <a:lstStyle/>
          <a:p>
            <a:pPr algn="ctr"/>
            <a:r>
              <a:rPr kumimoji="1" lang="ja-JP" altLang="en-US" sz="1600" dirty="0">
                <a:solidFill>
                  <a:srgbClr val="FF0000"/>
                </a:solidFill>
              </a:rPr>
              <a:t>進学予定</a:t>
            </a:r>
            <a:endParaRPr kumimoji="1" lang="ja-JP" altLang="en-US" dirty="0">
              <a:solidFill>
                <a:srgbClr val="FF0000"/>
              </a:solidFill>
            </a:endParaRPr>
          </a:p>
        </p:txBody>
      </p:sp>
    </p:spTree>
    <p:extLst>
      <p:ext uri="{BB962C8B-B14F-4D97-AF65-F5344CB8AC3E}">
        <p14:creationId xmlns:p14="http://schemas.microsoft.com/office/powerpoint/2010/main" val="15043499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30</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制約条件①</a:t>
            </a:r>
            <a:endParaRPr lang="en-US" dirty="0"/>
          </a:p>
        </p:txBody>
      </p:sp>
      <p:sp>
        <p:nvSpPr>
          <p:cNvPr id="199" name="テキスト ボックス 198">
            <a:extLst>
              <a:ext uri="{FF2B5EF4-FFF2-40B4-BE49-F238E27FC236}">
                <a16:creationId xmlns:a16="http://schemas.microsoft.com/office/drawing/2014/main" id="{2362D54B-0B28-465D-8E6A-5D06B39B7ABB}"/>
              </a:ext>
            </a:extLst>
          </p:cNvPr>
          <p:cNvSpPr txBox="1"/>
          <p:nvPr/>
        </p:nvSpPr>
        <p:spPr>
          <a:xfrm>
            <a:off x="9426785" y="6283843"/>
            <a:ext cx="2143529" cy="523220"/>
          </a:xfrm>
          <a:prstGeom prst="rect">
            <a:avLst/>
          </a:prstGeom>
          <a:solidFill>
            <a:schemeClr val="bg1"/>
          </a:solidFill>
        </p:spPr>
        <p:txBody>
          <a:bodyPr wrap="square" rtlCol="0">
            <a:spAutoFit/>
          </a:bodyPr>
          <a:lstStyle/>
          <a:p>
            <a:r>
              <a:rPr lang="ja-JP" altLang="en-US" sz="1400" dirty="0">
                <a:solidFill>
                  <a:schemeClr val="accent3"/>
                </a:solidFill>
              </a:rPr>
              <a:t>緑：チップ　　</a:t>
            </a:r>
            <a:r>
              <a:rPr lang="ja-JP" altLang="en-US" sz="1400" dirty="0">
                <a:solidFill>
                  <a:schemeClr val="accent1"/>
                </a:solidFill>
              </a:rPr>
              <a:t>青：</a:t>
            </a:r>
            <a:r>
              <a:rPr lang="en-US" altLang="ja-JP" sz="1400" dirty="0">
                <a:solidFill>
                  <a:schemeClr val="accent1"/>
                </a:solidFill>
              </a:rPr>
              <a:t>H</a:t>
            </a:r>
            <a:r>
              <a:rPr lang="ja-JP" altLang="en-US" sz="1400" dirty="0">
                <a:solidFill>
                  <a:schemeClr val="accent1"/>
                </a:solidFill>
              </a:rPr>
              <a:t>ファクタ</a:t>
            </a:r>
            <a:endParaRPr kumimoji="1" lang="en-US" altLang="ja-JP" sz="1400" dirty="0">
              <a:solidFill>
                <a:schemeClr val="accent3"/>
              </a:solidFill>
            </a:endParaRPr>
          </a:p>
          <a:p>
            <a:r>
              <a:rPr kumimoji="1" lang="ja-JP" altLang="en-US" sz="1400" dirty="0">
                <a:solidFill>
                  <a:schemeClr val="accent2"/>
                </a:solidFill>
              </a:rPr>
              <a:t>黄：アルカリ</a:t>
            </a:r>
            <a:r>
              <a:rPr lang="ja-JP" altLang="en-US" sz="1400" dirty="0">
                <a:solidFill>
                  <a:schemeClr val="accent2"/>
                </a:solidFill>
              </a:rPr>
              <a:t>　</a:t>
            </a:r>
            <a:r>
              <a:rPr kumimoji="1" lang="ja-JP" altLang="en-US" sz="1400" dirty="0">
                <a:solidFill>
                  <a:schemeClr val="accent4"/>
                </a:solidFill>
              </a:rPr>
              <a:t>赤：品質</a:t>
            </a:r>
            <a:endParaRPr kumimoji="1" lang="en-US" altLang="ja-JP" sz="1400" dirty="0">
              <a:solidFill>
                <a:schemeClr val="accent4"/>
              </a:solidFill>
            </a:endParaRPr>
          </a:p>
        </p:txBody>
      </p:sp>
      <p:cxnSp>
        <p:nvCxnSpPr>
          <p:cNvPr id="200" name="直線コネクタ 199">
            <a:extLst>
              <a:ext uri="{FF2B5EF4-FFF2-40B4-BE49-F238E27FC236}">
                <a16:creationId xmlns:a16="http://schemas.microsoft.com/office/drawing/2014/main" id="{E0D42867-26CA-417F-9DB7-A3557DAF707D}"/>
              </a:ext>
            </a:extLst>
          </p:cNvPr>
          <p:cNvCxnSpPr>
            <a:cxnSpLocks/>
          </p:cNvCxnSpPr>
          <p:nvPr/>
        </p:nvCxnSpPr>
        <p:spPr>
          <a:xfrm flipV="1">
            <a:off x="1610739" y="854605"/>
            <a:ext cx="0" cy="542923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8" name="テキスト ボックス 207">
            <a:extLst>
              <a:ext uri="{FF2B5EF4-FFF2-40B4-BE49-F238E27FC236}">
                <a16:creationId xmlns:a16="http://schemas.microsoft.com/office/drawing/2014/main" id="{14711D6E-E186-4A1D-8884-CD875B18438F}"/>
              </a:ext>
            </a:extLst>
          </p:cNvPr>
          <p:cNvSpPr txBox="1"/>
          <p:nvPr/>
        </p:nvSpPr>
        <p:spPr>
          <a:xfrm>
            <a:off x="90930" y="1090950"/>
            <a:ext cx="1269898" cy="523220"/>
          </a:xfrm>
          <a:prstGeom prst="rect">
            <a:avLst/>
          </a:prstGeom>
          <a:noFill/>
        </p:spPr>
        <p:txBody>
          <a:bodyPr wrap="none" rtlCol="0">
            <a:spAutoFit/>
          </a:bodyPr>
          <a:lstStyle/>
          <a:p>
            <a:pPr algn="ctr"/>
            <a:r>
              <a:rPr kumimoji="1" lang="ja-JP" altLang="en-US" sz="1400" dirty="0"/>
              <a:t>オフセット・実績</a:t>
            </a:r>
            <a:endParaRPr kumimoji="1" lang="en-US" altLang="ja-JP" sz="1400" dirty="0"/>
          </a:p>
          <a:p>
            <a:pPr algn="ctr"/>
            <a:r>
              <a:rPr kumimoji="1" lang="ja-JP" altLang="en-US" sz="1400" dirty="0"/>
              <a:t>固定制約</a:t>
            </a:r>
          </a:p>
        </p:txBody>
      </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E6B2865D-455D-49E0-92E3-6D8BF5B818B0}"/>
                  </a:ext>
                </a:extLst>
              </p:cNvPr>
              <p:cNvSpPr txBox="1"/>
              <p:nvPr/>
            </p:nvSpPr>
            <p:spPr>
              <a:xfrm>
                <a:off x="1730522" y="1095824"/>
                <a:ext cx="2156197"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𝑃</m:t>
                          </m:r>
                        </m:e>
                        <m:sub>
                          <m:r>
                            <a:rPr kumimoji="1" lang="en-US" altLang="ja-JP" sz="1400" b="0" i="1" smtClean="0">
                              <a:latin typeface="Cambria Math" panose="02040503050406030204" pitchFamily="18" charset="0"/>
                            </a:rPr>
                            <m:t>𝐼𝐷</m:t>
                          </m:r>
                          <m:r>
                            <a:rPr kumimoji="1" lang="en-US" altLang="ja-JP" sz="1400" b="0" i="1" smtClean="0">
                              <a:latin typeface="Cambria Math" panose="02040503050406030204" pitchFamily="18" charset="0"/>
                            </a:rPr>
                            <m:t>310</m:t>
                          </m:r>
                        </m:sub>
                      </m:sSub>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𝑡</m:t>
                          </m:r>
                        </m:e>
                      </m:d>
                    </m:oMath>
                  </m:oMathPara>
                </a14:m>
                <a:endParaRPr kumimoji="1" lang="ja-JP" altLang="en-US" sz="1400" dirty="0"/>
              </a:p>
            </p:txBody>
          </p:sp>
        </mc:Choice>
        <mc:Fallback xmlns="">
          <p:sp>
            <p:nvSpPr>
              <p:cNvPr id="56" name="テキスト ボックス 55">
                <a:extLst>
                  <a:ext uri="{FF2B5EF4-FFF2-40B4-BE49-F238E27FC236}">
                    <a16:creationId xmlns:a16="http://schemas.microsoft.com/office/drawing/2014/main" id="{E6B2865D-455D-49E0-92E3-6D8BF5B818B0}"/>
                  </a:ext>
                </a:extLst>
              </p:cNvPr>
              <p:cNvSpPr txBox="1">
                <a:spLocks noRot="1" noChangeAspect="1" noMove="1" noResize="1" noEditPoints="1" noAdjustHandles="1" noChangeArrowheads="1" noChangeShapeType="1" noTextEdit="1"/>
              </p:cNvSpPr>
              <p:nvPr/>
            </p:nvSpPr>
            <p:spPr>
              <a:xfrm>
                <a:off x="1730522" y="1095824"/>
                <a:ext cx="2156197" cy="307777"/>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71BEC419-C3C2-4C0D-8F1A-6C4A1F35BD4F}"/>
                  </a:ext>
                </a:extLst>
              </p:cNvPr>
              <p:cNvSpPr txBox="1"/>
              <p:nvPr/>
            </p:nvSpPr>
            <p:spPr>
              <a:xfrm>
                <a:off x="8380194" y="951652"/>
                <a:ext cx="2156197"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m:t>
                      </m:r>
                      <m:r>
                        <a:rPr kumimoji="1" lang="en-US" altLang="ja-JP" sz="1400" i="1" smtClean="0">
                          <a:latin typeface="Cambria Math" panose="02040503050406030204" pitchFamily="18" charset="0"/>
                        </a:rPr>
                        <m:t>𝑡</m:t>
                      </m:r>
                      <m:r>
                        <a:rPr kumimoji="1" lang="en-US" altLang="ja-JP" sz="1400" b="0" i="1" smtClean="0">
                          <a:latin typeface="Cambria Math" panose="02040503050406030204" pitchFamily="18" charset="0"/>
                        </a:rPr>
                        <m:t>≤14+1</m:t>
                      </m:r>
                    </m:oMath>
                  </m:oMathPara>
                </a14:m>
                <a:endParaRPr kumimoji="1" lang="ja-JP" altLang="en-US" sz="1400" dirty="0"/>
              </a:p>
            </p:txBody>
          </p:sp>
        </mc:Choice>
        <mc:Fallback xmlns="">
          <p:sp>
            <p:nvSpPr>
              <p:cNvPr id="36" name="テキスト ボックス 35">
                <a:extLst>
                  <a:ext uri="{FF2B5EF4-FFF2-40B4-BE49-F238E27FC236}">
                    <a16:creationId xmlns:a16="http://schemas.microsoft.com/office/drawing/2014/main" id="{71BEC419-C3C2-4C0D-8F1A-6C4A1F35BD4F}"/>
                  </a:ext>
                </a:extLst>
              </p:cNvPr>
              <p:cNvSpPr txBox="1">
                <a:spLocks noRot="1" noChangeAspect="1" noMove="1" noResize="1" noEditPoints="1" noAdjustHandles="1" noChangeArrowheads="1" noChangeShapeType="1" noTextEdit="1"/>
              </p:cNvSpPr>
              <p:nvPr/>
            </p:nvSpPr>
            <p:spPr>
              <a:xfrm>
                <a:off x="8380194" y="951652"/>
                <a:ext cx="2156197" cy="307777"/>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925B6F42-AE1A-41FF-B6DE-526B6B2CDF59}"/>
                  </a:ext>
                </a:extLst>
              </p:cNvPr>
              <p:cNvSpPr txBox="1"/>
              <p:nvPr/>
            </p:nvSpPr>
            <p:spPr>
              <a:xfrm>
                <a:off x="6293609" y="1858199"/>
                <a:ext cx="2156197"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𝑃</m:t>
                          </m:r>
                        </m:e>
                        <m:sub>
                          <m:r>
                            <a:rPr kumimoji="1" lang="en-US" altLang="ja-JP" sz="1400" b="0" i="1" smtClean="0">
                              <a:latin typeface="Cambria Math" panose="02040503050406030204" pitchFamily="18" charset="0"/>
                            </a:rPr>
                            <m:t>𝐼𝐷</m:t>
                          </m:r>
                          <m:r>
                            <a:rPr kumimoji="1" lang="en-US" altLang="ja-JP" sz="1400" b="0" i="1" smtClean="0">
                              <a:latin typeface="Cambria Math" panose="02040503050406030204" pitchFamily="18" charset="0"/>
                            </a:rPr>
                            <m:t>350</m:t>
                          </m:r>
                        </m:sub>
                      </m:sSub>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𝑡</m:t>
                          </m:r>
                        </m:e>
                      </m:d>
                    </m:oMath>
                  </m:oMathPara>
                </a14:m>
                <a:endParaRPr kumimoji="1" lang="ja-JP" altLang="en-US" sz="1400" dirty="0"/>
              </a:p>
            </p:txBody>
          </p:sp>
        </mc:Choice>
        <mc:Fallback xmlns="">
          <p:sp>
            <p:nvSpPr>
              <p:cNvPr id="41" name="テキスト ボックス 40">
                <a:extLst>
                  <a:ext uri="{FF2B5EF4-FFF2-40B4-BE49-F238E27FC236}">
                    <a16:creationId xmlns:a16="http://schemas.microsoft.com/office/drawing/2014/main" id="{925B6F42-AE1A-41FF-B6DE-526B6B2CDF59}"/>
                  </a:ext>
                </a:extLst>
              </p:cNvPr>
              <p:cNvSpPr txBox="1">
                <a:spLocks noRot="1" noChangeAspect="1" noMove="1" noResize="1" noEditPoints="1" noAdjustHandles="1" noChangeArrowheads="1" noChangeShapeType="1" noTextEdit="1"/>
              </p:cNvSpPr>
              <p:nvPr/>
            </p:nvSpPr>
            <p:spPr>
              <a:xfrm>
                <a:off x="6293609" y="1858199"/>
                <a:ext cx="2156197" cy="307777"/>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BAA626B0-E5EA-4E93-B6CD-0AC30D7EC85E}"/>
                  </a:ext>
                </a:extLst>
              </p:cNvPr>
              <p:cNvSpPr txBox="1"/>
              <p:nvPr/>
            </p:nvSpPr>
            <p:spPr>
              <a:xfrm>
                <a:off x="8906439" y="1862612"/>
                <a:ext cx="1103705"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m:t>
                      </m:r>
                      <m:r>
                        <a:rPr kumimoji="1" lang="en-US" altLang="ja-JP" sz="1400" i="1" smtClean="0">
                          <a:latin typeface="Cambria Math" panose="02040503050406030204" pitchFamily="18" charset="0"/>
                        </a:rPr>
                        <m:t>𝑡</m:t>
                      </m:r>
                      <m:r>
                        <a:rPr kumimoji="1" lang="en-US" altLang="ja-JP" sz="1400" b="0" i="1" smtClean="0">
                          <a:latin typeface="Cambria Math" panose="02040503050406030204" pitchFamily="18" charset="0"/>
                        </a:rPr>
                        <m:t>≤19+1</m:t>
                      </m:r>
                    </m:oMath>
                  </m:oMathPara>
                </a14:m>
                <a:endParaRPr kumimoji="1" lang="ja-JP" altLang="en-US" sz="1400" dirty="0"/>
              </a:p>
            </p:txBody>
          </p:sp>
        </mc:Choice>
        <mc:Fallback xmlns="">
          <p:sp>
            <p:nvSpPr>
              <p:cNvPr id="42" name="テキスト ボックス 41">
                <a:extLst>
                  <a:ext uri="{FF2B5EF4-FFF2-40B4-BE49-F238E27FC236}">
                    <a16:creationId xmlns:a16="http://schemas.microsoft.com/office/drawing/2014/main" id="{BAA626B0-E5EA-4E93-B6CD-0AC30D7EC85E}"/>
                  </a:ext>
                </a:extLst>
              </p:cNvPr>
              <p:cNvSpPr txBox="1">
                <a:spLocks noRot="1" noChangeAspect="1" noMove="1" noResize="1" noEditPoints="1" noAdjustHandles="1" noChangeArrowheads="1" noChangeShapeType="1" noTextEdit="1"/>
              </p:cNvSpPr>
              <p:nvPr/>
            </p:nvSpPr>
            <p:spPr>
              <a:xfrm>
                <a:off x="8906439" y="1862612"/>
                <a:ext cx="1103705" cy="30777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75459E6B-8913-4095-AB5B-8A1F998B62C8}"/>
                  </a:ext>
                </a:extLst>
              </p:cNvPr>
              <p:cNvSpPr txBox="1"/>
              <p:nvPr/>
            </p:nvSpPr>
            <p:spPr>
              <a:xfrm>
                <a:off x="1730522" y="1853981"/>
                <a:ext cx="2156197"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𝑃</m:t>
                          </m:r>
                        </m:e>
                        <m:sub>
                          <m:r>
                            <a:rPr kumimoji="1" lang="en-US" altLang="ja-JP" sz="1400" b="0" i="1" smtClean="0">
                              <a:latin typeface="Cambria Math" panose="02040503050406030204" pitchFamily="18" charset="0"/>
                            </a:rPr>
                            <m:t>𝐼𝐷</m:t>
                          </m:r>
                          <m:r>
                            <a:rPr kumimoji="1" lang="en-US" altLang="ja-JP" sz="1400" b="0" i="1" smtClean="0">
                              <a:latin typeface="Cambria Math" panose="02040503050406030204" pitchFamily="18" charset="0"/>
                            </a:rPr>
                            <m:t>320</m:t>
                          </m:r>
                        </m:sub>
                      </m:sSub>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𝑡</m:t>
                          </m:r>
                        </m:e>
                      </m:d>
                    </m:oMath>
                  </m:oMathPara>
                </a14:m>
                <a:endParaRPr kumimoji="1" lang="ja-JP" altLang="en-US" sz="1400" dirty="0"/>
              </a:p>
            </p:txBody>
          </p:sp>
        </mc:Choice>
        <mc:Fallback xmlns="">
          <p:sp>
            <p:nvSpPr>
              <p:cNvPr id="49" name="テキスト ボックス 48">
                <a:extLst>
                  <a:ext uri="{FF2B5EF4-FFF2-40B4-BE49-F238E27FC236}">
                    <a16:creationId xmlns:a16="http://schemas.microsoft.com/office/drawing/2014/main" id="{75459E6B-8913-4095-AB5B-8A1F998B62C8}"/>
                  </a:ext>
                </a:extLst>
              </p:cNvPr>
              <p:cNvSpPr txBox="1">
                <a:spLocks noRot="1" noChangeAspect="1" noMove="1" noResize="1" noEditPoints="1" noAdjustHandles="1" noChangeArrowheads="1" noChangeShapeType="1" noTextEdit="1"/>
              </p:cNvSpPr>
              <p:nvPr/>
            </p:nvSpPr>
            <p:spPr>
              <a:xfrm>
                <a:off x="1730522" y="1853981"/>
                <a:ext cx="2156197" cy="307777"/>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5E09C6FE-53B1-4E7E-85B7-D2FFCE1EEEFE}"/>
                  </a:ext>
                </a:extLst>
              </p:cNvPr>
              <p:cNvSpPr txBox="1"/>
              <p:nvPr/>
            </p:nvSpPr>
            <p:spPr>
              <a:xfrm>
                <a:off x="3969017" y="1097362"/>
                <a:ext cx="1412832"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m:t>
                      </m:r>
                      <m:r>
                        <a:rPr kumimoji="1" lang="en-US" altLang="ja-JP" sz="1400" i="1" smtClean="0">
                          <a:latin typeface="Cambria Math" panose="02040503050406030204" pitchFamily="18" charset="0"/>
                        </a:rPr>
                        <m:t>𝑡</m:t>
                      </m:r>
                      <m:r>
                        <a:rPr kumimoji="1" lang="en-US" altLang="ja-JP" sz="1400" b="0" i="1" smtClean="0">
                          <a:latin typeface="Cambria Math" panose="02040503050406030204" pitchFamily="18" charset="0"/>
                        </a:rPr>
                        <m:t>≤19+1</m:t>
                      </m:r>
                    </m:oMath>
                  </m:oMathPara>
                </a14:m>
                <a:endParaRPr kumimoji="1" lang="ja-JP" altLang="en-US" sz="1400" dirty="0"/>
              </a:p>
            </p:txBody>
          </p:sp>
        </mc:Choice>
        <mc:Fallback xmlns="">
          <p:sp>
            <p:nvSpPr>
              <p:cNvPr id="50" name="テキスト ボックス 49">
                <a:extLst>
                  <a:ext uri="{FF2B5EF4-FFF2-40B4-BE49-F238E27FC236}">
                    <a16:creationId xmlns:a16="http://schemas.microsoft.com/office/drawing/2014/main" id="{5E09C6FE-53B1-4E7E-85B7-D2FFCE1EEEFE}"/>
                  </a:ext>
                </a:extLst>
              </p:cNvPr>
              <p:cNvSpPr txBox="1">
                <a:spLocks noRot="1" noChangeAspect="1" noMove="1" noResize="1" noEditPoints="1" noAdjustHandles="1" noChangeArrowheads="1" noChangeShapeType="1" noTextEdit="1"/>
              </p:cNvSpPr>
              <p:nvPr/>
            </p:nvSpPr>
            <p:spPr>
              <a:xfrm>
                <a:off x="3969017" y="1097362"/>
                <a:ext cx="1412832" cy="307777"/>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8A40BB30-BD0B-482E-8F43-926692B11331}"/>
                  </a:ext>
                </a:extLst>
              </p:cNvPr>
              <p:cNvSpPr txBox="1"/>
              <p:nvPr/>
            </p:nvSpPr>
            <p:spPr>
              <a:xfrm>
                <a:off x="6293609" y="971761"/>
                <a:ext cx="2156197"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𝑃</m:t>
                          </m:r>
                        </m:e>
                        <m:sub>
                          <m:r>
                            <a:rPr kumimoji="1" lang="en-US" altLang="ja-JP" sz="1400" b="0" i="1" smtClean="0">
                              <a:latin typeface="Cambria Math" panose="02040503050406030204" pitchFamily="18" charset="0"/>
                            </a:rPr>
                            <m:t>𝐼𝐷</m:t>
                          </m:r>
                          <m:r>
                            <a:rPr kumimoji="1" lang="en-US" altLang="ja-JP" sz="1400" b="0" i="1" smtClean="0">
                              <a:latin typeface="Cambria Math" panose="02040503050406030204" pitchFamily="18" charset="0"/>
                            </a:rPr>
                            <m:t>330</m:t>
                          </m:r>
                        </m:sub>
                      </m:sSub>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𝑡</m:t>
                          </m:r>
                        </m:e>
                      </m:d>
                    </m:oMath>
                  </m:oMathPara>
                </a14:m>
                <a:endParaRPr kumimoji="1" lang="ja-JP" altLang="en-US" sz="1400" dirty="0"/>
              </a:p>
            </p:txBody>
          </p:sp>
        </mc:Choice>
        <mc:Fallback xmlns="">
          <p:sp>
            <p:nvSpPr>
              <p:cNvPr id="55" name="テキスト ボックス 54">
                <a:extLst>
                  <a:ext uri="{FF2B5EF4-FFF2-40B4-BE49-F238E27FC236}">
                    <a16:creationId xmlns:a16="http://schemas.microsoft.com/office/drawing/2014/main" id="{8A40BB30-BD0B-482E-8F43-926692B11331}"/>
                  </a:ext>
                </a:extLst>
              </p:cNvPr>
              <p:cNvSpPr txBox="1">
                <a:spLocks noRot="1" noChangeAspect="1" noMove="1" noResize="1" noEditPoints="1" noAdjustHandles="1" noChangeArrowheads="1" noChangeShapeType="1" noTextEdit="1"/>
              </p:cNvSpPr>
              <p:nvPr/>
            </p:nvSpPr>
            <p:spPr>
              <a:xfrm>
                <a:off x="6293609" y="971761"/>
                <a:ext cx="2156197" cy="307777"/>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255B943F-9B1E-4E76-830C-313C93346BAC}"/>
                  </a:ext>
                </a:extLst>
              </p:cNvPr>
              <p:cNvSpPr txBox="1"/>
              <p:nvPr/>
            </p:nvSpPr>
            <p:spPr>
              <a:xfrm>
                <a:off x="4002566" y="1777889"/>
                <a:ext cx="1357794"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m:t>
                      </m:r>
                      <m:r>
                        <a:rPr kumimoji="1" lang="en-US" altLang="ja-JP" sz="1400" i="1" smtClean="0">
                          <a:latin typeface="Cambria Math" panose="02040503050406030204" pitchFamily="18" charset="0"/>
                        </a:rPr>
                        <m:t>𝑡</m:t>
                      </m:r>
                      <m:r>
                        <a:rPr kumimoji="1" lang="en-US" altLang="ja-JP" sz="1400" b="0" i="1" smtClean="0">
                          <a:latin typeface="Cambria Math" panose="02040503050406030204" pitchFamily="18" charset="0"/>
                        </a:rPr>
                        <m:t>≤16+1</m:t>
                      </m:r>
                    </m:oMath>
                  </m:oMathPara>
                </a14:m>
                <a:endParaRPr kumimoji="1" lang="ja-JP" altLang="en-US" sz="1400" dirty="0"/>
              </a:p>
            </p:txBody>
          </p:sp>
        </mc:Choice>
        <mc:Fallback xmlns="">
          <p:sp>
            <p:nvSpPr>
              <p:cNvPr id="57" name="テキスト ボックス 56">
                <a:extLst>
                  <a:ext uri="{FF2B5EF4-FFF2-40B4-BE49-F238E27FC236}">
                    <a16:creationId xmlns:a16="http://schemas.microsoft.com/office/drawing/2014/main" id="{255B943F-9B1E-4E76-830C-313C93346BAC}"/>
                  </a:ext>
                </a:extLst>
              </p:cNvPr>
              <p:cNvSpPr txBox="1">
                <a:spLocks noRot="1" noChangeAspect="1" noMove="1" noResize="1" noEditPoints="1" noAdjustHandles="1" noChangeArrowheads="1" noChangeShapeType="1" noTextEdit="1"/>
              </p:cNvSpPr>
              <p:nvPr/>
            </p:nvSpPr>
            <p:spPr>
              <a:xfrm>
                <a:off x="4002566" y="1777889"/>
                <a:ext cx="1357794" cy="307777"/>
              </a:xfrm>
              <a:prstGeom prst="rect">
                <a:avLst/>
              </a:prstGeom>
              <a:blipFill>
                <a:blip r:embed="rId9"/>
                <a:stretch>
                  <a:fillRect/>
                </a:stretch>
              </a:blipFill>
            </p:spPr>
            <p:txBody>
              <a:bodyPr/>
              <a:lstStyle/>
              <a:p>
                <a:r>
                  <a:rPr lang="ja-JP" altLang="en-US">
                    <a:noFill/>
                  </a:rPr>
                  <a:t> </a:t>
                </a:r>
              </a:p>
            </p:txBody>
          </p:sp>
        </mc:Fallback>
      </mc:AlternateContent>
      <p:sp>
        <p:nvSpPr>
          <p:cNvPr id="63" name="テキスト ボックス 62">
            <a:extLst>
              <a:ext uri="{FF2B5EF4-FFF2-40B4-BE49-F238E27FC236}">
                <a16:creationId xmlns:a16="http://schemas.microsoft.com/office/drawing/2014/main" id="{06A1A22B-E524-447E-9FA9-5B994C188085}"/>
              </a:ext>
            </a:extLst>
          </p:cNvPr>
          <p:cNvSpPr txBox="1"/>
          <p:nvPr/>
        </p:nvSpPr>
        <p:spPr>
          <a:xfrm>
            <a:off x="1948584" y="1418399"/>
            <a:ext cx="746564" cy="430887"/>
          </a:xfrm>
          <a:prstGeom prst="rect">
            <a:avLst/>
          </a:prstGeom>
          <a:noFill/>
        </p:spPr>
        <p:txBody>
          <a:bodyPr wrap="square" rtlCol="0">
            <a:spAutoFit/>
          </a:bodyPr>
          <a:lstStyle/>
          <a:p>
            <a:pPr algn="ctr"/>
            <a:r>
              <a:rPr kumimoji="1" lang="ja-JP" altLang="en-US" sz="1100" dirty="0">
                <a:solidFill>
                  <a:schemeClr val="accent1"/>
                </a:solidFill>
              </a:rPr>
              <a:t>上部浸透</a:t>
            </a:r>
            <a:endParaRPr kumimoji="1" lang="en-US" altLang="ja-JP" sz="1100" dirty="0">
              <a:solidFill>
                <a:schemeClr val="accent1"/>
              </a:solidFill>
            </a:endParaRPr>
          </a:p>
          <a:p>
            <a:pPr algn="ctr"/>
            <a:r>
              <a:rPr kumimoji="1" lang="en-US" altLang="ja-JP" sz="1100" dirty="0">
                <a:solidFill>
                  <a:schemeClr val="accent1"/>
                </a:solidFill>
              </a:rPr>
              <a:t>H</a:t>
            </a:r>
            <a:r>
              <a:rPr kumimoji="1" lang="ja-JP" altLang="en-US" sz="1100" dirty="0">
                <a:solidFill>
                  <a:schemeClr val="accent1"/>
                </a:solidFill>
              </a:rPr>
              <a:t>ファクタ</a:t>
            </a:r>
          </a:p>
        </p:txBody>
      </p:sp>
      <p:sp>
        <p:nvSpPr>
          <p:cNvPr id="69" name="テキスト ボックス 68">
            <a:extLst>
              <a:ext uri="{FF2B5EF4-FFF2-40B4-BE49-F238E27FC236}">
                <a16:creationId xmlns:a16="http://schemas.microsoft.com/office/drawing/2014/main" id="{52F50886-86D0-44A7-BF22-4DC6650ECF4E}"/>
              </a:ext>
            </a:extLst>
          </p:cNvPr>
          <p:cNvSpPr txBox="1"/>
          <p:nvPr/>
        </p:nvSpPr>
        <p:spPr>
          <a:xfrm>
            <a:off x="1929920" y="2167525"/>
            <a:ext cx="748923" cy="430887"/>
          </a:xfrm>
          <a:prstGeom prst="rect">
            <a:avLst/>
          </a:prstGeom>
          <a:noFill/>
        </p:spPr>
        <p:txBody>
          <a:bodyPr wrap="none" rtlCol="0">
            <a:spAutoFit/>
          </a:bodyPr>
          <a:lstStyle/>
          <a:p>
            <a:pPr algn="ctr"/>
            <a:r>
              <a:rPr kumimoji="1" lang="ja-JP" altLang="en-US" sz="1100" dirty="0">
                <a:solidFill>
                  <a:schemeClr val="accent1"/>
                </a:solidFill>
              </a:rPr>
              <a:t>下部浸透</a:t>
            </a:r>
            <a:endParaRPr kumimoji="1" lang="en-US" altLang="ja-JP" sz="1100" dirty="0">
              <a:solidFill>
                <a:schemeClr val="accent1"/>
              </a:solidFill>
            </a:endParaRPr>
          </a:p>
          <a:p>
            <a:pPr algn="ctr"/>
            <a:r>
              <a:rPr kumimoji="1" lang="en-US" altLang="ja-JP" sz="1100" dirty="0">
                <a:solidFill>
                  <a:schemeClr val="accent1"/>
                </a:solidFill>
              </a:rPr>
              <a:t>H</a:t>
            </a:r>
            <a:r>
              <a:rPr kumimoji="1" lang="ja-JP" altLang="en-US" sz="1100" dirty="0">
                <a:solidFill>
                  <a:schemeClr val="accent1"/>
                </a:solidFill>
              </a:rPr>
              <a:t>ファクタ</a:t>
            </a:r>
          </a:p>
        </p:txBody>
      </p:sp>
      <p:sp>
        <p:nvSpPr>
          <p:cNvPr id="74" name="テキスト ボックス 73">
            <a:extLst>
              <a:ext uri="{FF2B5EF4-FFF2-40B4-BE49-F238E27FC236}">
                <a16:creationId xmlns:a16="http://schemas.microsoft.com/office/drawing/2014/main" id="{F9A2A50F-1204-485A-BEB3-1F70447826AD}"/>
              </a:ext>
            </a:extLst>
          </p:cNvPr>
          <p:cNvSpPr txBox="1"/>
          <p:nvPr/>
        </p:nvSpPr>
        <p:spPr>
          <a:xfrm>
            <a:off x="6438500" y="1286937"/>
            <a:ext cx="827471" cy="430887"/>
          </a:xfrm>
          <a:prstGeom prst="rect">
            <a:avLst/>
          </a:prstGeom>
          <a:noFill/>
        </p:spPr>
        <p:txBody>
          <a:bodyPr wrap="none" rtlCol="0">
            <a:spAutoFit/>
          </a:bodyPr>
          <a:lstStyle/>
          <a:p>
            <a:pPr algn="ctr"/>
            <a:r>
              <a:rPr kumimoji="1" lang="ja-JP" altLang="en-US" sz="1100" dirty="0">
                <a:solidFill>
                  <a:schemeClr val="accent1"/>
                </a:solidFill>
              </a:rPr>
              <a:t>蒸解ゾーン</a:t>
            </a:r>
            <a:endParaRPr kumimoji="1" lang="en-US" altLang="ja-JP" sz="1100" dirty="0">
              <a:solidFill>
                <a:schemeClr val="accent1"/>
              </a:solidFill>
            </a:endParaRPr>
          </a:p>
          <a:p>
            <a:pPr algn="ctr"/>
            <a:r>
              <a:rPr kumimoji="1" lang="en-US" altLang="ja-JP" sz="1100" dirty="0">
                <a:solidFill>
                  <a:schemeClr val="accent1"/>
                </a:solidFill>
              </a:rPr>
              <a:t>H</a:t>
            </a:r>
            <a:r>
              <a:rPr kumimoji="1" lang="ja-JP" altLang="en-US" sz="1100" dirty="0">
                <a:solidFill>
                  <a:schemeClr val="accent1"/>
                </a:solidFill>
              </a:rPr>
              <a:t>ファクタ</a:t>
            </a:r>
          </a:p>
        </p:txBody>
      </p:sp>
      <p:sp>
        <p:nvSpPr>
          <p:cNvPr id="80" name="テキスト ボックス 79">
            <a:extLst>
              <a:ext uri="{FF2B5EF4-FFF2-40B4-BE49-F238E27FC236}">
                <a16:creationId xmlns:a16="http://schemas.microsoft.com/office/drawing/2014/main" id="{C152E257-1849-424D-B090-0B552A966457}"/>
              </a:ext>
            </a:extLst>
          </p:cNvPr>
          <p:cNvSpPr txBox="1"/>
          <p:nvPr/>
        </p:nvSpPr>
        <p:spPr>
          <a:xfrm>
            <a:off x="6444918" y="2180774"/>
            <a:ext cx="845103" cy="430887"/>
          </a:xfrm>
          <a:prstGeom prst="rect">
            <a:avLst/>
          </a:prstGeom>
          <a:noFill/>
        </p:spPr>
        <p:txBody>
          <a:bodyPr wrap="none" rtlCol="0">
            <a:spAutoFit/>
          </a:bodyPr>
          <a:lstStyle/>
          <a:p>
            <a:pPr algn="ctr"/>
            <a:r>
              <a:rPr kumimoji="1" lang="ja-JP" altLang="en-US" sz="1100" dirty="0">
                <a:solidFill>
                  <a:schemeClr val="accent2"/>
                </a:solidFill>
              </a:rPr>
              <a:t>残アルカリ</a:t>
            </a:r>
            <a:r>
              <a:rPr kumimoji="1" lang="en-US" altLang="ja-JP" sz="1100" dirty="0">
                <a:solidFill>
                  <a:schemeClr val="accent2"/>
                </a:solidFill>
              </a:rPr>
              <a:t>×</a:t>
            </a:r>
          </a:p>
          <a:p>
            <a:pPr algn="ctr"/>
            <a:r>
              <a:rPr kumimoji="1" lang="ja-JP" altLang="en-US" sz="1100" dirty="0">
                <a:solidFill>
                  <a:schemeClr val="accent2"/>
                </a:solidFill>
              </a:rPr>
              <a:t>滞留時間</a:t>
            </a:r>
          </a:p>
        </p:txBody>
      </p:sp>
      <mc:AlternateContent xmlns:mc="http://schemas.openxmlformats.org/markup-compatibility/2006" xmlns:a14="http://schemas.microsoft.com/office/drawing/2010/main">
        <mc:Choice Requires="a14">
          <p:sp>
            <p:nvSpPr>
              <p:cNvPr id="87" name="テキスト ボックス 86">
                <a:extLst>
                  <a:ext uri="{FF2B5EF4-FFF2-40B4-BE49-F238E27FC236}">
                    <a16:creationId xmlns:a16="http://schemas.microsoft.com/office/drawing/2014/main" id="{A7AA3DC3-2EB2-4DB5-95EE-4CA614462323}"/>
                  </a:ext>
                </a:extLst>
              </p:cNvPr>
              <p:cNvSpPr txBox="1"/>
              <p:nvPr/>
            </p:nvSpPr>
            <p:spPr>
              <a:xfrm>
                <a:off x="2044747" y="3512232"/>
                <a:ext cx="3156215"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i="1" smtClean="0">
                          <a:latin typeface="Cambria Math" panose="02040503050406030204" pitchFamily="18" charset="0"/>
                        </a:rPr>
                        <m:t>𝑔</m:t>
                      </m:r>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𝐼𝐷</m:t>
                          </m:r>
                          <m:r>
                            <a:rPr kumimoji="1" lang="en-US" altLang="ja-JP" sz="1400" b="0" i="1" smtClean="0">
                              <a:latin typeface="Cambria Math" panose="02040503050406030204" pitchFamily="18" charset="0"/>
                            </a:rPr>
                            <m:t>310</m:t>
                          </m:r>
                        </m:sub>
                      </m:sSub>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b="0" i="1" smtClean="0">
                              <a:latin typeface="Cambria Math" panose="02040503050406030204" pitchFamily="18" charset="0"/>
                            </a:rPr>
                            <m:t>31</m:t>
                          </m:r>
                          <m:r>
                            <a:rPr kumimoji="1" lang="en-US" altLang="ja-JP" sz="1400" i="1">
                              <a:latin typeface="Cambria Math" panose="02040503050406030204" pitchFamily="18" charset="0"/>
                            </a:rPr>
                            <m:t>0</m:t>
                          </m:r>
                        </m:sub>
                      </m:sSub>
                      <m:d>
                        <m:dPr>
                          <m:begChr m:val="["/>
                          <m:endChr m:val="]"/>
                          <m:ctrlPr>
                            <a:rPr kumimoji="1" lang="en-US" altLang="ja-JP" sz="1400" i="1">
                              <a:latin typeface="Cambria Math" panose="02040503050406030204" pitchFamily="18" charset="0"/>
                            </a:rPr>
                          </m:ctrlPr>
                        </m:dPr>
                        <m:e>
                          <m: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+1</m:t>
                          </m:r>
                        </m:e>
                      </m:d>
                    </m:oMath>
                  </m:oMathPara>
                </a14:m>
                <a:endParaRPr kumimoji="1" lang="ja-JP" altLang="en-US" sz="1400" dirty="0"/>
              </a:p>
            </p:txBody>
          </p:sp>
        </mc:Choice>
        <mc:Fallback xmlns="">
          <p:sp>
            <p:nvSpPr>
              <p:cNvPr id="87" name="テキスト ボックス 86">
                <a:extLst>
                  <a:ext uri="{FF2B5EF4-FFF2-40B4-BE49-F238E27FC236}">
                    <a16:creationId xmlns:a16="http://schemas.microsoft.com/office/drawing/2014/main" id="{A7AA3DC3-2EB2-4DB5-95EE-4CA614462323}"/>
                  </a:ext>
                </a:extLst>
              </p:cNvPr>
              <p:cNvSpPr txBox="1">
                <a:spLocks noRot="1" noChangeAspect="1" noMove="1" noResize="1" noEditPoints="1" noAdjustHandles="1" noChangeArrowheads="1" noChangeShapeType="1" noTextEdit="1"/>
              </p:cNvSpPr>
              <p:nvPr/>
            </p:nvSpPr>
            <p:spPr>
              <a:xfrm>
                <a:off x="2044747" y="3512232"/>
                <a:ext cx="3156215" cy="307777"/>
              </a:xfrm>
              <a:prstGeom prst="rect">
                <a:avLst/>
              </a:prstGeom>
              <a:blipFill>
                <a:blip r:embed="rId10"/>
                <a:stretch>
                  <a:fillRect b="-1961"/>
                </a:stretch>
              </a:blipFill>
            </p:spPr>
            <p:txBody>
              <a:bodyPr/>
              <a:lstStyle/>
              <a:p>
                <a:r>
                  <a:rPr lang="ja-JP" altLang="en-US">
                    <a:noFill/>
                  </a:rPr>
                  <a:t> </a:t>
                </a:r>
              </a:p>
            </p:txBody>
          </p:sp>
        </mc:Fallback>
      </mc:AlternateContent>
      <p:sp>
        <p:nvSpPr>
          <p:cNvPr id="88" name="テキスト ボックス 87">
            <a:extLst>
              <a:ext uri="{FF2B5EF4-FFF2-40B4-BE49-F238E27FC236}">
                <a16:creationId xmlns:a16="http://schemas.microsoft.com/office/drawing/2014/main" id="{487A61A0-B345-4241-BB95-B8DD35580E9D}"/>
              </a:ext>
            </a:extLst>
          </p:cNvPr>
          <p:cNvSpPr txBox="1"/>
          <p:nvPr/>
        </p:nvSpPr>
        <p:spPr>
          <a:xfrm>
            <a:off x="2630202" y="3803168"/>
            <a:ext cx="1256511" cy="261610"/>
          </a:xfrm>
          <a:prstGeom prst="rect">
            <a:avLst/>
          </a:prstGeom>
          <a:noFill/>
        </p:spPr>
        <p:txBody>
          <a:bodyPr wrap="square" rtlCol="0">
            <a:spAutoFit/>
          </a:bodyPr>
          <a:lstStyle/>
          <a:p>
            <a:pPr algn="ctr"/>
            <a:r>
              <a:rPr kumimoji="1" lang="ja-JP" altLang="en-US" sz="1100" dirty="0">
                <a:solidFill>
                  <a:schemeClr val="accent1"/>
                </a:solidFill>
              </a:rPr>
              <a:t>上部浸透</a:t>
            </a:r>
            <a:r>
              <a:rPr kumimoji="1" lang="en-US" altLang="ja-JP" sz="1100" dirty="0">
                <a:solidFill>
                  <a:schemeClr val="accent1"/>
                </a:solidFill>
              </a:rPr>
              <a:t>H</a:t>
            </a:r>
            <a:r>
              <a:rPr kumimoji="1" lang="ja-JP" altLang="en-US" sz="1100" dirty="0">
                <a:solidFill>
                  <a:schemeClr val="accent1"/>
                </a:solidFill>
              </a:rPr>
              <a:t>ファクタ</a:t>
            </a:r>
          </a:p>
        </p:txBody>
      </p:sp>
      <mc:AlternateContent xmlns:mc="http://schemas.openxmlformats.org/markup-compatibility/2006" xmlns:a14="http://schemas.microsoft.com/office/drawing/2010/main">
        <mc:Choice Requires="a14">
          <p:sp>
            <p:nvSpPr>
              <p:cNvPr id="89" name="テキスト ボックス 88">
                <a:extLst>
                  <a:ext uri="{FF2B5EF4-FFF2-40B4-BE49-F238E27FC236}">
                    <a16:creationId xmlns:a16="http://schemas.microsoft.com/office/drawing/2014/main" id="{06EEE63F-8B68-4224-AB58-B25F5DD95392}"/>
                  </a:ext>
                </a:extLst>
              </p:cNvPr>
              <p:cNvSpPr txBox="1"/>
              <p:nvPr/>
            </p:nvSpPr>
            <p:spPr>
              <a:xfrm>
                <a:off x="2044746" y="4165838"/>
                <a:ext cx="3156215"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i="1" smtClean="0">
                          <a:latin typeface="Cambria Math" panose="02040503050406030204" pitchFamily="18" charset="0"/>
                        </a:rPr>
                        <m:t>𝑔</m:t>
                      </m:r>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𝐼𝐷</m:t>
                          </m:r>
                          <m:r>
                            <a:rPr kumimoji="1" lang="en-US" altLang="ja-JP" sz="1400" b="0" i="1" smtClean="0">
                              <a:latin typeface="Cambria Math" panose="02040503050406030204" pitchFamily="18" charset="0"/>
                            </a:rPr>
                            <m:t>320</m:t>
                          </m:r>
                        </m:sub>
                      </m:sSub>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𝑃</m:t>
                          </m:r>
                        </m:e>
                        <m:sub>
                          <m:r>
                            <a:rPr kumimoji="1" lang="en-US" altLang="ja-JP" sz="1400" i="1">
                              <a:latin typeface="Cambria Math" panose="02040503050406030204" pitchFamily="18" charset="0"/>
                            </a:rPr>
                            <m:t>𝐼𝐷</m:t>
                          </m:r>
                          <m:r>
                            <a:rPr kumimoji="1" lang="en-US" altLang="ja-JP" sz="1400" b="0" i="1" smtClean="0">
                              <a:latin typeface="Cambria Math" panose="02040503050406030204" pitchFamily="18" charset="0"/>
                            </a:rPr>
                            <m:t>32</m:t>
                          </m:r>
                          <m:r>
                            <a:rPr kumimoji="1" lang="en-US" altLang="ja-JP" sz="1400" i="1">
                              <a:latin typeface="Cambria Math" panose="02040503050406030204" pitchFamily="18" charset="0"/>
                            </a:rPr>
                            <m:t>0</m:t>
                          </m:r>
                        </m:sub>
                      </m:sSub>
                      <m:d>
                        <m:dPr>
                          <m:begChr m:val="["/>
                          <m:endChr m:val="]"/>
                          <m:ctrlPr>
                            <a:rPr kumimoji="1" lang="en-US" altLang="ja-JP" sz="1400" i="1">
                              <a:latin typeface="Cambria Math" panose="02040503050406030204" pitchFamily="18" charset="0"/>
                            </a:rPr>
                          </m:ctrlPr>
                        </m:dPr>
                        <m:e>
                          <m: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+1</m:t>
                          </m:r>
                        </m:e>
                      </m:d>
                    </m:oMath>
                  </m:oMathPara>
                </a14:m>
                <a:endParaRPr kumimoji="1" lang="ja-JP" altLang="en-US" sz="1400" dirty="0"/>
              </a:p>
            </p:txBody>
          </p:sp>
        </mc:Choice>
        <mc:Fallback xmlns="">
          <p:sp>
            <p:nvSpPr>
              <p:cNvPr id="89" name="テキスト ボックス 88">
                <a:extLst>
                  <a:ext uri="{FF2B5EF4-FFF2-40B4-BE49-F238E27FC236}">
                    <a16:creationId xmlns:a16="http://schemas.microsoft.com/office/drawing/2014/main" id="{06EEE63F-8B68-4224-AB58-B25F5DD95392}"/>
                  </a:ext>
                </a:extLst>
              </p:cNvPr>
              <p:cNvSpPr txBox="1">
                <a:spLocks noRot="1" noChangeAspect="1" noMove="1" noResize="1" noEditPoints="1" noAdjustHandles="1" noChangeArrowheads="1" noChangeShapeType="1" noTextEdit="1"/>
              </p:cNvSpPr>
              <p:nvPr/>
            </p:nvSpPr>
            <p:spPr>
              <a:xfrm>
                <a:off x="2044746" y="4165838"/>
                <a:ext cx="3156215" cy="307777"/>
              </a:xfrm>
              <a:prstGeom prst="rect">
                <a:avLst/>
              </a:prstGeom>
              <a:blipFill>
                <a:blip r:embed="rId11"/>
                <a:stretch>
                  <a:fillRect b="-1961"/>
                </a:stretch>
              </a:blipFill>
            </p:spPr>
            <p:txBody>
              <a:bodyPr/>
              <a:lstStyle/>
              <a:p>
                <a:r>
                  <a:rPr lang="ja-JP" altLang="en-US">
                    <a:noFill/>
                  </a:rPr>
                  <a:t> </a:t>
                </a:r>
              </a:p>
            </p:txBody>
          </p:sp>
        </mc:Fallback>
      </mc:AlternateContent>
      <p:sp>
        <p:nvSpPr>
          <p:cNvPr id="90" name="テキスト ボックス 89">
            <a:extLst>
              <a:ext uri="{FF2B5EF4-FFF2-40B4-BE49-F238E27FC236}">
                <a16:creationId xmlns:a16="http://schemas.microsoft.com/office/drawing/2014/main" id="{F238CA1B-A784-43CC-8534-30A2F66EA365}"/>
              </a:ext>
            </a:extLst>
          </p:cNvPr>
          <p:cNvSpPr txBox="1"/>
          <p:nvPr/>
        </p:nvSpPr>
        <p:spPr>
          <a:xfrm>
            <a:off x="2661698" y="4494606"/>
            <a:ext cx="1225015" cy="261610"/>
          </a:xfrm>
          <a:prstGeom prst="rect">
            <a:avLst/>
          </a:prstGeom>
          <a:noFill/>
        </p:spPr>
        <p:txBody>
          <a:bodyPr wrap="none" rtlCol="0">
            <a:spAutoFit/>
          </a:bodyPr>
          <a:lstStyle/>
          <a:p>
            <a:pPr algn="ctr"/>
            <a:r>
              <a:rPr kumimoji="1" lang="ja-JP" altLang="en-US" sz="1100" dirty="0">
                <a:solidFill>
                  <a:schemeClr val="accent1"/>
                </a:solidFill>
              </a:rPr>
              <a:t>下部浸透</a:t>
            </a:r>
            <a:r>
              <a:rPr kumimoji="1" lang="en-US" altLang="ja-JP" sz="1100" dirty="0">
                <a:solidFill>
                  <a:schemeClr val="accent1"/>
                </a:solidFill>
              </a:rPr>
              <a:t>H</a:t>
            </a:r>
            <a:r>
              <a:rPr kumimoji="1" lang="ja-JP" altLang="en-US" sz="1100" dirty="0">
                <a:solidFill>
                  <a:schemeClr val="accent1"/>
                </a:solidFill>
              </a:rPr>
              <a:t>ファクタ</a:t>
            </a:r>
          </a:p>
        </p:txBody>
      </p:sp>
      <mc:AlternateContent xmlns:mc="http://schemas.openxmlformats.org/markup-compatibility/2006" xmlns:a14="http://schemas.microsoft.com/office/drawing/2010/main">
        <mc:Choice Requires="a14">
          <p:sp>
            <p:nvSpPr>
              <p:cNvPr id="91" name="テキスト ボックス 90">
                <a:extLst>
                  <a:ext uri="{FF2B5EF4-FFF2-40B4-BE49-F238E27FC236}">
                    <a16:creationId xmlns:a16="http://schemas.microsoft.com/office/drawing/2014/main" id="{F1B38870-12E0-44FF-AD4F-E70D19E6DF25}"/>
                  </a:ext>
                </a:extLst>
              </p:cNvPr>
              <p:cNvSpPr txBox="1"/>
              <p:nvPr/>
            </p:nvSpPr>
            <p:spPr>
              <a:xfrm>
                <a:off x="2044745" y="4875992"/>
                <a:ext cx="3156215"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i="1" smtClean="0">
                          <a:latin typeface="Cambria Math" panose="02040503050406030204" pitchFamily="18" charset="0"/>
                        </a:rPr>
                        <m:t>𝑔</m:t>
                      </m:r>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𝐼𝐷</m:t>
                          </m:r>
                          <m:r>
                            <a:rPr kumimoji="1" lang="en-US" altLang="ja-JP" sz="1400" b="0" i="1" smtClean="0">
                              <a:latin typeface="Cambria Math" panose="02040503050406030204" pitchFamily="18" charset="0"/>
                            </a:rPr>
                            <m:t>330</m:t>
                          </m:r>
                        </m:sub>
                      </m:sSub>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𝑃</m:t>
                          </m:r>
                        </m:e>
                        <m:sub>
                          <m:r>
                            <a:rPr kumimoji="1" lang="en-US" altLang="ja-JP" sz="1400" i="1">
                              <a:latin typeface="Cambria Math" panose="02040503050406030204" pitchFamily="18" charset="0"/>
                            </a:rPr>
                            <m:t>𝐼𝐷</m:t>
                          </m:r>
                          <m:r>
                            <a:rPr kumimoji="1" lang="en-US" altLang="ja-JP" sz="1400" b="0" i="1" smtClean="0">
                              <a:latin typeface="Cambria Math" panose="02040503050406030204" pitchFamily="18" charset="0"/>
                            </a:rPr>
                            <m:t>33</m:t>
                          </m:r>
                          <m:r>
                            <a:rPr kumimoji="1" lang="en-US" altLang="ja-JP" sz="1400" i="1">
                              <a:latin typeface="Cambria Math" panose="02040503050406030204" pitchFamily="18" charset="0"/>
                            </a:rPr>
                            <m:t>0</m:t>
                          </m:r>
                        </m:sub>
                      </m:sSub>
                      <m:d>
                        <m:dPr>
                          <m:begChr m:val="["/>
                          <m:endChr m:val="]"/>
                          <m:ctrlPr>
                            <a:rPr kumimoji="1" lang="en-US" altLang="ja-JP" sz="1400" i="1">
                              <a:latin typeface="Cambria Math" panose="02040503050406030204" pitchFamily="18" charset="0"/>
                            </a:rPr>
                          </m:ctrlPr>
                        </m:dPr>
                        <m:e>
                          <m: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+1</m:t>
                          </m:r>
                        </m:e>
                      </m:d>
                    </m:oMath>
                  </m:oMathPara>
                </a14:m>
                <a:endParaRPr kumimoji="1" lang="ja-JP" altLang="en-US" sz="1400" dirty="0"/>
              </a:p>
            </p:txBody>
          </p:sp>
        </mc:Choice>
        <mc:Fallback xmlns="">
          <p:sp>
            <p:nvSpPr>
              <p:cNvPr id="91" name="テキスト ボックス 90">
                <a:extLst>
                  <a:ext uri="{FF2B5EF4-FFF2-40B4-BE49-F238E27FC236}">
                    <a16:creationId xmlns:a16="http://schemas.microsoft.com/office/drawing/2014/main" id="{F1B38870-12E0-44FF-AD4F-E70D19E6DF25}"/>
                  </a:ext>
                </a:extLst>
              </p:cNvPr>
              <p:cNvSpPr txBox="1">
                <a:spLocks noRot="1" noChangeAspect="1" noMove="1" noResize="1" noEditPoints="1" noAdjustHandles="1" noChangeArrowheads="1" noChangeShapeType="1" noTextEdit="1"/>
              </p:cNvSpPr>
              <p:nvPr/>
            </p:nvSpPr>
            <p:spPr>
              <a:xfrm>
                <a:off x="2044745" y="4875992"/>
                <a:ext cx="3156215" cy="307777"/>
              </a:xfrm>
              <a:prstGeom prst="rect">
                <a:avLst/>
              </a:prstGeom>
              <a:blipFill>
                <a:blip r:embed="rId12"/>
                <a:stretch>
                  <a:fillRect b="-4000"/>
                </a:stretch>
              </a:blipFill>
            </p:spPr>
            <p:txBody>
              <a:bodyPr/>
              <a:lstStyle/>
              <a:p>
                <a:r>
                  <a:rPr lang="ja-JP" altLang="en-US">
                    <a:noFill/>
                  </a:rPr>
                  <a:t> </a:t>
                </a:r>
              </a:p>
            </p:txBody>
          </p:sp>
        </mc:Fallback>
      </mc:AlternateContent>
      <p:sp>
        <p:nvSpPr>
          <p:cNvPr id="92" name="テキスト ボックス 91">
            <a:extLst>
              <a:ext uri="{FF2B5EF4-FFF2-40B4-BE49-F238E27FC236}">
                <a16:creationId xmlns:a16="http://schemas.microsoft.com/office/drawing/2014/main" id="{057D88AC-4253-48E9-9DFE-F150C6E8BA4F}"/>
              </a:ext>
            </a:extLst>
          </p:cNvPr>
          <p:cNvSpPr txBox="1"/>
          <p:nvPr/>
        </p:nvSpPr>
        <p:spPr>
          <a:xfrm>
            <a:off x="2672677" y="5192789"/>
            <a:ext cx="1276311" cy="261610"/>
          </a:xfrm>
          <a:prstGeom prst="rect">
            <a:avLst/>
          </a:prstGeom>
          <a:noFill/>
        </p:spPr>
        <p:txBody>
          <a:bodyPr wrap="none" rtlCol="0">
            <a:spAutoFit/>
          </a:bodyPr>
          <a:lstStyle/>
          <a:p>
            <a:pPr algn="ctr"/>
            <a:r>
              <a:rPr kumimoji="1" lang="ja-JP" altLang="en-US" sz="1100" dirty="0">
                <a:solidFill>
                  <a:schemeClr val="accent1"/>
                </a:solidFill>
              </a:rPr>
              <a:t>蒸解ゾーン</a:t>
            </a:r>
            <a:r>
              <a:rPr kumimoji="1" lang="en-US" altLang="ja-JP" sz="1100" dirty="0">
                <a:solidFill>
                  <a:schemeClr val="accent1"/>
                </a:solidFill>
              </a:rPr>
              <a:t>H</a:t>
            </a:r>
            <a:r>
              <a:rPr kumimoji="1" lang="ja-JP" altLang="en-US" sz="1100" dirty="0">
                <a:solidFill>
                  <a:schemeClr val="accent1"/>
                </a:solidFill>
              </a:rPr>
              <a:t>ファクタ</a:t>
            </a:r>
          </a:p>
        </p:txBody>
      </p:sp>
      <mc:AlternateContent xmlns:mc="http://schemas.openxmlformats.org/markup-compatibility/2006" xmlns:a14="http://schemas.microsoft.com/office/drawing/2010/main">
        <mc:Choice Requires="a14">
          <p:sp>
            <p:nvSpPr>
              <p:cNvPr id="93" name="テキスト ボックス 92">
                <a:extLst>
                  <a:ext uri="{FF2B5EF4-FFF2-40B4-BE49-F238E27FC236}">
                    <a16:creationId xmlns:a16="http://schemas.microsoft.com/office/drawing/2014/main" id="{6A4F886A-8697-4F92-85E3-600675A976A7}"/>
                  </a:ext>
                </a:extLst>
              </p:cNvPr>
              <p:cNvSpPr txBox="1"/>
              <p:nvPr/>
            </p:nvSpPr>
            <p:spPr>
              <a:xfrm>
                <a:off x="2044745" y="5532065"/>
                <a:ext cx="3156215"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i="1" smtClean="0">
                          <a:latin typeface="Cambria Math" panose="02040503050406030204" pitchFamily="18" charset="0"/>
                        </a:rPr>
                        <m:t>𝑔</m:t>
                      </m:r>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𝐼𝐷</m:t>
                          </m:r>
                          <m:r>
                            <a:rPr kumimoji="1" lang="en-US" altLang="ja-JP" sz="1400" b="0" i="1" smtClean="0">
                              <a:latin typeface="Cambria Math" panose="02040503050406030204" pitchFamily="18" charset="0"/>
                            </a:rPr>
                            <m:t>350</m:t>
                          </m:r>
                        </m:sub>
                      </m:sSub>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𝑃</m:t>
                          </m:r>
                        </m:e>
                        <m:sub>
                          <m:r>
                            <a:rPr kumimoji="1" lang="en-US" altLang="ja-JP" sz="1400" i="1">
                              <a:latin typeface="Cambria Math" panose="02040503050406030204" pitchFamily="18" charset="0"/>
                            </a:rPr>
                            <m:t>𝐼𝐷</m:t>
                          </m:r>
                          <m:r>
                            <a:rPr kumimoji="1" lang="en-US" altLang="ja-JP" sz="1400" b="0" i="1" smtClean="0">
                              <a:latin typeface="Cambria Math" panose="02040503050406030204" pitchFamily="18" charset="0"/>
                            </a:rPr>
                            <m:t>35</m:t>
                          </m:r>
                          <m:r>
                            <a:rPr kumimoji="1" lang="en-US" altLang="ja-JP" sz="1400" i="1">
                              <a:latin typeface="Cambria Math" panose="02040503050406030204" pitchFamily="18" charset="0"/>
                            </a:rPr>
                            <m:t>0</m:t>
                          </m:r>
                        </m:sub>
                      </m:sSub>
                      <m:d>
                        <m:dPr>
                          <m:begChr m:val="["/>
                          <m:endChr m:val="]"/>
                          <m:ctrlPr>
                            <a:rPr kumimoji="1" lang="en-US" altLang="ja-JP" sz="1400" i="1">
                              <a:latin typeface="Cambria Math" panose="02040503050406030204" pitchFamily="18" charset="0"/>
                            </a:rPr>
                          </m:ctrlPr>
                        </m:dPr>
                        <m:e>
                          <m: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+1</m:t>
                          </m:r>
                        </m:e>
                      </m:d>
                    </m:oMath>
                  </m:oMathPara>
                </a14:m>
                <a:endParaRPr kumimoji="1" lang="ja-JP" altLang="en-US" sz="1400" dirty="0"/>
              </a:p>
            </p:txBody>
          </p:sp>
        </mc:Choice>
        <mc:Fallback xmlns="">
          <p:sp>
            <p:nvSpPr>
              <p:cNvPr id="93" name="テキスト ボックス 92">
                <a:extLst>
                  <a:ext uri="{FF2B5EF4-FFF2-40B4-BE49-F238E27FC236}">
                    <a16:creationId xmlns:a16="http://schemas.microsoft.com/office/drawing/2014/main" id="{6A4F886A-8697-4F92-85E3-600675A976A7}"/>
                  </a:ext>
                </a:extLst>
              </p:cNvPr>
              <p:cNvSpPr txBox="1">
                <a:spLocks noRot="1" noChangeAspect="1" noMove="1" noResize="1" noEditPoints="1" noAdjustHandles="1" noChangeArrowheads="1" noChangeShapeType="1" noTextEdit="1"/>
              </p:cNvSpPr>
              <p:nvPr/>
            </p:nvSpPr>
            <p:spPr>
              <a:xfrm>
                <a:off x="2044745" y="5532065"/>
                <a:ext cx="3156215" cy="307777"/>
              </a:xfrm>
              <a:prstGeom prst="rect">
                <a:avLst/>
              </a:prstGeom>
              <a:blipFill>
                <a:blip r:embed="rId13"/>
                <a:stretch>
                  <a:fillRect b="-1961"/>
                </a:stretch>
              </a:blipFill>
            </p:spPr>
            <p:txBody>
              <a:bodyPr/>
              <a:lstStyle/>
              <a:p>
                <a:r>
                  <a:rPr lang="ja-JP" altLang="en-US">
                    <a:noFill/>
                  </a:rPr>
                  <a:t> </a:t>
                </a:r>
              </a:p>
            </p:txBody>
          </p:sp>
        </mc:Fallback>
      </mc:AlternateContent>
      <p:sp>
        <p:nvSpPr>
          <p:cNvPr id="94" name="テキスト ボックス 93">
            <a:extLst>
              <a:ext uri="{FF2B5EF4-FFF2-40B4-BE49-F238E27FC236}">
                <a16:creationId xmlns:a16="http://schemas.microsoft.com/office/drawing/2014/main" id="{4C501CC3-D68B-4E86-80FF-7FF449F56D99}"/>
              </a:ext>
            </a:extLst>
          </p:cNvPr>
          <p:cNvSpPr txBox="1"/>
          <p:nvPr/>
        </p:nvSpPr>
        <p:spPr>
          <a:xfrm>
            <a:off x="2593205" y="5835263"/>
            <a:ext cx="1409361" cy="261610"/>
          </a:xfrm>
          <a:prstGeom prst="rect">
            <a:avLst/>
          </a:prstGeom>
          <a:noFill/>
        </p:spPr>
        <p:txBody>
          <a:bodyPr wrap="none" rtlCol="0">
            <a:spAutoFit/>
          </a:bodyPr>
          <a:lstStyle/>
          <a:p>
            <a:pPr algn="ctr"/>
            <a:r>
              <a:rPr kumimoji="1" lang="ja-JP" altLang="en-US" sz="1100" dirty="0">
                <a:solidFill>
                  <a:schemeClr val="accent2"/>
                </a:solidFill>
              </a:rPr>
              <a:t>残アルカリ</a:t>
            </a:r>
            <a:r>
              <a:rPr kumimoji="1" lang="en-US" altLang="ja-JP" sz="1100" dirty="0">
                <a:solidFill>
                  <a:schemeClr val="accent2"/>
                </a:solidFill>
              </a:rPr>
              <a:t>×</a:t>
            </a:r>
            <a:r>
              <a:rPr kumimoji="1" lang="ja-JP" altLang="en-US" sz="1100" dirty="0">
                <a:solidFill>
                  <a:schemeClr val="accent2"/>
                </a:solidFill>
              </a:rPr>
              <a:t>滞留時間</a:t>
            </a:r>
          </a:p>
        </p:txBody>
      </p:sp>
      <mc:AlternateContent xmlns:mc="http://schemas.openxmlformats.org/markup-compatibility/2006" xmlns:a14="http://schemas.microsoft.com/office/drawing/2010/main">
        <mc:Choice Requires="a14">
          <p:sp>
            <p:nvSpPr>
              <p:cNvPr id="96" name="テキスト ボックス 95">
                <a:extLst>
                  <a:ext uri="{FF2B5EF4-FFF2-40B4-BE49-F238E27FC236}">
                    <a16:creationId xmlns:a16="http://schemas.microsoft.com/office/drawing/2014/main" id="{C2C7598E-C1EF-4471-8CED-B2F0B2624E77}"/>
                  </a:ext>
                </a:extLst>
              </p:cNvPr>
              <p:cNvSpPr txBox="1"/>
              <p:nvPr/>
            </p:nvSpPr>
            <p:spPr>
              <a:xfrm>
                <a:off x="5520289" y="3511328"/>
                <a:ext cx="1428186"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−1≤</m:t>
                      </m:r>
                      <m:r>
                        <a:rPr kumimoji="1" lang="en-US" altLang="ja-JP" sz="1400" i="1">
                          <a:latin typeface="Cambria Math" panose="02040503050406030204" pitchFamily="18" charset="0"/>
                        </a:rPr>
                        <m:t>𝑔</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]≤1</m:t>
                      </m:r>
                    </m:oMath>
                  </m:oMathPara>
                </a14:m>
                <a:endParaRPr kumimoji="1" lang="ja-JP" altLang="en-US" sz="1400" dirty="0"/>
              </a:p>
            </p:txBody>
          </p:sp>
        </mc:Choice>
        <mc:Fallback xmlns="">
          <p:sp>
            <p:nvSpPr>
              <p:cNvPr id="96" name="テキスト ボックス 95">
                <a:extLst>
                  <a:ext uri="{FF2B5EF4-FFF2-40B4-BE49-F238E27FC236}">
                    <a16:creationId xmlns:a16="http://schemas.microsoft.com/office/drawing/2014/main" id="{C2C7598E-C1EF-4471-8CED-B2F0B2624E77}"/>
                  </a:ext>
                </a:extLst>
              </p:cNvPr>
              <p:cNvSpPr txBox="1">
                <a:spLocks noRot="1" noChangeAspect="1" noMove="1" noResize="1" noEditPoints="1" noAdjustHandles="1" noChangeArrowheads="1" noChangeShapeType="1" noTextEdit="1"/>
              </p:cNvSpPr>
              <p:nvPr/>
            </p:nvSpPr>
            <p:spPr>
              <a:xfrm>
                <a:off x="5520289" y="3511328"/>
                <a:ext cx="1428186" cy="307777"/>
              </a:xfrm>
              <a:prstGeom prst="rect">
                <a:avLst/>
              </a:prstGeom>
              <a:blipFill>
                <a:blip r:embed="rId14"/>
                <a:stretch>
                  <a:fillRect b="-1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7" name="テキスト ボックス 96">
                <a:extLst>
                  <a:ext uri="{FF2B5EF4-FFF2-40B4-BE49-F238E27FC236}">
                    <a16:creationId xmlns:a16="http://schemas.microsoft.com/office/drawing/2014/main" id="{EA79D9EC-ED22-46EB-99A7-FBA79D49BA8C}"/>
                  </a:ext>
                </a:extLst>
              </p:cNvPr>
              <p:cNvSpPr txBox="1"/>
              <p:nvPr/>
            </p:nvSpPr>
            <p:spPr>
              <a:xfrm>
                <a:off x="5528554" y="4162879"/>
                <a:ext cx="1428186"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−1≤</m:t>
                      </m:r>
                      <m:r>
                        <a:rPr kumimoji="1" lang="en-US" altLang="ja-JP" sz="1400" i="1">
                          <a:latin typeface="Cambria Math" panose="02040503050406030204" pitchFamily="18" charset="0"/>
                        </a:rPr>
                        <m:t>𝑔</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]≤1</m:t>
                      </m:r>
                    </m:oMath>
                  </m:oMathPara>
                </a14:m>
                <a:endParaRPr kumimoji="1" lang="ja-JP" altLang="en-US" sz="1400" dirty="0"/>
              </a:p>
            </p:txBody>
          </p:sp>
        </mc:Choice>
        <mc:Fallback xmlns="">
          <p:sp>
            <p:nvSpPr>
              <p:cNvPr id="97" name="テキスト ボックス 96">
                <a:extLst>
                  <a:ext uri="{FF2B5EF4-FFF2-40B4-BE49-F238E27FC236}">
                    <a16:creationId xmlns:a16="http://schemas.microsoft.com/office/drawing/2014/main" id="{EA79D9EC-ED22-46EB-99A7-FBA79D49BA8C}"/>
                  </a:ext>
                </a:extLst>
              </p:cNvPr>
              <p:cNvSpPr txBox="1">
                <a:spLocks noRot="1" noChangeAspect="1" noMove="1" noResize="1" noEditPoints="1" noAdjustHandles="1" noChangeArrowheads="1" noChangeShapeType="1" noTextEdit="1"/>
              </p:cNvSpPr>
              <p:nvPr/>
            </p:nvSpPr>
            <p:spPr>
              <a:xfrm>
                <a:off x="5528554" y="4162879"/>
                <a:ext cx="1428186" cy="307777"/>
              </a:xfrm>
              <a:prstGeom prst="rect">
                <a:avLst/>
              </a:prstGeom>
              <a:blipFill>
                <a:blip r:embed="rId15"/>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8" name="テキスト ボックス 97">
                <a:extLst>
                  <a:ext uri="{FF2B5EF4-FFF2-40B4-BE49-F238E27FC236}">
                    <a16:creationId xmlns:a16="http://schemas.microsoft.com/office/drawing/2014/main" id="{B1C86596-5EB7-464A-A180-7F52F6C42652}"/>
                  </a:ext>
                </a:extLst>
              </p:cNvPr>
              <p:cNvSpPr txBox="1"/>
              <p:nvPr/>
            </p:nvSpPr>
            <p:spPr>
              <a:xfrm>
                <a:off x="5520289" y="4875992"/>
                <a:ext cx="1428186"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−1≤</m:t>
                      </m:r>
                      <m:r>
                        <a:rPr kumimoji="1" lang="en-US" altLang="ja-JP" sz="1400" i="1">
                          <a:latin typeface="Cambria Math" panose="02040503050406030204" pitchFamily="18" charset="0"/>
                        </a:rPr>
                        <m:t>𝑔</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]≤1</m:t>
                      </m:r>
                    </m:oMath>
                  </m:oMathPara>
                </a14:m>
                <a:endParaRPr kumimoji="1" lang="ja-JP" altLang="en-US" sz="1400" dirty="0"/>
              </a:p>
            </p:txBody>
          </p:sp>
        </mc:Choice>
        <mc:Fallback xmlns="">
          <p:sp>
            <p:nvSpPr>
              <p:cNvPr id="98" name="テキスト ボックス 97">
                <a:extLst>
                  <a:ext uri="{FF2B5EF4-FFF2-40B4-BE49-F238E27FC236}">
                    <a16:creationId xmlns:a16="http://schemas.microsoft.com/office/drawing/2014/main" id="{B1C86596-5EB7-464A-A180-7F52F6C42652}"/>
                  </a:ext>
                </a:extLst>
              </p:cNvPr>
              <p:cNvSpPr txBox="1">
                <a:spLocks noRot="1" noChangeAspect="1" noMove="1" noResize="1" noEditPoints="1" noAdjustHandles="1" noChangeArrowheads="1" noChangeShapeType="1" noTextEdit="1"/>
              </p:cNvSpPr>
              <p:nvPr/>
            </p:nvSpPr>
            <p:spPr>
              <a:xfrm>
                <a:off x="5520289" y="4875992"/>
                <a:ext cx="1428186" cy="307777"/>
              </a:xfrm>
              <a:prstGeom prst="rect">
                <a:avLst/>
              </a:prstGeom>
              <a:blipFill>
                <a:blip r:embed="rId15"/>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9" name="テキスト ボックス 98">
                <a:extLst>
                  <a:ext uri="{FF2B5EF4-FFF2-40B4-BE49-F238E27FC236}">
                    <a16:creationId xmlns:a16="http://schemas.microsoft.com/office/drawing/2014/main" id="{B92C2647-31FE-46BA-AB46-7E9516F872D1}"/>
                  </a:ext>
                </a:extLst>
              </p:cNvPr>
              <p:cNvSpPr txBox="1"/>
              <p:nvPr/>
            </p:nvSpPr>
            <p:spPr>
              <a:xfrm>
                <a:off x="5455420" y="5528919"/>
                <a:ext cx="1574454"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−1≤</m:t>
                      </m:r>
                      <m:r>
                        <a:rPr kumimoji="1" lang="en-US" altLang="ja-JP" sz="1400" i="1">
                          <a:latin typeface="Cambria Math" panose="02040503050406030204" pitchFamily="18" charset="0"/>
                        </a:rPr>
                        <m:t>𝑔</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]≤1</m:t>
                      </m:r>
                    </m:oMath>
                  </m:oMathPara>
                </a14:m>
                <a:endParaRPr kumimoji="1" lang="ja-JP" altLang="en-US" sz="1400" dirty="0"/>
              </a:p>
            </p:txBody>
          </p:sp>
        </mc:Choice>
        <mc:Fallback xmlns="">
          <p:sp>
            <p:nvSpPr>
              <p:cNvPr id="99" name="テキスト ボックス 98">
                <a:extLst>
                  <a:ext uri="{FF2B5EF4-FFF2-40B4-BE49-F238E27FC236}">
                    <a16:creationId xmlns:a16="http://schemas.microsoft.com/office/drawing/2014/main" id="{B92C2647-31FE-46BA-AB46-7E9516F872D1}"/>
                  </a:ext>
                </a:extLst>
              </p:cNvPr>
              <p:cNvSpPr txBox="1">
                <a:spLocks noRot="1" noChangeAspect="1" noMove="1" noResize="1" noEditPoints="1" noAdjustHandles="1" noChangeArrowheads="1" noChangeShapeType="1" noTextEdit="1"/>
              </p:cNvSpPr>
              <p:nvPr/>
            </p:nvSpPr>
            <p:spPr>
              <a:xfrm>
                <a:off x="5455420" y="5528919"/>
                <a:ext cx="1574454" cy="307777"/>
              </a:xfrm>
              <a:prstGeom prst="rect">
                <a:avLst/>
              </a:prstGeom>
              <a:blipFill>
                <a:blip r:embed="rId16"/>
                <a:stretch>
                  <a:fillRect b="-10000"/>
                </a:stretch>
              </a:blipFill>
            </p:spPr>
            <p:txBody>
              <a:bodyPr/>
              <a:lstStyle/>
              <a:p>
                <a:r>
                  <a:rPr lang="ja-JP" altLang="en-US">
                    <a:noFill/>
                  </a:rPr>
                  <a:t> </a:t>
                </a:r>
              </a:p>
            </p:txBody>
          </p:sp>
        </mc:Fallback>
      </mc:AlternateContent>
      <p:sp>
        <p:nvSpPr>
          <p:cNvPr id="103" name="テキスト ボックス 102">
            <a:extLst>
              <a:ext uri="{FF2B5EF4-FFF2-40B4-BE49-F238E27FC236}">
                <a16:creationId xmlns:a16="http://schemas.microsoft.com/office/drawing/2014/main" id="{FC6F36BA-50E2-4B82-90AC-2D155308FBB6}"/>
              </a:ext>
            </a:extLst>
          </p:cNvPr>
          <p:cNvSpPr txBox="1"/>
          <p:nvPr/>
        </p:nvSpPr>
        <p:spPr>
          <a:xfrm>
            <a:off x="225015" y="2889992"/>
            <a:ext cx="1082348" cy="307777"/>
          </a:xfrm>
          <a:prstGeom prst="rect">
            <a:avLst/>
          </a:prstGeom>
          <a:noFill/>
        </p:spPr>
        <p:txBody>
          <a:bodyPr wrap="none" rtlCol="0">
            <a:spAutoFit/>
          </a:bodyPr>
          <a:lstStyle/>
          <a:p>
            <a:pPr algn="ctr"/>
            <a:r>
              <a:rPr kumimoji="1" lang="ja-JP" altLang="en-US" sz="1400" dirty="0"/>
              <a:t>変化幅制約</a:t>
            </a:r>
          </a:p>
        </p:txBody>
      </p:sp>
      <p:sp>
        <p:nvSpPr>
          <p:cNvPr id="39" name="テキスト ボックス 38">
            <a:extLst>
              <a:ext uri="{FF2B5EF4-FFF2-40B4-BE49-F238E27FC236}">
                <a16:creationId xmlns:a16="http://schemas.microsoft.com/office/drawing/2014/main" id="{FED440E0-CF46-44F9-9241-B9C8E4854967}"/>
              </a:ext>
            </a:extLst>
          </p:cNvPr>
          <p:cNvSpPr txBox="1"/>
          <p:nvPr/>
        </p:nvSpPr>
        <p:spPr>
          <a:xfrm>
            <a:off x="571984" y="-20412"/>
            <a:ext cx="2836193" cy="338554"/>
          </a:xfrm>
          <a:prstGeom prst="rect">
            <a:avLst/>
          </a:prstGeom>
          <a:noFill/>
        </p:spPr>
        <p:txBody>
          <a:bodyPr wrap="square" rtlCol="0">
            <a:spAutoFit/>
          </a:bodyPr>
          <a:lstStyle/>
          <a:p>
            <a:r>
              <a:rPr lang="ja-JP" altLang="en-US" sz="1600" b="1" dirty="0">
                <a:solidFill>
                  <a:schemeClr val="bg1"/>
                </a:solidFill>
              </a:rPr>
              <a:t>補足</a:t>
            </a:r>
            <a:endParaRPr kumimoji="1" lang="ja-JP" altLang="en-US" sz="1600" b="1" dirty="0">
              <a:solidFill>
                <a:schemeClr val="bg1"/>
              </a:solidFill>
            </a:endParaRPr>
          </a:p>
        </p:txBody>
      </p:sp>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F5EAE86A-7622-4283-893F-50A99AD1603C}"/>
                  </a:ext>
                </a:extLst>
              </p:cNvPr>
              <p:cNvSpPr txBox="1"/>
              <p:nvPr/>
            </p:nvSpPr>
            <p:spPr>
              <a:xfrm>
                <a:off x="2032563" y="2893109"/>
                <a:ext cx="3156215"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i="1" smtClean="0">
                          <a:latin typeface="Cambria Math" panose="02040503050406030204" pitchFamily="18" charset="0"/>
                        </a:rPr>
                        <m:t>𝑔</m:t>
                      </m:r>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𝐼𝐷</m:t>
                          </m:r>
                          <m:r>
                            <a:rPr kumimoji="1" lang="en-US" altLang="ja-JP" sz="1400" b="0" i="1" smtClean="0">
                              <a:latin typeface="Cambria Math" panose="02040503050406030204" pitchFamily="18" charset="0"/>
                            </a:rPr>
                            <m:t>300</m:t>
                          </m:r>
                        </m:sub>
                      </m:sSub>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b="0" i="1" smtClean="0">
                              <a:latin typeface="Cambria Math" panose="02040503050406030204" pitchFamily="18" charset="0"/>
                            </a:rPr>
                            <m:t>30</m:t>
                          </m:r>
                          <m:r>
                            <a:rPr kumimoji="1" lang="en-US" altLang="ja-JP" sz="1400" i="1">
                              <a:latin typeface="Cambria Math" panose="02040503050406030204" pitchFamily="18" charset="0"/>
                            </a:rPr>
                            <m:t>0</m:t>
                          </m:r>
                        </m:sub>
                      </m:sSub>
                      <m:d>
                        <m:dPr>
                          <m:begChr m:val="["/>
                          <m:endChr m:val="]"/>
                          <m:ctrlPr>
                            <a:rPr kumimoji="1" lang="en-US" altLang="ja-JP" sz="1400" i="1">
                              <a:latin typeface="Cambria Math" panose="02040503050406030204" pitchFamily="18" charset="0"/>
                            </a:rPr>
                          </m:ctrlPr>
                        </m:dPr>
                        <m:e>
                          <m: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+1</m:t>
                          </m:r>
                        </m:e>
                      </m:d>
                    </m:oMath>
                  </m:oMathPara>
                </a14:m>
                <a:endParaRPr kumimoji="1" lang="ja-JP" altLang="en-US" sz="1400" dirty="0"/>
              </a:p>
            </p:txBody>
          </p:sp>
        </mc:Choice>
        <mc:Fallback xmlns="">
          <p:sp>
            <p:nvSpPr>
              <p:cNvPr id="40" name="テキスト ボックス 39">
                <a:extLst>
                  <a:ext uri="{FF2B5EF4-FFF2-40B4-BE49-F238E27FC236}">
                    <a16:creationId xmlns:a16="http://schemas.microsoft.com/office/drawing/2014/main" id="{F5EAE86A-7622-4283-893F-50A99AD1603C}"/>
                  </a:ext>
                </a:extLst>
              </p:cNvPr>
              <p:cNvSpPr txBox="1">
                <a:spLocks noRot="1" noChangeAspect="1" noMove="1" noResize="1" noEditPoints="1" noAdjustHandles="1" noChangeArrowheads="1" noChangeShapeType="1" noTextEdit="1"/>
              </p:cNvSpPr>
              <p:nvPr/>
            </p:nvSpPr>
            <p:spPr>
              <a:xfrm>
                <a:off x="2032563" y="2893109"/>
                <a:ext cx="3156215" cy="307777"/>
              </a:xfrm>
              <a:prstGeom prst="rect">
                <a:avLst/>
              </a:prstGeom>
              <a:blipFill>
                <a:blip r:embed="rId17"/>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80C43F74-43F3-4565-8659-2A08E91DFAD1}"/>
                  </a:ext>
                </a:extLst>
              </p:cNvPr>
              <p:cNvSpPr txBox="1"/>
              <p:nvPr/>
            </p:nvSpPr>
            <p:spPr>
              <a:xfrm>
                <a:off x="7603199" y="2886050"/>
                <a:ext cx="1196060" cy="30634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m:t>
                      </m:r>
                      <m:r>
                        <a:rPr kumimoji="1" lang="en-US" altLang="ja-JP" sz="1400" i="1" smtClean="0">
                          <a:latin typeface="Cambria Math" panose="02040503050406030204" pitchFamily="18" charset="0"/>
                        </a:rPr>
                        <m:t>𝑡</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𝑇</m:t>
                      </m:r>
                      <m:r>
                        <a:rPr kumimoji="1" lang="en-US" altLang="ja-JP" sz="1400" b="0" i="1" smtClean="0">
                          <a:latin typeface="Cambria Math" panose="02040503050406030204" pitchFamily="18" charset="0"/>
                        </a:rPr>
                        <m:t>−1</m:t>
                      </m:r>
                    </m:oMath>
                  </m:oMathPara>
                </a14:m>
                <a:endParaRPr kumimoji="1" lang="ja-JP" altLang="en-US" sz="1400" dirty="0"/>
              </a:p>
            </p:txBody>
          </p:sp>
        </mc:Choice>
        <mc:Fallback xmlns="">
          <p:sp>
            <p:nvSpPr>
              <p:cNvPr id="44" name="テキスト ボックス 43">
                <a:extLst>
                  <a:ext uri="{FF2B5EF4-FFF2-40B4-BE49-F238E27FC236}">
                    <a16:creationId xmlns:a16="http://schemas.microsoft.com/office/drawing/2014/main" id="{80C43F74-43F3-4565-8659-2A08E91DFAD1}"/>
                  </a:ext>
                </a:extLst>
              </p:cNvPr>
              <p:cNvSpPr txBox="1">
                <a:spLocks noRot="1" noChangeAspect="1" noMove="1" noResize="1" noEditPoints="1" noAdjustHandles="1" noChangeArrowheads="1" noChangeShapeType="1" noTextEdit="1"/>
              </p:cNvSpPr>
              <p:nvPr/>
            </p:nvSpPr>
            <p:spPr>
              <a:xfrm>
                <a:off x="7603199" y="2886050"/>
                <a:ext cx="1196060" cy="306344"/>
              </a:xfrm>
              <a:prstGeom prst="rect">
                <a:avLst/>
              </a:prstGeom>
              <a:blipFill>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1A9C7AFD-D34C-4A32-8AB8-823F38A89080}"/>
                  </a:ext>
                </a:extLst>
              </p:cNvPr>
              <p:cNvSpPr txBox="1"/>
              <p:nvPr/>
            </p:nvSpPr>
            <p:spPr>
              <a:xfrm>
                <a:off x="5508105" y="2892205"/>
                <a:ext cx="1428186"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−1≤</m:t>
                      </m:r>
                      <m:r>
                        <a:rPr kumimoji="1" lang="en-US" altLang="ja-JP" sz="1400" i="1">
                          <a:latin typeface="Cambria Math" panose="02040503050406030204" pitchFamily="18" charset="0"/>
                        </a:rPr>
                        <m:t>𝑔</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]≤1</m:t>
                      </m:r>
                    </m:oMath>
                  </m:oMathPara>
                </a14:m>
                <a:endParaRPr kumimoji="1" lang="ja-JP" altLang="en-US" sz="1400" dirty="0"/>
              </a:p>
            </p:txBody>
          </p:sp>
        </mc:Choice>
        <mc:Fallback xmlns="">
          <p:sp>
            <p:nvSpPr>
              <p:cNvPr id="45" name="テキスト ボックス 44">
                <a:extLst>
                  <a:ext uri="{FF2B5EF4-FFF2-40B4-BE49-F238E27FC236}">
                    <a16:creationId xmlns:a16="http://schemas.microsoft.com/office/drawing/2014/main" id="{1A9C7AFD-D34C-4A32-8AB8-823F38A89080}"/>
                  </a:ext>
                </a:extLst>
              </p:cNvPr>
              <p:cNvSpPr txBox="1">
                <a:spLocks noRot="1" noChangeAspect="1" noMove="1" noResize="1" noEditPoints="1" noAdjustHandles="1" noChangeArrowheads="1" noChangeShapeType="1" noTextEdit="1"/>
              </p:cNvSpPr>
              <p:nvPr/>
            </p:nvSpPr>
            <p:spPr>
              <a:xfrm>
                <a:off x="5508105" y="2892205"/>
                <a:ext cx="1428186" cy="307777"/>
              </a:xfrm>
              <a:prstGeom prst="rect">
                <a:avLst/>
              </a:prstGeom>
              <a:blipFill>
                <a:blip r:embed="rId14"/>
                <a:stretch>
                  <a:fillRect b="-9804"/>
                </a:stretch>
              </a:blipFill>
            </p:spPr>
            <p:txBody>
              <a:bodyPr/>
              <a:lstStyle/>
              <a:p>
                <a:r>
                  <a:rPr lang="ja-JP" altLang="en-US">
                    <a:noFill/>
                  </a:rPr>
                  <a:t> </a:t>
                </a:r>
              </a:p>
            </p:txBody>
          </p:sp>
        </mc:Fallback>
      </mc:AlternateContent>
      <p:sp>
        <p:nvSpPr>
          <p:cNvPr id="46" name="テキスト ボックス 45">
            <a:extLst>
              <a:ext uri="{FF2B5EF4-FFF2-40B4-BE49-F238E27FC236}">
                <a16:creationId xmlns:a16="http://schemas.microsoft.com/office/drawing/2014/main" id="{4FCD5ED8-8EE8-4D1B-939C-2C4464C977FB}"/>
              </a:ext>
            </a:extLst>
          </p:cNvPr>
          <p:cNvSpPr txBox="1"/>
          <p:nvPr/>
        </p:nvSpPr>
        <p:spPr>
          <a:xfrm>
            <a:off x="2968168" y="3175040"/>
            <a:ext cx="522900" cy="261610"/>
          </a:xfrm>
          <a:prstGeom prst="rect">
            <a:avLst/>
          </a:prstGeom>
          <a:noFill/>
        </p:spPr>
        <p:txBody>
          <a:bodyPr wrap="none" rtlCol="0">
            <a:spAutoFit/>
          </a:bodyPr>
          <a:lstStyle/>
          <a:p>
            <a:pPr algn="ctr"/>
            <a:r>
              <a:rPr kumimoji="1" lang="en-US" altLang="ja-JP" sz="1100" dirty="0">
                <a:solidFill>
                  <a:schemeClr val="accent4"/>
                </a:solidFill>
              </a:rPr>
              <a:t>KN</a:t>
            </a:r>
            <a:r>
              <a:rPr kumimoji="1" lang="ja-JP" altLang="en-US" sz="1100" dirty="0">
                <a:solidFill>
                  <a:schemeClr val="accent4"/>
                </a:solidFill>
              </a:rPr>
              <a:t>価</a:t>
            </a:r>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3343B776-D30C-48E6-92BD-EF894EF7C8D3}"/>
                  </a:ext>
                </a:extLst>
              </p:cNvPr>
              <p:cNvSpPr txBox="1"/>
              <p:nvPr/>
            </p:nvSpPr>
            <p:spPr>
              <a:xfrm>
                <a:off x="7603199" y="3493856"/>
                <a:ext cx="1196060" cy="30634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m:t>
                      </m:r>
                      <m:r>
                        <a:rPr kumimoji="1" lang="en-US" altLang="ja-JP" sz="1400" i="1" smtClean="0">
                          <a:latin typeface="Cambria Math" panose="02040503050406030204" pitchFamily="18" charset="0"/>
                        </a:rPr>
                        <m:t>𝑡</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𝑇</m:t>
                      </m:r>
                      <m:r>
                        <a:rPr kumimoji="1" lang="en-US" altLang="ja-JP" sz="1400" b="0" i="1" smtClean="0">
                          <a:latin typeface="Cambria Math" panose="02040503050406030204" pitchFamily="18" charset="0"/>
                        </a:rPr>
                        <m:t>−1</m:t>
                      </m:r>
                    </m:oMath>
                  </m:oMathPara>
                </a14:m>
                <a:endParaRPr kumimoji="1" lang="ja-JP" altLang="en-US" sz="1400" dirty="0"/>
              </a:p>
            </p:txBody>
          </p:sp>
        </mc:Choice>
        <mc:Fallback xmlns="">
          <p:sp>
            <p:nvSpPr>
              <p:cNvPr id="48" name="テキスト ボックス 47">
                <a:extLst>
                  <a:ext uri="{FF2B5EF4-FFF2-40B4-BE49-F238E27FC236}">
                    <a16:creationId xmlns:a16="http://schemas.microsoft.com/office/drawing/2014/main" id="{3343B776-D30C-48E6-92BD-EF894EF7C8D3}"/>
                  </a:ext>
                </a:extLst>
              </p:cNvPr>
              <p:cNvSpPr txBox="1">
                <a:spLocks noRot="1" noChangeAspect="1" noMove="1" noResize="1" noEditPoints="1" noAdjustHandles="1" noChangeArrowheads="1" noChangeShapeType="1" noTextEdit="1"/>
              </p:cNvSpPr>
              <p:nvPr/>
            </p:nvSpPr>
            <p:spPr>
              <a:xfrm>
                <a:off x="7603199" y="3493856"/>
                <a:ext cx="1196060" cy="306344"/>
              </a:xfrm>
              <a:prstGeom prst="rect">
                <a:avLst/>
              </a:prstGeom>
              <a:blipFill>
                <a:blip r:embed="rId1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914B8B43-FBC4-44C9-B058-126726263A2E}"/>
                  </a:ext>
                </a:extLst>
              </p:cNvPr>
              <p:cNvSpPr txBox="1"/>
              <p:nvPr/>
            </p:nvSpPr>
            <p:spPr>
              <a:xfrm>
                <a:off x="7603199" y="4162879"/>
                <a:ext cx="1196060" cy="30634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m:t>
                      </m:r>
                      <m:r>
                        <a:rPr kumimoji="1" lang="en-US" altLang="ja-JP" sz="1400" i="1" smtClean="0">
                          <a:latin typeface="Cambria Math" panose="02040503050406030204" pitchFamily="18" charset="0"/>
                        </a:rPr>
                        <m:t>𝑡</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𝑇</m:t>
                      </m:r>
                      <m:r>
                        <a:rPr kumimoji="1" lang="en-US" altLang="ja-JP" sz="1400" b="0" i="1" smtClean="0">
                          <a:latin typeface="Cambria Math" panose="02040503050406030204" pitchFamily="18" charset="0"/>
                        </a:rPr>
                        <m:t>−1</m:t>
                      </m:r>
                    </m:oMath>
                  </m:oMathPara>
                </a14:m>
                <a:endParaRPr kumimoji="1" lang="ja-JP" altLang="en-US" sz="1400" dirty="0"/>
              </a:p>
            </p:txBody>
          </p:sp>
        </mc:Choice>
        <mc:Fallback xmlns="">
          <p:sp>
            <p:nvSpPr>
              <p:cNvPr id="51" name="テキスト ボックス 50">
                <a:extLst>
                  <a:ext uri="{FF2B5EF4-FFF2-40B4-BE49-F238E27FC236}">
                    <a16:creationId xmlns:a16="http://schemas.microsoft.com/office/drawing/2014/main" id="{914B8B43-FBC4-44C9-B058-126726263A2E}"/>
                  </a:ext>
                </a:extLst>
              </p:cNvPr>
              <p:cNvSpPr txBox="1">
                <a:spLocks noRot="1" noChangeAspect="1" noMove="1" noResize="1" noEditPoints="1" noAdjustHandles="1" noChangeArrowheads="1" noChangeShapeType="1" noTextEdit="1"/>
              </p:cNvSpPr>
              <p:nvPr/>
            </p:nvSpPr>
            <p:spPr>
              <a:xfrm>
                <a:off x="7603199" y="4162879"/>
                <a:ext cx="1196060" cy="306344"/>
              </a:xfrm>
              <a:prstGeom prst="rect">
                <a:avLst/>
              </a:prstGeom>
              <a:blipFill>
                <a:blip r:embed="rId2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F3671307-99A8-46BC-BCEA-FF482E03A5AF}"/>
                  </a:ext>
                </a:extLst>
              </p:cNvPr>
              <p:cNvSpPr txBox="1"/>
              <p:nvPr/>
            </p:nvSpPr>
            <p:spPr>
              <a:xfrm>
                <a:off x="7603199" y="4877425"/>
                <a:ext cx="1196060" cy="30634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m:t>
                      </m:r>
                      <m:r>
                        <a:rPr kumimoji="1" lang="en-US" altLang="ja-JP" sz="1400" i="1" smtClean="0">
                          <a:latin typeface="Cambria Math" panose="02040503050406030204" pitchFamily="18" charset="0"/>
                        </a:rPr>
                        <m:t>𝑡</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𝑇</m:t>
                      </m:r>
                      <m:r>
                        <a:rPr kumimoji="1" lang="en-US" altLang="ja-JP" sz="1400" b="0" i="1" smtClean="0">
                          <a:latin typeface="Cambria Math" panose="02040503050406030204" pitchFamily="18" charset="0"/>
                        </a:rPr>
                        <m:t>−1</m:t>
                      </m:r>
                    </m:oMath>
                  </m:oMathPara>
                </a14:m>
                <a:endParaRPr kumimoji="1" lang="ja-JP" altLang="en-US" sz="1400" dirty="0"/>
              </a:p>
            </p:txBody>
          </p:sp>
        </mc:Choice>
        <mc:Fallback xmlns="">
          <p:sp>
            <p:nvSpPr>
              <p:cNvPr id="52" name="テキスト ボックス 51">
                <a:extLst>
                  <a:ext uri="{FF2B5EF4-FFF2-40B4-BE49-F238E27FC236}">
                    <a16:creationId xmlns:a16="http://schemas.microsoft.com/office/drawing/2014/main" id="{F3671307-99A8-46BC-BCEA-FF482E03A5AF}"/>
                  </a:ext>
                </a:extLst>
              </p:cNvPr>
              <p:cNvSpPr txBox="1">
                <a:spLocks noRot="1" noChangeAspect="1" noMove="1" noResize="1" noEditPoints="1" noAdjustHandles="1" noChangeArrowheads="1" noChangeShapeType="1" noTextEdit="1"/>
              </p:cNvSpPr>
              <p:nvPr/>
            </p:nvSpPr>
            <p:spPr>
              <a:xfrm>
                <a:off x="7603199" y="4877425"/>
                <a:ext cx="1196060" cy="306344"/>
              </a:xfrm>
              <a:prstGeom prst="rect">
                <a:avLst/>
              </a:prstGeom>
              <a:blipFill>
                <a:blip r:embed="rId1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13DD413D-321C-467F-9364-CE4CD5284965}"/>
                  </a:ext>
                </a:extLst>
              </p:cNvPr>
              <p:cNvSpPr txBox="1"/>
              <p:nvPr/>
            </p:nvSpPr>
            <p:spPr>
              <a:xfrm>
                <a:off x="7603199" y="5528919"/>
                <a:ext cx="1196060" cy="30634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m:t>
                      </m:r>
                      <m:r>
                        <a:rPr kumimoji="1" lang="en-US" altLang="ja-JP" sz="1400" i="1" smtClean="0">
                          <a:latin typeface="Cambria Math" panose="02040503050406030204" pitchFamily="18" charset="0"/>
                        </a:rPr>
                        <m:t>𝑡</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𝑇</m:t>
                      </m:r>
                      <m:r>
                        <a:rPr kumimoji="1" lang="en-US" altLang="ja-JP" sz="1400" b="0" i="1" smtClean="0">
                          <a:latin typeface="Cambria Math" panose="02040503050406030204" pitchFamily="18" charset="0"/>
                        </a:rPr>
                        <m:t>−1</m:t>
                      </m:r>
                    </m:oMath>
                  </m:oMathPara>
                </a14:m>
                <a:endParaRPr kumimoji="1" lang="ja-JP" altLang="en-US" sz="1400" dirty="0"/>
              </a:p>
            </p:txBody>
          </p:sp>
        </mc:Choice>
        <mc:Fallback xmlns="">
          <p:sp>
            <p:nvSpPr>
              <p:cNvPr id="53" name="テキスト ボックス 52">
                <a:extLst>
                  <a:ext uri="{FF2B5EF4-FFF2-40B4-BE49-F238E27FC236}">
                    <a16:creationId xmlns:a16="http://schemas.microsoft.com/office/drawing/2014/main" id="{13DD413D-321C-467F-9364-CE4CD5284965}"/>
                  </a:ext>
                </a:extLst>
              </p:cNvPr>
              <p:cNvSpPr txBox="1">
                <a:spLocks noRot="1" noChangeAspect="1" noMove="1" noResize="1" noEditPoints="1" noAdjustHandles="1" noChangeArrowheads="1" noChangeShapeType="1" noTextEdit="1"/>
              </p:cNvSpPr>
              <p:nvPr/>
            </p:nvSpPr>
            <p:spPr>
              <a:xfrm>
                <a:off x="7603199" y="5528919"/>
                <a:ext cx="1196060" cy="306344"/>
              </a:xfrm>
              <a:prstGeom prst="rect">
                <a:avLst/>
              </a:prstGeom>
              <a:blipFill>
                <a:blip r:embed="rId19"/>
                <a:stretch>
                  <a:fillRect/>
                </a:stretch>
              </a:blipFill>
            </p:spPr>
            <p:txBody>
              <a:bodyPr/>
              <a:lstStyle/>
              <a:p>
                <a:r>
                  <a:rPr lang="ja-JP" altLang="en-US">
                    <a:noFill/>
                  </a:rPr>
                  <a:t> </a:t>
                </a:r>
              </a:p>
            </p:txBody>
          </p:sp>
        </mc:Fallback>
      </mc:AlternateContent>
      <p:sp>
        <p:nvSpPr>
          <p:cNvPr id="43" name="吹き出し: 四角形 42">
            <a:extLst>
              <a:ext uri="{FF2B5EF4-FFF2-40B4-BE49-F238E27FC236}">
                <a16:creationId xmlns:a16="http://schemas.microsoft.com/office/drawing/2014/main" id="{EC13EA31-610D-4649-8488-C1AF873F3EDA}"/>
              </a:ext>
            </a:extLst>
          </p:cNvPr>
          <p:cNvSpPr/>
          <p:nvPr/>
        </p:nvSpPr>
        <p:spPr>
          <a:xfrm>
            <a:off x="9350712" y="3378518"/>
            <a:ext cx="2497280" cy="453141"/>
          </a:xfrm>
          <a:prstGeom prst="wedgeRectCallout">
            <a:avLst>
              <a:gd name="adj1" fmla="val -61132"/>
              <a:gd name="adj2" fmla="val 2734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今回は制約幅を変える</a:t>
            </a:r>
          </a:p>
        </p:txBody>
      </p:sp>
    </p:spTree>
    <p:extLst>
      <p:ext uri="{BB962C8B-B14F-4D97-AF65-F5344CB8AC3E}">
        <p14:creationId xmlns:p14="http://schemas.microsoft.com/office/powerpoint/2010/main" val="6227354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31</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制約条件②</a:t>
            </a:r>
            <a:endParaRPr lang="en-US" dirty="0"/>
          </a:p>
        </p:txBody>
      </p:sp>
      <p:sp>
        <p:nvSpPr>
          <p:cNvPr id="199" name="テキスト ボックス 198">
            <a:extLst>
              <a:ext uri="{FF2B5EF4-FFF2-40B4-BE49-F238E27FC236}">
                <a16:creationId xmlns:a16="http://schemas.microsoft.com/office/drawing/2014/main" id="{2362D54B-0B28-465D-8E6A-5D06B39B7ABB}"/>
              </a:ext>
            </a:extLst>
          </p:cNvPr>
          <p:cNvSpPr txBox="1"/>
          <p:nvPr/>
        </p:nvSpPr>
        <p:spPr>
          <a:xfrm>
            <a:off x="9426785" y="6283843"/>
            <a:ext cx="2143529" cy="523220"/>
          </a:xfrm>
          <a:prstGeom prst="rect">
            <a:avLst/>
          </a:prstGeom>
          <a:solidFill>
            <a:schemeClr val="bg1"/>
          </a:solidFill>
        </p:spPr>
        <p:txBody>
          <a:bodyPr wrap="square" rtlCol="0">
            <a:spAutoFit/>
          </a:bodyPr>
          <a:lstStyle/>
          <a:p>
            <a:r>
              <a:rPr lang="ja-JP" altLang="en-US" sz="1400" dirty="0">
                <a:solidFill>
                  <a:schemeClr val="accent3"/>
                </a:solidFill>
              </a:rPr>
              <a:t>緑：チップ　　</a:t>
            </a:r>
            <a:r>
              <a:rPr lang="ja-JP" altLang="en-US" sz="1400" dirty="0">
                <a:solidFill>
                  <a:schemeClr val="accent1"/>
                </a:solidFill>
              </a:rPr>
              <a:t>青：</a:t>
            </a:r>
            <a:r>
              <a:rPr lang="en-US" altLang="ja-JP" sz="1400" dirty="0">
                <a:solidFill>
                  <a:schemeClr val="accent1"/>
                </a:solidFill>
              </a:rPr>
              <a:t>H</a:t>
            </a:r>
            <a:r>
              <a:rPr lang="ja-JP" altLang="en-US" sz="1400" dirty="0">
                <a:solidFill>
                  <a:schemeClr val="accent1"/>
                </a:solidFill>
              </a:rPr>
              <a:t>ファクタ</a:t>
            </a:r>
            <a:endParaRPr kumimoji="1" lang="en-US" altLang="ja-JP" sz="1400" dirty="0">
              <a:solidFill>
                <a:schemeClr val="accent3"/>
              </a:solidFill>
            </a:endParaRPr>
          </a:p>
          <a:p>
            <a:r>
              <a:rPr kumimoji="1" lang="ja-JP" altLang="en-US" sz="1400" dirty="0">
                <a:solidFill>
                  <a:schemeClr val="accent2"/>
                </a:solidFill>
              </a:rPr>
              <a:t>黄：アルカリ</a:t>
            </a:r>
            <a:r>
              <a:rPr lang="ja-JP" altLang="en-US" sz="1400" dirty="0">
                <a:solidFill>
                  <a:schemeClr val="accent2"/>
                </a:solidFill>
              </a:rPr>
              <a:t>　</a:t>
            </a:r>
            <a:r>
              <a:rPr kumimoji="1" lang="ja-JP" altLang="en-US" sz="1400" dirty="0">
                <a:solidFill>
                  <a:schemeClr val="accent4"/>
                </a:solidFill>
              </a:rPr>
              <a:t>赤：品質</a:t>
            </a:r>
            <a:endParaRPr kumimoji="1" lang="en-US" altLang="ja-JP" sz="1400" dirty="0">
              <a:solidFill>
                <a:schemeClr val="accent4"/>
              </a:solidFill>
            </a:endParaRPr>
          </a:p>
        </p:txBody>
      </p:sp>
      <p:cxnSp>
        <p:nvCxnSpPr>
          <p:cNvPr id="200" name="直線コネクタ 199">
            <a:extLst>
              <a:ext uri="{FF2B5EF4-FFF2-40B4-BE49-F238E27FC236}">
                <a16:creationId xmlns:a16="http://schemas.microsoft.com/office/drawing/2014/main" id="{E0D42867-26CA-417F-9DB7-A3557DAF707D}"/>
              </a:ext>
            </a:extLst>
          </p:cNvPr>
          <p:cNvCxnSpPr>
            <a:cxnSpLocks/>
          </p:cNvCxnSpPr>
          <p:nvPr/>
        </p:nvCxnSpPr>
        <p:spPr>
          <a:xfrm flipV="1">
            <a:off x="1610739" y="854605"/>
            <a:ext cx="0" cy="542923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テキスト ボックス 86">
                <a:extLst>
                  <a:ext uri="{FF2B5EF4-FFF2-40B4-BE49-F238E27FC236}">
                    <a16:creationId xmlns:a16="http://schemas.microsoft.com/office/drawing/2014/main" id="{A7AA3DC3-2EB2-4DB5-95EE-4CA614462323}"/>
                  </a:ext>
                </a:extLst>
              </p:cNvPr>
              <p:cNvSpPr txBox="1"/>
              <p:nvPr/>
            </p:nvSpPr>
            <p:spPr>
              <a:xfrm>
                <a:off x="2008200" y="1027633"/>
                <a:ext cx="3156215"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i="1" smtClean="0">
                          <a:latin typeface="Cambria Math" panose="02040503050406030204" pitchFamily="18" charset="0"/>
                        </a:rPr>
                        <m:t>𝑔</m:t>
                      </m:r>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𝐼𝐷</m:t>
                          </m:r>
                          <m:r>
                            <a:rPr kumimoji="1" lang="en-US" altLang="ja-JP" sz="1400" b="0" i="1" smtClean="0">
                              <a:latin typeface="Cambria Math" panose="02040503050406030204" pitchFamily="18" charset="0"/>
                            </a:rPr>
                            <m:t>310</m:t>
                          </m:r>
                        </m:sub>
                      </m:sSub>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𝑃</m:t>
                          </m:r>
                        </m:e>
                        <m:sub>
                          <m:r>
                            <a:rPr kumimoji="1" lang="en-US" altLang="ja-JP" sz="1400" i="1">
                              <a:latin typeface="Cambria Math" panose="02040503050406030204" pitchFamily="18" charset="0"/>
                            </a:rPr>
                            <m:t>𝐼𝐷</m:t>
                          </m:r>
                          <m:r>
                            <a:rPr kumimoji="1" lang="en-US" altLang="ja-JP" sz="1400" b="0" i="1" smtClean="0">
                              <a:latin typeface="Cambria Math" panose="02040503050406030204" pitchFamily="18" charset="0"/>
                            </a:rPr>
                            <m:t>31</m:t>
                          </m:r>
                          <m:r>
                            <a:rPr kumimoji="1" lang="en-US" altLang="ja-JP" sz="1400" i="1">
                              <a:latin typeface="Cambria Math" panose="02040503050406030204" pitchFamily="18" charset="0"/>
                            </a:rPr>
                            <m:t>0</m:t>
                          </m:r>
                        </m:sub>
                      </m:sSub>
                      <m:d>
                        <m:dPr>
                          <m:begChr m:val="["/>
                          <m:endChr m:val="]"/>
                          <m:ctrlPr>
                            <a:rPr kumimoji="1" lang="en-US" altLang="ja-JP" sz="1400" i="1">
                              <a:latin typeface="Cambria Math" panose="02040503050406030204" pitchFamily="18" charset="0"/>
                            </a:rPr>
                          </m:ctrlPr>
                        </m:dPr>
                        <m:e>
                          <m:r>
                            <a:rPr kumimoji="1" lang="en-US" altLang="ja-JP" sz="1400" b="0" i="1" smtClean="0">
                              <a:latin typeface="Cambria Math" panose="02040503050406030204" pitchFamily="18" charset="0"/>
                            </a:rPr>
                            <m:t>19+1</m:t>
                          </m:r>
                        </m:e>
                      </m:d>
                    </m:oMath>
                  </m:oMathPara>
                </a14:m>
                <a:endParaRPr kumimoji="1" lang="ja-JP" altLang="en-US" sz="1400" dirty="0"/>
              </a:p>
            </p:txBody>
          </p:sp>
        </mc:Choice>
        <mc:Fallback xmlns="">
          <p:sp>
            <p:nvSpPr>
              <p:cNvPr id="87" name="テキスト ボックス 86">
                <a:extLst>
                  <a:ext uri="{FF2B5EF4-FFF2-40B4-BE49-F238E27FC236}">
                    <a16:creationId xmlns:a16="http://schemas.microsoft.com/office/drawing/2014/main" id="{A7AA3DC3-2EB2-4DB5-95EE-4CA614462323}"/>
                  </a:ext>
                </a:extLst>
              </p:cNvPr>
              <p:cNvSpPr txBox="1">
                <a:spLocks noRot="1" noChangeAspect="1" noMove="1" noResize="1" noEditPoints="1" noAdjustHandles="1" noChangeArrowheads="1" noChangeShapeType="1" noTextEdit="1"/>
              </p:cNvSpPr>
              <p:nvPr/>
            </p:nvSpPr>
            <p:spPr>
              <a:xfrm>
                <a:off x="2008200" y="1027633"/>
                <a:ext cx="3156215" cy="307777"/>
              </a:xfrm>
              <a:prstGeom prst="rect">
                <a:avLst/>
              </a:prstGeom>
              <a:blipFill>
                <a:blip r:embed="rId2"/>
                <a:stretch>
                  <a:fillRect b="-4000"/>
                </a:stretch>
              </a:blipFill>
            </p:spPr>
            <p:txBody>
              <a:bodyPr/>
              <a:lstStyle/>
              <a:p>
                <a:r>
                  <a:rPr lang="ja-JP" altLang="en-US">
                    <a:noFill/>
                  </a:rPr>
                  <a:t> </a:t>
                </a:r>
              </a:p>
            </p:txBody>
          </p:sp>
        </mc:Fallback>
      </mc:AlternateContent>
      <p:sp>
        <p:nvSpPr>
          <p:cNvPr id="88" name="テキスト ボックス 87">
            <a:extLst>
              <a:ext uri="{FF2B5EF4-FFF2-40B4-BE49-F238E27FC236}">
                <a16:creationId xmlns:a16="http://schemas.microsoft.com/office/drawing/2014/main" id="{487A61A0-B345-4241-BB95-B8DD35580E9D}"/>
              </a:ext>
            </a:extLst>
          </p:cNvPr>
          <p:cNvSpPr txBox="1"/>
          <p:nvPr/>
        </p:nvSpPr>
        <p:spPr>
          <a:xfrm>
            <a:off x="2593655" y="1318569"/>
            <a:ext cx="748923" cy="430887"/>
          </a:xfrm>
          <a:prstGeom prst="rect">
            <a:avLst/>
          </a:prstGeom>
          <a:noFill/>
        </p:spPr>
        <p:txBody>
          <a:bodyPr wrap="none" rtlCol="0">
            <a:spAutoFit/>
          </a:bodyPr>
          <a:lstStyle/>
          <a:p>
            <a:pPr algn="ctr"/>
            <a:r>
              <a:rPr kumimoji="1" lang="ja-JP" altLang="en-US" sz="1100" dirty="0">
                <a:solidFill>
                  <a:schemeClr val="accent1"/>
                </a:solidFill>
              </a:rPr>
              <a:t>上部浸透</a:t>
            </a:r>
            <a:endParaRPr kumimoji="1" lang="en-US" altLang="ja-JP" sz="1100" dirty="0">
              <a:solidFill>
                <a:schemeClr val="accent1"/>
              </a:solidFill>
            </a:endParaRPr>
          </a:p>
          <a:p>
            <a:pPr algn="ctr"/>
            <a:r>
              <a:rPr kumimoji="1" lang="en-US" altLang="ja-JP" sz="1100" dirty="0">
                <a:solidFill>
                  <a:schemeClr val="accent1"/>
                </a:solidFill>
              </a:rPr>
              <a:t>H</a:t>
            </a:r>
            <a:r>
              <a:rPr kumimoji="1" lang="ja-JP" altLang="en-US" sz="1100" dirty="0">
                <a:solidFill>
                  <a:schemeClr val="accent1"/>
                </a:solidFill>
              </a:rPr>
              <a:t>ファクタ</a:t>
            </a:r>
          </a:p>
        </p:txBody>
      </p:sp>
      <mc:AlternateContent xmlns:mc="http://schemas.openxmlformats.org/markup-compatibility/2006" xmlns:a14="http://schemas.microsoft.com/office/drawing/2010/main">
        <mc:Choice Requires="a14">
          <p:sp>
            <p:nvSpPr>
              <p:cNvPr id="89" name="テキスト ボックス 88">
                <a:extLst>
                  <a:ext uri="{FF2B5EF4-FFF2-40B4-BE49-F238E27FC236}">
                    <a16:creationId xmlns:a16="http://schemas.microsoft.com/office/drawing/2014/main" id="{06EEE63F-8B68-4224-AB58-B25F5DD95392}"/>
                  </a:ext>
                </a:extLst>
              </p:cNvPr>
              <p:cNvSpPr txBox="1"/>
              <p:nvPr/>
            </p:nvSpPr>
            <p:spPr>
              <a:xfrm>
                <a:off x="2008199" y="1779480"/>
                <a:ext cx="3156215"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i="1" smtClean="0">
                          <a:latin typeface="Cambria Math" panose="02040503050406030204" pitchFamily="18" charset="0"/>
                        </a:rPr>
                        <m:t>𝑔</m:t>
                      </m:r>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𝐼𝐷</m:t>
                          </m:r>
                          <m:r>
                            <a:rPr kumimoji="1" lang="en-US" altLang="ja-JP" sz="1400" b="0" i="1" smtClean="0">
                              <a:latin typeface="Cambria Math" panose="02040503050406030204" pitchFamily="18" charset="0"/>
                            </a:rPr>
                            <m:t>320</m:t>
                          </m:r>
                        </m:sub>
                      </m:sSub>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𝑃</m:t>
                          </m:r>
                        </m:e>
                        <m:sub>
                          <m:r>
                            <a:rPr kumimoji="1" lang="en-US" altLang="ja-JP" sz="1400" i="1">
                              <a:latin typeface="Cambria Math" panose="02040503050406030204" pitchFamily="18" charset="0"/>
                            </a:rPr>
                            <m:t>𝐼𝐷</m:t>
                          </m:r>
                          <m:r>
                            <a:rPr kumimoji="1" lang="en-US" altLang="ja-JP" sz="1400" b="0" i="1" smtClean="0">
                              <a:latin typeface="Cambria Math" panose="02040503050406030204" pitchFamily="18" charset="0"/>
                            </a:rPr>
                            <m:t>32</m:t>
                          </m:r>
                          <m:r>
                            <a:rPr kumimoji="1" lang="en-US" altLang="ja-JP" sz="1400" i="1">
                              <a:latin typeface="Cambria Math" panose="02040503050406030204" pitchFamily="18" charset="0"/>
                            </a:rPr>
                            <m:t>0</m:t>
                          </m:r>
                        </m:sub>
                      </m:sSub>
                      <m:d>
                        <m:dPr>
                          <m:begChr m:val="["/>
                          <m:endChr m:val="]"/>
                          <m:ctrlPr>
                            <a:rPr kumimoji="1" lang="en-US" altLang="ja-JP" sz="1400" i="1">
                              <a:latin typeface="Cambria Math" panose="02040503050406030204" pitchFamily="18" charset="0"/>
                            </a:rPr>
                          </m:ctrlPr>
                        </m:dPr>
                        <m:e>
                          <m:r>
                            <a:rPr kumimoji="1" lang="en-US" altLang="ja-JP" sz="1400" b="0" i="1" smtClean="0">
                              <a:latin typeface="Cambria Math" panose="02040503050406030204" pitchFamily="18" charset="0"/>
                            </a:rPr>
                            <m:t>16+1</m:t>
                          </m:r>
                        </m:e>
                      </m:d>
                    </m:oMath>
                  </m:oMathPara>
                </a14:m>
                <a:endParaRPr kumimoji="1" lang="ja-JP" altLang="en-US" sz="1400" dirty="0"/>
              </a:p>
            </p:txBody>
          </p:sp>
        </mc:Choice>
        <mc:Fallback xmlns="">
          <p:sp>
            <p:nvSpPr>
              <p:cNvPr id="89" name="テキスト ボックス 88">
                <a:extLst>
                  <a:ext uri="{FF2B5EF4-FFF2-40B4-BE49-F238E27FC236}">
                    <a16:creationId xmlns:a16="http://schemas.microsoft.com/office/drawing/2014/main" id="{06EEE63F-8B68-4224-AB58-B25F5DD95392}"/>
                  </a:ext>
                </a:extLst>
              </p:cNvPr>
              <p:cNvSpPr txBox="1">
                <a:spLocks noRot="1" noChangeAspect="1" noMove="1" noResize="1" noEditPoints="1" noAdjustHandles="1" noChangeArrowheads="1" noChangeShapeType="1" noTextEdit="1"/>
              </p:cNvSpPr>
              <p:nvPr/>
            </p:nvSpPr>
            <p:spPr>
              <a:xfrm>
                <a:off x="2008199" y="1779480"/>
                <a:ext cx="3156215" cy="307777"/>
              </a:xfrm>
              <a:prstGeom prst="rect">
                <a:avLst/>
              </a:prstGeom>
              <a:blipFill>
                <a:blip r:embed="rId3"/>
                <a:stretch>
                  <a:fillRect b="-4000"/>
                </a:stretch>
              </a:blipFill>
            </p:spPr>
            <p:txBody>
              <a:bodyPr/>
              <a:lstStyle/>
              <a:p>
                <a:r>
                  <a:rPr lang="ja-JP" altLang="en-US">
                    <a:noFill/>
                  </a:rPr>
                  <a:t> </a:t>
                </a:r>
              </a:p>
            </p:txBody>
          </p:sp>
        </mc:Fallback>
      </mc:AlternateContent>
      <p:sp>
        <p:nvSpPr>
          <p:cNvPr id="90" name="テキスト ボックス 89">
            <a:extLst>
              <a:ext uri="{FF2B5EF4-FFF2-40B4-BE49-F238E27FC236}">
                <a16:creationId xmlns:a16="http://schemas.microsoft.com/office/drawing/2014/main" id="{F238CA1B-A784-43CC-8534-30A2F66EA365}"/>
              </a:ext>
            </a:extLst>
          </p:cNvPr>
          <p:cNvSpPr txBox="1"/>
          <p:nvPr/>
        </p:nvSpPr>
        <p:spPr>
          <a:xfrm>
            <a:off x="2594829" y="2121830"/>
            <a:ext cx="748923" cy="430887"/>
          </a:xfrm>
          <a:prstGeom prst="rect">
            <a:avLst/>
          </a:prstGeom>
          <a:noFill/>
        </p:spPr>
        <p:txBody>
          <a:bodyPr wrap="none" rtlCol="0">
            <a:spAutoFit/>
          </a:bodyPr>
          <a:lstStyle/>
          <a:p>
            <a:pPr algn="ctr"/>
            <a:r>
              <a:rPr kumimoji="1" lang="ja-JP" altLang="en-US" sz="1100" dirty="0">
                <a:solidFill>
                  <a:schemeClr val="accent1"/>
                </a:solidFill>
              </a:rPr>
              <a:t>下部浸透</a:t>
            </a:r>
            <a:endParaRPr kumimoji="1" lang="en-US" altLang="ja-JP" sz="1100" dirty="0">
              <a:solidFill>
                <a:schemeClr val="accent1"/>
              </a:solidFill>
            </a:endParaRPr>
          </a:p>
          <a:p>
            <a:pPr algn="ctr"/>
            <a:r>
              <a:rPr kumimoji="1" lang="en-US" altLang="ja-JP" sz="1100" dirty="0">
                <a:solidFill>
                  <a:schemeClr val="accent1"/>
                </a:solidFill>
              </a:rPr>
              <a:t>H</a:t>
            </a:r>
            <a:r>
              <a:rPr kumimoji="1" lang="ja-JP" altLang="en-US" sz="1100" dirty="0">
                <a:solidFill>
                  <a:schemeClr val="accent1"/>
                </a:solidFill>
              </a:rPr>
              <a:t>ファクタ</a:t>
            </a:r>
          </a:p>
        </p:txBody>
      </p:sp>
      <mc:AlternateContent xmlns:mc="http://schemas.openxmlformats.org/markup-compatibility/2006" xmlns:a14="http://schemas.microsoft.com/office/drawing/2010/main">
        <mc:Choice Requires="a14">
          <p:sp>
            <p:nvSpPr>
              <p:cNvPr id="91" name="テキスト ボックス 90">
                <a:extLst>
                  <a:ext uri="{FF2B5EF4-FFF2-40B4-BE49-F238E27FC236}">
                    <a16:creationId xmlns:a16="http://schemas.microsoft.com/office/drawing/2014/main" id="{F1B38870-12E0-44FF-AD4F-E70D19E6DF25}"/>
                  </a:ext>
                </a:extLst>
              </p:cNvPr>
              <p:cNvSpPr txBox="1"/>
              <p:nvPr/>
            </p:nvSpPr>
            <p:spPr>
              <a:xfrm>
                <a:off x="2008198" y="2587875"/>
                <a:ext cx="3156215"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i="1" smtClean="0">
                          <a:latin typeface="Cambria Math" panose="02040503050406030204" pitchFamily="18" charset="0"/>
                        </a:rPr>
                        <m:t>𝑔</m:t>
                      </m:r>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𝐼𝐷</m:t>
                          </m:r>
                          <m:r>
                            <a:rPr kumimoji="1" lang="en-US" altLang="ja-JP" sz="1400" b="0" i="1" smtClean="0">
                              <a:latin typeface="Cambria Math" panose="02040503050406030204" pitchFamily="18" charset="0"/>
                            </a:rPr>
                            <m:t>330</m:t>
                          </m:r>
                        </m:sub>
                      </m:sSub>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𝑃</m:t>
                          </m:r>
                        </m:e>
                        <m:sub>
                          <m:r>
                            <a:rPr kumimoji="1" lang="en-US" altLang="ja-JP" sz="1400" i="1">
                              <a:latin typeface="Cambria Math" panose="02040503050406030204" pitchFamily="18" charset="0"/>
                            </a:rPr>
                            <m:t>𝐼𝐷</m:t>
                          </m:r>
                          <m:r>
                            <a:rPr kumimoji="1" lang="en-US" altLang="ja-JP" sz="1400" b="0" i="1" smtClean="0">
                              <a:latin typeface="Cambria Math" panose="02040503050406030204" pitchFamily="18" charset="0"/>
                            </a:rPr>
                            <m:t>33</m:t>
                          </m:r>
                          <m:r>
                            <a:rPr kumimoji="1" lang="en-US" altLang="ja-JP" sz="1400" i="1">
                              <a:latin typeface="Cambria Math" panose="02040503050406030204" pitchFamily="18" charset="0"/>
                            </a:rPr>
                            <m:t>0</m:t>
                          </m:r>
                        </m:sub>
                      </m:sSub>
                      <m:d>
                        <m:dPr>
                          <m:begChr m:val="["/>
                          <m:endChr m:val="]"/>
                          <m:ctrlPr>
                            <a:rPr kumimoji="1" lang="en-US" altLang="ja-JP" sz="1400" i="1">
                              <a:latin typeface="Cambria Math" panose="02040503050406030204" pitchFamily="18" charset="0"/>
                            </a:rPr>
                          </m:ctrlPr>
                        </m:dPr>
                        <m:e>
                          <m:r>
                            <a:rPr kumimoji="1" lang="en-US" altLang="ja-JP" sz="1400" b="0" i="1" smtClean="0">
                              <a:latin typeface="Cambria Math" panose="02040503050406030204" pitchFamily="18" charset="0"/>
                            </a:rPr>
                            <m:t>14+1</m:t>
                          </m:r>
                        </m:e>
                      </m:d>
                    </m:oMath>
                  </m:oMathPara>
                </a14:m>
                <a:endParaRPr kumimoji="1" lang="ja-JP" altLang="en-US" sz="1400" dirty="0"/>
              </a:p>
            </p:txBody>
          </p:sp>
        </mc:Choice>
        <mc:Fallback xmlns="">
          <p:sp>
            <p:nvSpPr>
              <p:cNvPr id="91" name="テキスト ボックス 90">
                <a:extLst>
                  <a:ext uri="{FF2B5EF4-FFF2-40B4-BE49-F238E27FC236}">
                    <a16:creationId xmlns:a16="http://schemas.microsoft.com/office/drawing/2014/main" id="{F1B38870-12E0-44FF-AD4F-E70D19E6DF25}"/>
                  </a:ext>
                </a:extLst>
              </p:cNvPr>
              <p:cNvSpPr txBox="1">
                <a:spLocks noRot="1" noChangeAspect="1" noMove="1" noResize="1" noEditPoints="1" noAdjustHandles="1" noChangeArrowheads="1" noChangeShapeType="1" noTextEdit="1"/>
              </p:cNvSpPr>
              <p:nvPr/>
            </p:nvSpPr>
            <p:spPr>
              <a:xfrm>
                <a:off x="2008198" y="2587875"/>
                <a:ext cx="3156215" cy="307777"/>
              </a:xfrm>
              <a:prstGeom prst="rect">
                <a:avLst/>
              </a:prstGeom>
              <a:blipFill>
                <a:blip r:embed="rId4"/>
                <a:stretch>
                  <a:fillRect b="-4000"/>
                </a:stretch>
              </a:blipFill>
            </p:spPr>
            <p:txBody>
              <a:bodyPr/>
              <a:lstStyle/>
              <a:p>
                <a:r>
                  <a:rPr lang="ja-JP" altLang="en-US">
                    <a:noFill/>
                  </a:rPr>
                  <a:t> </a:t>
                </a:r>
              </a:p>
            </p:txBody>
          </p:sp>
        </mc:Fallback>
      </mc:AlternateContent>
      <p:sp>
        <p:nvSpPr>
          <p:cNvPr id="92" name="テキスト ボックス 91">
            <a:extLst>
              <a:ext uri="{FF2B5EF4-FFF2-40B4-BE49-F238E27FC236}">
                <a16:creationId xmlns:a16="http://schemas.microsoft.com/office/drawing/2014/main" id="{057D88AC-4253-48E9-9DFE-F150C6E8BA4F}"/>
              </a:ext>
            </a:extLst>
          </p:cNvPr>
          <p:cNvSpPr txBox="1"/>
          <p:nvPr/>
        </p:nvSpPr>
        <p:spPr>
          <a:xfrm>
            <a:off x="2593443" y="2920539"/>
            <a:ext cx="800219" cy="430887"/>
          </a:xfrm>
          <a:prstGeom prst="rect">
            <a:avLst/>
          </a:prstGeom>
          <a:noFill/>
        </p:spPr>
        <p:txBody>
          <a:bodyPr wrap="none" rtlCol="0">
            <a:spAutoFit/>
          </a:bodyPr>
          <a:lstStyle/>
          <a:p>
            <a:pPr algn="ctr"/>
            <a:r>
              <a:rPr kumimoji="1" lang="ja-JP" altLang="en-US" sz="1100" dirty="0">
                <a:solidFill>
                  <a:schemeClr val="accent1"/>
                </a:solidFill>
              </a:rPr>
              <a:t>蒸解ゾーン</a:t>
            </a:r>
            <a:endParaRPr kumimoji="1" lang="en-US" altLang="ja-JP" sz="1100" dirty="0">
              <a:solidFill>
                <a:schemeClr val="accent1"/>
              </a:solidFill>
            </a:endParaRPr>
          </a:p>
          <a:p>
            <a:pPr algn="ctr"/>
            <a:r>
              <a:rPr kumimoji="1" lang="en-US" altLang="ja-JP" sz="1100" dirty="0">
                <a:solidFill>
                  <a:schemeClr val="accent1"/>
                </a:solidFill>
              </a:rPr>
              <a:t>H</a:t>
            </a:r>
            <a:r>
              <a:rPr kumimoji="1" lang="ja-JP" altLang="en-US" sz="1100" dirty="0">
                <a:solidFill>
                  <a:schemeClr val="accent1"/>
                </a:solidFill>
              </a:rPr>
              <a:t>ファクタ</a:t>
            </a:r>
          </a:p>
        </p:txBody>
      </p:sp>
      <mc:AlternateContent xmlns:mc="http://schemas.openxmlformats.org/markup-compatibility/2006" xmlns:a14="http://schemas.microsoft.com/office/drawing/2010/main">
        <mc:Choice Requires="a14">
          <p:sp>
            <p:nvSpPr>
              <p:cNvPr id="93" name="テキスト ボックス 92">
                <a:extLst>
                  <a:ext uri="{FF2B5EF4-FFF2-40B4-BE49-F238E27FC236}">
                    <a16:creationId xmlns:a16="http://schemas.microsoft.com/office/drawing/2014/main" id="{6A4F886A-8697-4F92-85E3-600675A976A7}"/>
                  </a:ext>
                </a:extLst>
              </p:cNvPr>
              <p:cNvSpPr txBox="1"/>
              <p:nvPr/>
            </p:nvSpPr>
            <p:spPr>
              <a:xfrm>
                <a:off x="2008198" y="3372417"/>
                <a:ext cx="3156215"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i="1" smtClean="0">
                          <a:latin typeface="Cambria Math" panose="02040503050406030204" pitchFamily="18" charset="0"/>
                        </a:rPr>
                        <m:t>𝑔</m:t>
                      </m:r>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𝐼𝐷</m:t>
                          </m:r>
                          <m:r>
                            <a:rPr kumimoji="1" lang="en-US" altLang="ja-JP" sz="1400" b="0" i="1" smtClean="0">
                              <a:latin typeface="Cambria Math" panose="02040503050406030204" pitchFamily="18" charset="0"/>
                            </a:rPr>
                            <m:t>350</m:t>
                          </m:r>
                        </m:sub>
                      </m:sSub>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𝑃</m:t>
                          </m:r>
                        </m:e>
                        <m:sub>
                          <m:r>
                            <a:rPr kumimoji="1" lang="en-US" altLang="ja-JP" sz="1400" i="1">
                              <a:latin typeface="Cambria Math" panose="02040503050406030204" pitchFamily="18" charset="0"/>
                            </a:rPr>
                            <m:t>𝐼𝐷</m:t>
                          </m:r>
                          <m:r>
                            <a:rPr kumimoji="1" lang="en-US" altLang="ja-JP" sz="1400" b="0" i="1" smtClean="0">
                              <a:latin typeface="Cambria Math" panose="02040503050406030204" pitchFamily="18" charset="0"/>
                            </a:rPr>
                            <m:t>35</m:t>
                          </m:r>
                          <m:r>
                            <a:rPr kumimoji="1" lang="en-US" altLang="ja-JP" sz="1400" i="1">
                              <a:latin typeface="Cambria Math" panose="02040503050406030204" pitchFamily="18" charset="0"/>
                            </a:rPr>
                            <m:t>0</m:t>
                          </m:r>
                        </m:sub>
                      </m:sSub>
                      <m:d>
                        <m:dPr>
                          <m:begChr m:val="["/>
                          <m:endChr m:val="]"/>
                          <m:ctrlPr>
                            <a:rPr kumimoji="1" lang="en-US" altLang="ja-JP" sz="1400" i="1">
                              <a:latin typeface="Cambria Math" panose="02040503050406030204" pitchFamily="18" charset="0"/>
                            </a:rPr>
                          </m:ctrlPr>
                        </m:dPr>
                        <m:e>
                          <m:r>
                            <a:rPr kumimoji="1" lang="en-US" altLang="ja-JP" sz="1400" b="0" i="1" smtClean="0">
                              <a:latin typeface="Cambria Math" panose="02040503050406030204" pitchFamily="18" charset="0"/>
                            </a:rPr>
                            <m:t>19+1</m:t>
                          </m:r>
                        </m:e>
                      </m:d>
                    </m:oMath>
                  </m:oMathPara>
                </a14:m>
                <a:endParaRPr kumimoji="1" lang="ja-JP" altLang="en-US" sz="1400" dirty="0"/>
              </a:p>
            </p:txBody>
          </p:sp>
        </mc:Choice>
        <mc:Fallback xmlns="">
          <p:sp>
            <p:nvSpPr>
              <p:cNvPr id="93" name="テキスト ボックス 92">
                <a:extLst>
                  <a:ext uri="{FF2B5EF4-FFF2-40B4-BE49-F238E27FC236}">
                    <a16:creationId xmlns:a16="http://schemas.microsoft.com/office/drawing/2014/main" id="{6A4F886A-8697-4F92-85E3-600675A976A7}"/>
                  </a:ext>
                </a:extLst>
              </p:cNvPr>
              <p:cNvSpPr txBox="1">
                <a:spLocks noRot="1" noChangeAspect="1" noMove="1" noResize="1" noEditPoints="1" noAdjustHandles="1" noChangeArrowheads="1" noChangeShapeType="1" noTextEdit="1"/>
              </p:cNvSpPr>
              <p:nvPr/>
            </p:nvSpPr>
            <p:spPr>
              <a:xfrm>
                <a:off x="2008198" y="3372417"/>
                <a:ext cx="3156215" cy="307777"/>
              </a:xfrm>
              <a:prstGeom prst="rect">
                <a:avLst/>
              </a:prstGeom>
              <a:blipFill>
                <a:blip r:embed="rId5"/>
                <a:stretch>
                  <a:fillRect b="-1961"/>
                </a:stretch>
              </a:blipFill>
            </p:spPr>
            <p:txBody>
              <a:bodyPr/>
              <a:lstStyle/>
              <a:p>
                <a:r>
                  <a:rPr lang="ja-JP" altLang="en-US">
                    <a:noFill/>
                  </a:rPr>
                  <a:t> </a:t>
                </a:r>
              </a:p>
            </p:txBody>
          </p:sp>
        </mc:Fallback>
      </mc:AlternateContent>
      <p:sp>
        <p:nvSpPr>
          <p:cNvPr id="94" name="テキスト ボックス 93">
            <a:extLst>
              <a:ext uri="{FF2B5EF4-FFF2-40B4-BE49-F238E27FC236}">
                <a16:creationId xmlns:a16="http://schemas.microsoft.com/office/drawing/2014/main" id="{4C501CC3-D68B-4E86-80FF-7FF449F56D99}"/>
              </a:ext>
            </a:extLst>
          </p:cNvPr>
          <p:cNvSpPr txBox="1"/>
          <p:nvPr/>
        </p:nvSpPr>
        <p:spPr>
          <a:xfrm>
            <a:off x="2548559" y="3693308"/>
            <a:ext cx="845103" cy="430887"/>
          </a:xfrm>
          <a:prstGeom prst="rect">
            <a:avLst/>
          </a:prstGeom>
          <a:noFill/>
        </p:spPr>
        <p:txBody>
          <a:bodyPr wrap="none" rtlCol="0">
            <a:spAutoFit/>
          </a:bodyPr>
          <a:lstStyle/>
          <a:p>
            <a:pPr algn="ctr"/>
            <a:r>
              <a:rPr kumimoji="1" lang="ja-JP" altLang="en-US" sz="1100" dirty="0">
                <a:solidFill>
                  <a:schemeClr val="accent2"/>
                </a:solidFill>
              </a:rPr>
              <a:t>残アルカリ</a:t>
            </a:r>
            <a:r>
              <a:rPr kumimoji="1" lang="en-US" altLang="ja-JP" sz="1100" dirty="0">
                <a:solidFill>
                  <a:schemeClr val="accent2"/>
                </a:solidFill>
              </a:rPr>
              <a:t>×</a:t>
            </a:r>
          </a:p>
          <a:p>
            <a:pPr algn="ctr"/>
            <a:r>
              <a:rPr kumimoji="1" lang="ja-JP" altLang="en-US" sz="1100" dirty="0">
                <a:solidFill>
                  <a:schemeClr val="accent2"/>
                </a:solidFill>
              </a:rPr>
              <a:t>滞留時間</a:t>
            </a:r>
          </a:p>
        </p:txBody>
      </p:sp>
      <mc:AlternateContent xmlns:mc="http://schemas.openxmlformats.org/markup-compatibility/2006" xmlns:a14="http://schemas.microsoft.com/office/drawing/2010/main">
        <mc:Choice Requires="a14">
          <p:sp>
            <p:nvSpPr>
              <p:cNvPr id="95" name="テキスト ボックス 94">
                <a:extLst>
                  <a:ext uri="{FF2B5EF4-FFF2-40B4-BE49-F238E27FC236}">
                    <a16:creationId xmlns:a16="http://schemas.microsoft.com/office/drawing/2014/main" id="{71A2C1E6-D093-45E9-A25B-571FA1AE67C8}"/>
                  </a:ext>
                </a:extLst>
              </p:cNvPr>
              <p:cNvSpPr txBox="1"/>
              <p:nvPr/>
            </p:nvSpPr>
            <p:spPr>
              <a:xfrm>
                <a:off x="7578836" y="1020574"/>
                <a:ext cx="1196060" cy="30634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m:t>
                      </m:r>
                      <m:r>
                        <a:rPr kumimoji="1" lang="en-US" altLang="ja-JP" sz="1400" i="1" smtClean="0">
                          <a:latin typeface="Cambria Math" panose="02040503050406030204" pitchFamily="18" charset="0"/>
                        </a:rPr>
                        <m:t>𝑡</m:t>
                      </m:r>
                      <m:r>
                        <a:rPr kumimoji="1" lang="en-US" altLang="ja-JP" sz="1400" b="0" i="1" smtClean="0">
                          <a:latin typeface="Cambria Math" panose="02040503050406030204" pitchFamily="18" charset="0"/>
                        </a:rPr>
                        <m:t>≥19+1</m:t>
                      </m:r>
                    </m:oMath>
                  </m:oMathPara>
                </a14:m>
                <a:endParaRPr kumimoji="1" lang="ja-JP" altLang="en-US" sz="1400" dirty="0"/>
              </a:p>
            </p:txBody>
          </p:sp>
        </mc:Choice>
        <mc:Fallback xmlns="">
          <p:sp>
            <p:nvSpPr>
              <p:cNvPr id="95" name="テキスト ボックス 94">
                <a:extLst>
                  <a:ext uri="{FF2B5EF4-FFF2-40B4-BE49-F238E27FC236}">
                    <a16:creationId xmlns:a16="http://schemas.microsoft.com/office/drawing/2014/main" id="{71A2C1E6-D093-45E9-A25B-571FA1AE67C8}"/>
                  </a:ext>
                </a:extLst>
              </p:cNvPr>
              <p:cNvSpPr txBox="1">
                <a:spLocks noRot="1" noChangeAspect="1" noMove="1" noResize="1" noEditPoints="1" noAdjustHandles="1" noChangeArrowheads="1" noChangeShapeType="1" noTextEdit="1"/>
              </p:cNvSpPr>
              <p:nvPr/>
            </p:nvSpPr>
            <p:spPr>
              <a:xfrm>
                <a:off x="7578836" y="1020574"/>
                <a:ext cx="1196060" cy="306344"/>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6" name="テキスト ボックス 95">
                <a:extLst>
                  <a:ext uri="{FF2B5EF4-FFF2-40B4-BE49-F238E27FC236}">
                    <a16:creationId xmlns:a16="http://schemas.microsoft.com/office/drawing/2014/main" id="{C2C7598E-C1EF-4471-8CED-B2F0B2624E77}"/>
                  </a:ext>
                </a:extLst>
              </p:cNvPr>
              <p:cNvSpPr txBox="1"/>
              <p:nvPr/>
            </p:nvSpPr>
            <p:spPr>
              <a:xfrm>
                <a:off x="5483742" y="1026729"/>
                <a:ext cx="1428186"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m:t>
                      </m:r>
                      <m:r>
                        <a:rPr kumimoji="1" lang="en-US" altLang="ja-JP" sz="1400" i="1" smtClean="0">
                          <a:latin typeface="Cambria Math" panose="02040503050406030204" pitchFamily="18" charset="0"/>
                        </a:rPr>
                        <m:t>5</m:t>
                      </m:r>
                      <m:r>
                        <a:rPr kumimoji="1" lang="en-US" altLang="ja-JP" sz="1400" b="0" i="1" smtClean="0">
                          <a:latin typeface="Cambria Math" panose="02040503050406030204" pitchFamily="18" charset="0"/>
                        </a:rPr>
                        <m:t>≤</m:t>
                      </m:r>
                      <m:r>
                        <a:rPr kumimoji="1" lang="en-US" altLang="ja-JP" sz="1400" i="1">
                          <a:latin typeface="Cambria Math" panose="02040503050406030204" pitchFamily="18" charset="0"/>
                        </a:rPr>
                        <m:t>𝑔</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]≤5</m:t>
                      </m:r>
                    </m:oMath>
                  </m:oMathPara>
                </a14:m>
                <a:endParaRPr kumimoji="1" lang="ja-JP" altLang="en-US" sz="1400" dirty="0"/>
              </a:p>
            </p:txBody>
          </p:sp>
        </mc:Choice>
        <mc:Fallback xmlns="">
          <p:sp>
            <p:nvSpPr>
              <p:cNvPr id="96" name="テキスト ボックス 95">
                <a:extLst>
                  <a:ext uri="{FF2B5EF4-FFF2-40B4-BE49-F238E27FC236}">
                    <a16:creationId xmlns:a16="http://schemas.microsoft.com/office/drawing/2014/main" id="{C2C7598E-C1EF-4471-8CED-B2F0B2624E77}"/>
                  </a:ext>
                </a:extLst>
              </p:cNvPr>
              <p:cNvSpPr txBox="1">
                <a:spLocks noRot="1" noChangeAspect="1" noMove="1" noResize="1" noEditPoints="1" noAdjustHandles="1" noChangeArrowheads="1" noChangeShapeType="1" noTextEdit="1"/>
              </p:cNvSpPr>
              <p:nvPr/>
            </p:nvSpPr>
            <p:spPr>
              <a:xfrm>
                <a:off x="5483742" y="1026729"/>
                <a:ext cx="1428186" cy="307777"/>
              </a:xfrm>
              <a:prstGeom prst="rect">
                <a:avLst/>
              </a:prstGeom>
              <a:blipFill>
                <a:blip r:embed="rId7"/>
                <a:stretch>
                  <a:fillRect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7" name="テキスト ボックス 96">
                <a:extLst>
                  <a:ext uri="{FF2B5EF4-FFF2-40B4-BE49-F238E27FC236}">
                    <a16:creationId xmlns:a16="http://schemas.microsoft.com/office/drawing/2014/main" id="{EA79D9EC-ED22-46EB-99A7-FBA79D49BA8C}"/>
                  </a:ext>
                </a:extLst>
              </p:cNvPr>
              <p:cNvSpPr txBox="1"/>
              <p:nvPr/>
            </p:nvSpPr>
            <p:spPr>
              <a:xfrm>
                <a:off x="5492007" y="1776521"/>
                <a:ext cx="1428186"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m:t>
                      </m:r>
                      <m:r>
                        <a:rPr kumimoji="1" lang="en-US" altLang="ja-JP" sz="1400" i="1" smtClean="0">
                          <a:latin typeface="Cambria Math" panose="02040503050406030204" pitchFamily="18" charset="0"/>
                        </a:rPr>
                        <m:t>5</m:t>
                      </m:r>
                      <m:r>
                        <a:rPr kumimoji="1" lang="en-US" altLang="ja-JP" sz="1400" b="0" i="1" smtClean="0">
                          <a:latin typeface="Cambria Math" panose="02040503050406030204" pitchFamily="18" charset="0"/>
                        </a:rPr>
                        <m:t>≤</m:t>
                      </m:r>
                      <m:r>
                        <a:rPr kumimoji="1" lang="en-US" altLang="ja-JP" sz="1400" i="1">
                          <a:latin typeface="Cambria Math" panose="02040503050406030204" pitchFamily="18" charset="0"/>
                        </a:rPr>
                        <m:t>𝑔</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]≤5</m:t>
                      </m:r>
                    </m:oMath>
                  </m:oMathPara>
                </a14:m>
                <a:endParaRPr kumimoji="1" lang="ja-JP" altLang="en-US" sz="1400" dirty="0"/>
              </a:p>
            </p:txBody>
          </p:sp>
        </mc:Choice>
        <mc:Fallback xmlns="">
          <p:sp>
            <p:nvSpPr>
              <p:cNvPr id="97" name="テキスト ボックス 96">
                <a:extLst>
                  <a:ext uri="{FF2B5EF4-FFF2-40B4-BE49-F238E27FC236}">
                    <a16:creationId xmlns:a16="http://schemas.microsoft.com/office/drawing/2014/main" id="{EA79D9EC-ED22-46EB-99A7-FBA79D49BA8C}"/>
                  </a:ext>
                </a:extLst>
              </p:cNvPr>
              <p:cNvSpPr txBox="1">
                <a:spLocks noRot="1" noChangeAspect="1" noMove="1" noResize="1" noEditPoints="1" noAdjustHandles="1" noChangeArrowheads="1" noChangeShapeType="1" noTextEdit="1"/>
              </p:cNvSpPr>
              <p:nvPr/>
            </p:nvSpPr>
            <p:spPr>
              <a:xfrm>
                <a:off x="5492007" y="1776521"/>
                <a:ext cx="1428186" cy="307777"/>
              </a:xfrm>
              <a:prstGeom prst="rect">
                <a:avLst/>
              </a:prstGeom>
              <a:blipFill>
                <a:blip r:embed="rId7"/>
                <a:stretch>
                  <a:fillRect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8" name="テキスト ボックス 97">
                <a:extLst>
                  <a:ext uri="{FF2B5EF4-FFF2-40B4-BE49-F238E27FC236}">
                    <a16:creationId xmlns:a16="http://schemas.microsoft.com/office/drawing/2014/main" id="{B1C86596-5EB7-464A-A180-7F52F6C42652}"/>
                  </a:ext>
                </a:extLst>
              </p:cNvPr>
              <p:cNvSpPr txBox="1"/>
              <p:nvPr/>
            </p:nvSpPr>
            <p:spPr>
              <a:xfrm>
                <a:off x="5483742" y="2587875"/>
                <a:ext cx="1428186"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m:t>
                      </m:r>
                      <m:r>
                        <a:rPr kumimoji="1" lang="en-US" altLang="ja-JP" sz="1400" i="1" smtClean="0">
                          <a:latin typeface="Cambria Math" panose="02040503050406030204" pitchFamily="18" charset="0"/>
                        </a:rPr>
                        <m:t>5</m:t>
                      </m:r>
                      <m:r>
                        <a:rPr kumimoji="1" lang="en-US" altLang="ja-JP" sz="1400" b="0" i="1" smtClean="0">
                          <a:latin typeface="Cambria Math" panose="02040503050406030204" pitchFamily="18" charset="0"/>
                        </a:rPr>
                        <m:t>≤</m:t>
                      </m:r>
                      <m:r>
                        <a:rPr kumimoji="1" lang="en-US" altLang="ja-JP" sz="1400" i="1">
                          <a:latin typeface="Cambria Math" panose="02040503050406030204" pitchFamily="18" charset="0"/>
                        </a:rPr>
                        <m:t>𝑔</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]≤5</m:t>
                      </m:r>
                    </m:oMath>
                  </m:oMathPara>
                </a14:m>
                <a:endParaRPr kumimoji="1" lang="ja-JP" altLang="en-US" sz="1400" dirty="0"/>
              </a:p>
            </p:txBody>
          </p:sp>
        </mc:Choice>
        <mc:Fallback xmlns="">
          <p:sp>
            <p:nvSpPr>
              <p:cNvPr id="98" name="テキスト ボックス 97">
                <a:extLst>
                  <a:ext uri="{FF2B5EF4-FFF2-40B4-BE49-F238E27FC236}">
                    <a16:creationId xmlns:a16="http://schemas.microsoft.com/office/drawing/2014/main" id="{B1C86596-5EB7-464A-A180-7F52F6C42652}"/>
                  </a:ext>
                </a:extLst>
              </p:cNvPr>
              <p:cNvSpPr txBox="1">
                <a:spLocks noRot="1" noChangeAspect="1" noMove="1" noResize="1" noEditPoints="1" noAdjustHandles="1" noChangeArrowheads="1" noChangeShapeType="1" noTextEdit="1"/>
              </p:cNvSpPr>
              <p:nvPr/>
            </p:nvSpPr>
            <p:spPr>
              <a:xfrm>
                <a:off x="5483742" y="2587875"/>
                <a:ext cx="1428186" cy="307777"/>
              </a:xfrm>
              <a:prstGeom prst="rect">
                <a:avLst/>
              </a:prstGeom>
              <a:blipFill>
                <a:blip r:embed="rId8"/>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9" name="テキスト ボックス 98">
                <a:extLst>
                  <a:ext uri="{FF2B5EF4-FFF2-40B4-BE49-F238E27FC236}">
                    <a16:creationId xmlns:a16="http://schemas.microsoft.com/office/drawing/2014/main" id="{B92C2647-31FE-46BA-AB46-7E9516F872D1}"/>
                  </a:ext>
                </a:extLst>
              </p:cNvPr>
              <p:cNvSpPr txBox="1"/>
              <p:nvPr/>
            </p:nvSpPr>
            <p:spPr>
              <a:xfrm>
                <a:off x="5418873" y="3361714"/>
                <a:ext cx="1574454"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−0.5≤</m:t>
                      </m:r>
                      <m:r>
                        <a:rPr kumimoji="1" lang="en-US" altLang="ja-JP" sz="1400" i="1">
                          <a:latin typeface="Cambria Math" panose="02040503050406030204" pitchFamily="18" charset="0"/>
                        </a:rPr>
                        <m:t>𝑔</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]≤0.5</m:t>
                      </m:r>
                    </m:oMath>
                  </m:oMathPara>
                </a14:m>
                <a:endParaRPr kumimoji="1" lang="ja-JP" altLang="en-US" sz="1400" dirty="0"/>
              </a:p>
            </p:txBody>
          </p:sp>
        </mc:Choice>
        <mc:Fallback xmlns="">
          <p:sp>
            <p:nvSpPr>
              <p:cNvPr id="99" name="テキスト ボックス 98">
                <a:extLst>
                  <a:ext uri="{FF2B5EF4-FFF2-40B4-BE49-F238E27FC236}">
                    <a16:creationId xmlns:a16="http://schemas.microsoft.com/office/drawing/2014/main" id="{B92C2647-31FE-46BA-AB46-7E9516F872D1}"/>
                  </a:ext>
                </a:extLst>
              </p:cNvPr>
              <p:cNvSpPr txBox="1">
                <a:spLocks noRot="1" noChangeAspect="1" noMove="1" noResize="1" noEditPoints="1" noAdjustHandles="1" noChangeArrowheads="1" noChangeShapeType="1" noTextEdit="1"/>
              </p:cNvSpPr>
              <p:nvPr/>
            </p:nvSpPr>
            <p:spPr>
              <a:xfrm>
                <a:off x="5418873" y="3361714"/>
                <a:ext cx="1574454" cy="307777"/>
              </a:xfrm>
              <a:prstGeom prst="rect">
                <a:avLst/>
              </a:prstGeom>
              <a:blipFill>
                <a:blip r:embed="rId9"/>
                <a:stretch>
                  <a:fillRect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0" name="テキスト ボックス 99">
                <a:extLst>
                  <a:ext uri="{FF2B5EF4-FFF2-40B4-BE49-F238E27FC236}">
                    <a16:creationId xmlns:a16="http://schemas.microsoft.com/office/drawing/2014/main" id="{A16CE9C8-D6F6-4EC5-A1E3-4F9A41F1793C}"/>
                  </a:ext>
                </a:extLst>
              </p:cNvPr>
              <p:cNvSpPr txBox="1"/>
              <p:nvPr/>
            </p:nvSpPr>
            <p:spPr>
              <a:xfrm>
                <a:off x="7588817" y="1780913"/>
                <a:ext cx="1196060" cy="30634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m:t>
                      </m:r>
                      <m:r>
                        <a:rPr kumimoji="1" lang="en-US" altLang="ja-JP" sz="1400" i="1" smtClean="0">
                          <a:latin typeface="Cambria Math" panose="02040503050406030204" pitchFamily="18" charset="0"/>
                        </a:rPr>
                        <m:t>𝑡</m:t>
                      </m:r>
                      <m:r>
                        <a:rPr kumimoji="1" lang="en-US" altLang="ja-JP" sz="1400" b="0" i="1" smtClean="0">
                          <a:latin typeface="Cambria Math" panose="02040503050406030204" pitchFamily="18" charset="0"/>
                        </a:rPr>
                        <m:t>≥16+1</m:t>
                      </m:r>
                    </m:oMath>
                  </m:oMathPara>
                </a14:m>
                <a:endParaRPr kumimoji="1" lang="ja-JP" altLang="en-US" sz="1400" dirty="0"/>
              </a:p>
            </p:txBody>
          </p:sp>
        </mc:Choice>
        <mc:Fallback xmlns="">
          <p:sp>
            <p:nvSpPr>
              <p:cNvPr id="100" name="テキスト ボックス 99">
                <a:extLst>
                  <a:ext uri="{FF2B5EF4-FFF2-40B4-BE49-F238E27FC236}">
                    <a16:creationId xmlns:a16="http://schemas.microsoft.com/office/drawing/2014/main" id="{A16CE9C8-D6F6-4EC5-A1E3-4F9A41F1793C}"/>
                  </a:ext>
                </a:extLst>
              </p:cNvPr>
              <p:cNvSpPr txBox="1">
                <a:spLocks noRot="1" noChangeAspect="1" noMove="1" noResize="1" noEditPoints="1" noAdjustHandles="1" noChangeArrowheads="1" noChangeShapeType="1" noTextEdit="1"/>
              </p:cNvSpPr>
              <p:nvPr/>
            </p:nvSpPr>
            <p:spPr>
              <a:xfrm>
                <a:off x="7588817" y="1780913"/>
                <a:ext cx="1196060" cy="306344"/>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1" name="テキスト ボックス 100">
                <a:extLst>
                  <a:ext uri="{FF2B5EF4-FFF2-40B4-BE49-F238E27FC236}">
                    <a16:creationId xmlns:a16="http://schemas.microsoft.com/office/drawing/2014/main" id="{E214D8E6-AFEF-4212-BE24-4FD19CA17879}"/>
                  </a:ext>
                </a:extLst>
              </p:cNvPr>
              <p:cNvSpPr txBox="1"/>
              <p:nvPr/>
            </p:nvSpPr>
            <p:spPr>
              <a:xfrm>
                <a:off x="7578836" y="2587875"/>
                <a:ext cx="1196060" cy="30634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m:t>
                      </m:r>
                      <m:r>
                        <a:rPr kumimoji="1" lang="en-US" altLang="ja-JP" sz="1400" i="1" smtClean="0">
                          <a:latin typeface="Cambria Math" panose="02040503050406030204" pitchFamily="18" charset="0"/>
                        </a:rPr>
                        <m:t>𝑡</m:t>
                      </m:r>
                      <m:r>
                        <a:rPr kumimoji="1" lang="en-US" altLang="ja-JP" sz="1400" b="0" i="1" smtClean="0">
                          <a:latin typeface="Cambria Math" panose="02040503050406030204" pitchFamily="18" charset="0"/>
                        </a:rPr>
                        <m:t>≥14+1</m:t>
                      </m:r>
                    </m:oMath>
                  </m:oMathPara>
                </a14:m>
                <a:endParaRPr kumimoji="1" lang="ja-JP" altLang="en-US" sz="1400" dirty="0"/>
              </a:p>
            </p:txBody>
          </p:sp>
        </mc:Choice>
        <mc:Fallback xmlns="">
          <p:sp>
            <p:nvSpPr>
              <p:cNvPr id="101" name="テキスト ボックス 100">
                <a:extLst>
                  <a:ext uri="{FF2B5EF4-FFF2-40B4-BE49-F238E27FC236}">
                    <a16:creationId xmlns:a16="http://schemas.microsoft.com/office/drawing/2014/main" id="{E214D8E6-AFEF-4212-BE24-4FD19CA17879}"/>
                  </a:ext>
                </a:extLst>
              </p:cNvPr>
              <p:cNvSpPr txBox="1">
                <a:spLocks noRot="1" noChangeAspect="1" noMove="1" noResize="1" noEditPoints="1" noAdjustHandles="1" noChangeArrowheads="1" noChangeShapeType="1" noTextEdit="1"/>
              </p:cNvSpPr>
              <p:nvPr/>
            </p:nvSpPr>
            <p:spPr>
              <a:xfrm>
                <a:off x="7578836" y="2587875"/>
                <a:ext cx="1196060" cy="306344"/>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2" name="テキスト ボックス 101">
                <a:extLst>
                  <a:ext uri="{FF2B5EF4-FFF2-40B4-BE49-F238E27FC236}">
                    <a16:creationId xmlns:a16="http://schemas.microsoft.com/office/drawing/2014/main" id="{11324A2F-FBF2-4F20-8EFC-FC5A4ABEE419}"/>
                  </a:ext>
                </a:extLst>
              </p:cNvPr>
              <p:cNvSpPr txBox="1"/>
              <p:nvPr/>
            </p:nvSpPr>
            <p:spPr>
              <a:xfrm>
                <a:off x="7566652" y="3366719"/>
                <a:ext cx="1196060" cy="30634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m:t>
                      </m:r>
                      <m:r>
                        <a:rPr kumimoji="1" lang="en-US" altLang="ja-JP" sz="1400" i="1" smtClean="0">
                          <a:latin typeface="Cambria Math" panose="02040503050406030204" pitchFamily="18" charset="0"/>
                        </a:rPr>
                        <m:t>𝑡</m:t>
                      </m:r>
                      <m:r>
                        <a:rPr kumimoji="1" lang="en-US" altLang="ja-JP" sz="1400" b="0" i="1" smtClean="0">
                          <a:latin typeface="Cambria Math" panose="02040503050406030204" pitchFamily="18" charset="0"/>
                        </a:rPr>
                        <m:t>≥19+1</m:t>
                      </m:r>
                    </m:oMath>
                  </m:oMathPara>
                </a14:m>
                <a:endParaRPr kumimoji="1" lang="ja-JP" altLang="en-US" sz="1400" dirty="0"/>
              </a:p>
            </p:txBody>
          </p:sp>
        </mc:Choice>
        <mc:Fallback xmlns="">
          <p:sp>
            <p:nvSpPr>
              <p:cNvPr id="102" name="テキスト ボックス 101">
                <a:extLst>
                  <a:ext uri="{FF2B5EF4-FFF2-40B4-BE49-F238E27FC236}">
                    <a16:creationId xmlns:a16="http://schemas.microsoft.com/office/drawing/2014/main" id="{11324A2F-FBF2-4F20-8EFC-FC5A4ABEE419}"/>
                  </a:ext>
                </a:extLst>
              </p:cNvPr>
              <p:cNvSpPr txBox="1">
                <a:spLocks noRot="1" noChangeAspect="1" noMove="1" noResize="1" noEditPoints="1" noAdjustHandles="1" noChangeArrowheads="1" noChangeShapeType="1" noTextEdit="1"/>
              </p:cNvSpPr>
              <p:nvPr/>
            </p:nvSpPr>
            <p:spPr>
              <a:xfrm>
                <a:off x="7566652" y="3366719"/>
                <a:ext cx="1196060" cy="306344"/>
              </a:xfrm>
              <a:prstGeom prst="rect">
                <a:avLst/>
              </a:prstGeom>
              <a:blipFill>
                <a:blip r:embed="rId6"/>
                <a:stretch>
                  <a:fillRect/>
                </a:stretch>
              </a:blipFill>
            </p:spPr>
            <p:txBody>
              <a:bodyPr/>
              <a:lstStyle/>
              <a:p>
                <a:r>
                  <a:rPr lang="ja-JP" altLang="en-US">
                    <a:noFill/>
                  </a:rPr>
                  <a:t> </a:t>
                </a:r>
              </a:p>
            </p:txBody>
          </p:sp>
        </mc:Fallback>
      </mc:AlternateContent>
      <p:sp>
        <p:nvSpPr>
          <p:cNvPr id="103" name="テキスト ボックス 102">
            <a:extLst>
              <a:ext uri="{FF2B5EF4-FFF2-40B4-BE49-F238E27FC236}">
                <a16:creationId xmlns:a16="http://schemas.microsoft.com/office/drawing/2014/main" id="{FC6F36BA-50E2-4B82-90AC-2D155308FBB6}"/>
              </a:ext>
            </a:extLst>
          </p:cNvPr>
          <p:cNvSpPr txBox="1"/>
          <p:nvPr/>
        </p:nvSpPr>
        <p:spPr>
          <a:xfrm>
            <a:off x="190547" y="1025381"/>
            <a:ext cx="1082348" cy="307777"/>
          </a:xfrm>
          <a:prstGeom prst="rect">
            <a:avLst/>
          </a:prstGeom>
          <a:noFill/>
        </p:spPr>
        <p:txBody>
          <a:bodyPr wrap="none" rtlCol="0">
            <a:spAutoFit/>
          </a:bodyPr>
          <a:lstStyle/>
          <a:p>
            <a:pPr algn="ctr"/>
            <a:r>
              <a:rPr kumimoji="1" lang="ja-JP" altLang="en-US" sz="1400" dirty="0"/>
              <a:t>変化幅制約</a:t>
            </a:r>
          </a:p>
        </p:txBody>
      </p:sp>
      <p:sp>
        <p:nvSpPr>
          <p:cNvPr id="43" name="テキスト ボックス 42">
            <a:extLst>
              <a:ext uri="{FF2B5EF4-FFF2-40B4-BE49-F238E27FC236}">
                <a16:creationId xmlns:a16="http://schemas.microsoft.com/office/drawing/2014/main" id="{C9E74E8E-773C-4744-B259-4DCC9D25DD0F}"/>
              </a:ext>
            </a:extLst>
          </p:cNvPr>
          <p:cNvSpPr txBox="1"/>
          <p:nvPr/>
        </p:nvSpPr>
        <p:spPr>
          <a:xfrm>
            <a:off x="370084" y="1395911"/>
            <a:ext cx="723275" cy="307777"/>
          </a:xfrm>
          <a:prstGeom prst="rect">
            <a:avLst/>
          </a:prstGeom>
          <a:noFill/>
        </p:spPr>
        <p:txBody>
          <a:bodyPr wrap="none" rtlCol="0">
            <a:spAutoFit/>
          </a:bodyPr>
          <a:lstStyle/>
          <a:p>
            <a:pPr algn="ctr"/>
            <a:r>
              <a:rPr kumimoji="1" lang="ja-JP" altLang="en-US" sz="1400" dirty="0">
                <a:solidFill>
                  <a:schemeClr val="accent4"/>
                </a:solidFill>
              </a:rPr>
              <a:t>未実装</a:t>
            </a:r>
          </a:p>
        </p:txBody>
      </p:sp>
      <p:sp>
        <p:nvSpPr>
          <p:cNvPr id="39" name="テキスト ボックス 38">
            <a:extLst>
              <a:ext uri="{FF2B5EF4-FFF2-40B4-BE49-F238E27FC236}">
                <a16:creationId xmlns:a16="http://schemas.microsoft.com/office/drawing/2014/main" id="{FED440E0-CF46-44F9-9241-B9C8E4854967}"/>
              </a:ext>
            </a:extLst>
          </p:cNvPr>
          <p:cNvSpPr txBox="1"/>
          <p:nvPr/>
        </p:nvSpPr>
        <p:spPr>
          <a:xfrm>
            <a:off x="571984" y="-20412"/>
            <a:ext cx="2836193" cy="338554"/>
          </a:xfrm>
          <a:prstGeom prst="rect">
            <a:avLst/>
          </a:prstGeom>
          <a:noFill/>
        </p:spPr>
        <p:txBody>
          <a:bodyPr wrap="square" rtlCol="0">
            <a:spAutoFit/>
          </a:bodyPr>
          <a:lstStyle/>
          <a:p>
            <a:r>
              <a:rPr lang="ja-JP" altLang="en-US" sz="1600" b="1" dirty="0">
                <a:solidFill>
                  <a:schemeClr val="bg1"/>
                </a:solidFill>
              </a:rPr>
              <a:t>補足</a:t>
            </a:r>
            <a:endParaRPr kumimoji="1" lang="ja-JP" altLang="en-US" sz="1600" b="1" dirty="0">
              <a:solidFill>
                <a:schemeClr val="bg1"/>
              </a:solidFill>
            </a:endParaRPr>
          </a:p>
        </p:txBody>
      </p:sp>
    </p:spTree>
    <p:extLst>
      <p:ext uri="{BB962C8B-B14F-4D97-AF65-F5344CB8AC3E}">
        <p14:creationId xmlns:p14="http://schemas.microsoft.com/office/powerpoint/2010/main" val="84182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32</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制約条件③</a:t>
            </a:r>
            <a:endParaRPr lang="en-US" dirty="0"/>
          </a:p>
        </p:txBody>
      </p:sp>
      <p:sp>
        <p:nvSpPr>
          <p:cNvPr id="199" name="テキスト ボックス 198">
            <a:extLst>
              <a:ext uri="{FF2B5EF4-FFF2-40B4-BE49-F238E27FC236}">
                <a16:creationId xmlns:a16="http://schemas.microsoft.com/office/drawing/2014/main" id="{2362D54B-0B28-465D-8E6A-5D06B39B7ABB}"/>
              </a:ext>
            </a:extLst>
          </p:cNvPr>
          <p:cNvSpPr txBox="1"/>
          <p:nvPr/>
        </p:nvSpPr>
        <p:spPr>
          <a:xfrm>
            <a:off x="9426785" y="6283843"/>
            <a:ext cx="2143529" cy="523220"/>
          </a:xfrm>
          <a:prstGeom prst="rect">
            <a:avLst/>
          </a:prstGeom>
          <a:solidFill>
            <a:schemeClr val="bg1"/>
          </a:solidFill>
        </p:spPr>
        <p:txBody>
          <a:bodyPr wrap="square" rtlCol="0">
            <a:spAutoFit/>
          </a:bodyPr>
          <a:lstStyle/>
          <a:p>
            <a:r>
              <a:rPr lang="ja-JP" altLang="en-US" sz="1400" dirty="0">
                <a:solidFill>
                  <a:schemeClr val="accent3"/>
                </a:solidFill>
              </a:rPr>
              <a:t>緑：チップ　　</a:t>
            </a:r>
            <a:r>
              <a:rPr lang="ja-JP" altLang="en-US" sz="1400" dirty="0">
                <a:solidFill>
                  <a:schemeClr val="accent1"/>
                </a:solidFill>
              </a:rPr>
              <a:t>青：</a:t>
            </a:r>
            <a:r>
              <a:rPr lang="en-US" altLang="ja-JP" sz="1400" dirty="0">
                <a:solidFill>
                  <a:schemeClr val="accent1"/>
                </a:solidFill>
              </a:rPr>
              <a:t>H</a:t>
            </a:r>
            <a:r>
              <a:rPr lang="ja-JP" altLang="en-US" sz="1400" dirty="0">
                <a:solidFill>
                  <a:schemeClr val="accent1"/>
                </a:solidFill>
              </a:rPr>
              <a:t>ファクタ</a:t>
            </a:r>
            <a:endParaRPr kumimoji="1" lang="en-US" altLang="ja-JP" sz="1400" dirty="0">
              <a:solidFill>
                <a:schemeClr val="accent3"/>
              </a:solidFill>
            </a:endParaRPr>
          </a:p>
          <a:p>
            <a:r>
              <a:rPr kumimoji="1" lang="ja-JP" altLang="en-US" sz="1400" dirty="0">
                <a:solidFill>
                  <a:schemeClr val="accent2"/>
                </a:solidFill>
              </a:rPr>
              <a:t>黄：アルカリ</a:t>
            </a:r>
            <a:r>
              <a:rPr lang="ja-JP" altLang="en-US" sz="1400" dirty="0">
                <a:solidFill>
                  <a:schemeClr val="accent2"/>
                </a:solidFill>
              </a:rPr>
              <a:t>　</a:t>
            </a:r>
            <a:r>
              <a:rPr kumimoji="1" lang="ja-JP" altLang="en-US" sz="1400" dirty="0">
                <a:solidFill>
                  <a:schemeClr val="accent4"/>
                </a:solidFill>
              </a:rPr>
              <a:t>赤：品質</a:t>
            </a:r>
            <a:endParaRPr kumimoji="1" lang="en-US" altLang="ja-JP" sz="1400" dirty="0">
              <a:solidFill>
                <a:schemeClr val="accent4"/>
              </a:solidFill>
            </a:endParaRPr>
          </a:p>
        </p:txBody>
      </p:sp>
      <p:cxnSp>
        <p:nvCxnSpPr>
          <p:cNvPr id="200" name="直線コネクタ 199">
            <a:extLst>
              <a:ext uri="{FF2B5EF4-FFF2-40B4-BE49-F238E27FC236}">
                <a16:creationId xmlns:a16="http://schemas.microsoft.com/office/drawing/2014/main" id="{E0D42867-26CA-417F-9DB7-A3557DAF707D}"/>
              </a:ext>
            </a:extLst>
          </p:cNvPr>
          <p:cNvCxnSpPr>
            <a:cxnSpLocks/>
          </p:cNvCxnSpPr>
          <p:nvPr/>
        </p:nvCxnSpPr>
        <p:spPr>
          <a:xfrm flipV="1">
            <a:off x="1493778" y="854605"/>
            <a:ext cx="0" cy="542923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8" name="テキスト ボックス 207">
            <a:extLst>
              <a:ext uri="{FF2B5EF4-FFF2-40B4-BE49-F238E27FC236}">
                <a16:creationId xmlns:a16="http://schemas.microsoft.com/office/drawing/2014/main" id="{14711D6E-E186-4A1D-8884-CD875B18438F}"/>
              </a:ext>
            </a:extLst>
          </p:cNvPr>
          <p:cNvSpPr txBox="1"/>
          <p:nvPr/>
        </p:nvSpPr>
        <p:spPr>
          <a:xfrm>
            <a:off x="133409" y="1258179"/>
            <a:ext cx="1184940" cy="307777"/>
          </a:xfrm>
          <a:prstGeom prst="rect">
            <a:avLst/>
          </a:prstGeom>
          <a:noFill/>
        </p:spPr>
        <p:txBody>
          <a:bodyPr wrap="none" rtlCol="0">
            <a:spAutoFit/>
          </a:bodyPr>
          <a:lstStyle/>
          <a:p>
            <a:pPr algn="ctr"/>
            <a:r>
              <a:rPr kumimoji="1" lang="ja-JP" altLang="en-US" sz="1400" dirty="0"/>
              <a:t>釜上部モデル</a:t>
            </a:r>
          </a:p>
        </p:txBody>
      </p:sp>
      <mc:AlternateContent xmlns:mc="http://schemas.openxmlformats.org/markup-compatibility/2006" xmlns:a14="http://schemas.microsoft.com/office/drawing/2010/main">
        <mc:Choice Requires="a14">
          <p:sp>
            <p:nvSpPr>
              <p:cNvPr id="209" name="テキスト ボックス 208">
                <a:extLst>
                  <a:ext uri="{FF2B5EF4-FFF2-40B4-BE49-F238E27FC236}">
                    <a16:creationId xmlns:a16="http://schemas.microsoft.com/office/drawing/2014/main" id="{D3309220-E7C5-4517-8C8C-489635696199}"/>
                  </a:ext>
                </a:extLst>
              </p:cNvPr>
              <p:cNvSpPr txBox="1"/>
              <p:nvPr/>
            </p:nvSpPr>
            <p:spPr>
              <a:xfrm>
                <a:off x="1464492" y="1258179"/>
                <a:ext cx="10711669"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i="1" smtClean="0">
                          <a:latin typeface="Cambria Math" panose="02040503050406030204" pitchFamily="18" charset="0"/>
                        </a:rPr>
                        <m:t>𝑔</m:t>
                      </m:r>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𝑡</m:t>
                          </m:r>
                        </m:e>
                      </m:d>
                      <m:r>
                        <a:rPr kumimoji="1" lang="en-US" altLang="ja-JP" sz="1400" b="0" i="1" smtClean="0">
                          <a:latin typeface="Cambria Math" panose="02040503050406030204" pitchFamily="18" charset="0"/>
                        </a:rPr>
                        <m:t>=−0.512</m:t>
                      </m:r>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r>
                            <a:rPr kumimoji="1" lang="en-US" altLang="ja-JP" sz="1400" i="1">
                              <a:latin typeface="Cambria Math" panose="02040503050406030204" pitchFamily="18" charset="0"/>
                            </a:rPr>
                            <m:t>−1</m:t>
                          </m:r>
                        </m:e>
                      </m:d>
                      <m:r>
                        <a:rPr kumimoji="1" lang="en-US" altLang="ja-JP" sz="1400" i="1">
                          <a:latin typeface="Cambria Math" panose="02040503050406030204" pitchFamily="18" charset="0"/>
                        </a:rPr>
                        <m:t>+50)</m:t>
                      </m:r>
                      <m:r>
                        <a:rPr kumimoji="1" lang="en-US" altLang="ja-JP" sz="1400" b="0" i="1" smtClean="0">
                          <a:latin typeface="Cambria Math" panose="02040503050406030204" pitchFamily="18" charset="0"/>
                        </a:rPr>
                        <m:t>+1.110</m:t>
                      </m:r>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r>
                            <a:rPr kumimoji="1" lang="en-US" altLang="ja-JP" sz="1400" i="1">
                              <a:latin typeface="Cambria Math" panose="02040503050406030204" pitchFamily="18" charset="0"/>
                            </a:rPr>
                            <m:t>−1</m:t>
                          </m:r>
                        </m:e>
                      </m:d>
                      <m:r>
                        <a:rPr kumimoji="1" lang="en-US" altLang="ja-JP" sz="1400" i="1">
                          <a:latin typeface="Cambria Math" panose="02040503050406030204" pitchFamily="18" charset="0"/>
                        </a:rPr>
                        <m:t>+50)−0.363</m:t>
                      </m:r>
                      <m:r>
                        <a:rPr kumimoji="1" lang="en-US" altLang="ja-JP" sz="140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r>
                            <a:rPr kumimoji="1" lang="en-US" altLang="ja-JP" sz="1400" i="1">
                              <a:latin typeface="Cambria Math" panose="02040503050406030204" pitchFamily="18" charset="0"/>
                            </a:rPr>
                            <m:t>−1</m:t>
                          </m:r>
                        </m:e>
                      </m:d>
                      <m:r>
                        <a:rPr kumimoji="1" lang="en-US" altLang="ja-JP" sz="1400" i="1">
                          <a:latin typeface="Cambria Math" panose="02040503050406030204" pitchFamily="18" charset="0"/>
                        </a:rPr>
                        <m:t>+50</m:t>
                      </m:r>
                      <m:r>
                        <a:rPr kumimoji="1" lang="en-US" altLang="ja-JP" sz="1400" b="0" i="1" smtClean="0">
                          <a:latin typeface="Cambria Math" panose="02040503050406030204" pitchFamily="18" charset="0"/>
                        </a:rPr>
                        <m:t>)</m:t>
                      </m:r>
                      <m:r>
                        <a:rPr kumimoji="1" lang="en-US" altLang="ja-JP" sz="1400" i="1">
                          <a:latin typeface="Cambria Math" panose="02040503050406030204" pitchFamily="18" charset="0"/>
                        </a:rPr>
                        <m:t>−</m:t>
                      </m:r>
                      <m:r>
                        <a:rPr kumimoji="1" lang="en-US" altLang="ja-JP" sz="1400" b="0" i="1" smtClean="0">
                          <a:latin typeface="Cambria Math" panose="02040503050406030204" pitchFamily="18" charset="0"/>
                        </a:rPr>
                        <m:t>11</m:t>
                      </m:r>
                      <m:r>
                        <a:rPr kumimoji="1" lang="en-US" altLang="ja-JP" sz="1400" i="1">
                          <a:latin typeface="Cambria Math" panose="02040503050406030204" pitchFamily="18" charset="0"/>
                        </a:rPr>
                        <m:t>.</m:t>
                      </m:r>
                      <m:r>
                        <a:rPr kumimoji="1" lang="en-US" altLang="ja-JP" sz="1400" b="0" i="1" smtClean="0">
                          <a:latin typeface="Cambria Math" panose="02040503050406030204" pitchFamily="18" charset="0"/>
                        </a:rPr>
                        <m:t>76</m:t>
                      </m:r>
                    </m:oMath>
                  </m:oMathPara>
                </a14:m>
                <a:endParaRPr kumimoji="1" lang="ja-JP" altLang="en-US" sz="1400" dirty="0"/>
              </a:p>
            </p:txBody>
          </p:sp>
        </mc:Choice>
        <mc:Fallback xmlns="">
          <p:sp>
            <p:nvSpPr>
              <p:cNvPr id="209" name="テキスト ボックス 208">
                <a:extLst>
                  <a:ext uri="{FF2B5EF4-FFF2-40B4-BE49-F238E27FC236}">
                    <a16:creationId xmlns:a16="http://schemas.microsoft.com/office/drawing/2014/main" id="{D3309220-E7C5-4517-8C8C-489635696199}"/>
                  </a:ext>
                </a:extLst>
              </p:cNvPr>
              <p:cNvSpPr txBox="1">
                <a:spLocks noRot="1" noChangeAspect="1" noMove="1" noResize="1" noEditPoints="1" noAdjustHandles="1" noChangeArrowheads="1" noChangeShapeType="1" noTextEdit="1"/>
              </p:cNvSpPr>
              <p:nvPr/>
            </p:nvSpPr>
            <p:spPr>
              <a:xfrm>
                <a:off x="1464492" y="1258179"/>
                <a:ext cx="10711669" cy="307777"/>
              </a:xfrm>
              <a:prstGeom prst="rect">
                <a:avLst/>
              </a:prstGeom>
              <a:blipFill>
                <a:blip r:embed="rId2"/>
                <a:stretch>
                  <a:fillRect b="-7843"/>
                </a:stretch>
              </a:blipFill>
            </p:spPr>
            <p:txBody>
              <a:bodyPr/>
              <a:lstStyle/>
              <a:p>
                <a:r>
                  <a:rPr lang="ja-JP" altLang="en-US">
                    <a:noFill/>
                  </a:rPr>
                  <a:t> </a:t>
                </a:r>
              </a:p>
            </p:txBody>
          </p:sp>
        </mc:Fallback>
      </mc:AlternateContent>
      <p:sp>
        <p:nvSpPr>
          <p:cNvPr id="210" name="テキスト ボックス 209">
            <a:extLst>
              <a:ext uri="{FF2B5EF4-FFF2-40B4-BE49-F238E27FC236}">
                <a16:creationId xmlns:a16="http://schemas.microsoft.com/office/drawing/2014/main" id="{4EB14658-72C2-4E42-9E83-9E577140E1E5}"/>
              </a:ext>
            </a:extLst>
          </p:cNvPr>
          <p:cNvSpPr txBox="1"/>
          <p:nvPr/>
        </p:nvSpPr>
        <p:spPr>
          <a:xfrm>
            <a:off x="244817" y="2818047"/>
            <a:ext cx="962123" cy="307777"/>
          </a:xfrm>
          <a:prstGeom prst="rect">
            <a:avLst/>
          </a:prstGeom>
          <a:noFill/>
        </p:spPr>
        <p:txBody>
          <a:bodyPr wrap="none" rtlCol="0">
            <a:spAutoFit/>
          </a:bodyPr>
          <a:lstStyle/>
          <a:p>
            <a:pPr algn="ctr"/>
            <a:r>
              <a:rPr kumimoji="1" lang="ja-JP" altLang="en-US" sz="1400" dirty="0"/>
              <a:t>品質モデル</a:t>
            </a:r>
          </a:p>
        </p:txBody>
      </p:sp>
      <mc:AlternateContent xmlns:mc="http://schemas.openxmlformats.org/markup-compatibility/2006" xmlns:a14="http://schemas.microsoft.com/office/drawing/2010/main">
        <mc:Choice Requires="a14">
          <p:sp>
            <p:nvSpPr>
              <p:cNvPr id="211" name="テキスト ボックス 210">
                <a:extLst>
                  <a:ext uri="{FF2B5EF4-FFF2-40B4-BE49-F238E27FC236}">
                    <a16:creationId xmlns:a16="http://schemas.microsoft.com/office/drawing/2014/main" id="{66F11185-878B-4849-8AEF-11B3AF2FD100}"/>
                  </a:ext>
                </a:extLst>
              </p:cNvPr>
              <p:cNvSpPr txBox="1"/>
              <p:nvPr/>
            </p:nvSpPr>
            <p:spPr>
              <a:xfrm>
                <a:off x="1584506" y="2818047"/>
                <a:ext cx="10423275"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𝑔</m:t>
                      </m:r>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𝑡</m:t>
                          </m:r>
                        </m:e>
                      </m:d>
                      <m:r>
                        <a:rPr kumimoji="1" lang="en-US" altLang="ja-JP" sz="1400" b="0" i="1" smtClean="0">
                          <a:latin typeface="Cambria Math" panose="02040503050406030204" pitchFamily="18" charset="0"/>
                        </a:rPr>
                        <m:t>=0</m:t>
                      </m:r>
                      <m:r>
                        <a:rPr kumimoji="1" lang="en-US" altLang="ja-JP" sz="1400" b="0" i="1" smtClean="0">
                          <a:latin typeface="Cambria Math" panose="02040503050406030204" pitchFamily="18" charset="0"/>
                          <a:ea typeface="Cambria Math" panose="02040503050406030204" pitchFamily="18" charset="0"/>
                        </a:rPr>
                        <m:t>×</m:t>
                      </m:r>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r>
                            <a:rPr kumimoji="1" lang="en-US" altLang="ja-JP" sz="1400" i="1">
                              <a:latin typeface="Cambria Math" panose="02040503050406030204" pitchFamily="18" charset="0"/>
                            </a:rPr>
                            <m:t>−1</m:t>
                          </m:r>
                        </m:e>
                      </m:d>
                      <m:r>
                        <a:rPr kumimoji="1" lang="en-US" altLang="ja-JP" sz="1400" i="1">
                          <a:latin typeface="Cambria Math" panose="02040503050406030204" pitchFamily="18" charset="0"/>
                        </a:rPr>
                        <m:t>+50)</m:t>
                      </m:r>
                      <m:r>
                        <a:rPr kumimoji="1" lang="en-US" altLang="ja-JP" sz="1400" b="0" i="1" smtClean="0">
                          <a:latin typeface="Cambria Math" panose="02040503050406030204" pitchFamily="18" charset="0"/>
                        </a:rPr>
                        <m:t>+0.254</m:t>
                      </m:r>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r>
                            <a:rPr kumimoji="1" lang="en-US" altLang="ja-JP" sz="1400" i="1">
                              <a:latin typeface="Cambria Math" panose="02040503050406030204" pitchFamily="18" charset="0"/>
                            </a:rPr>
                            <m:t>−1</m:t>
                          </m:r>
                        </m:e>
                      </m:d>
                      <m:r>
                        <a:rPr kumimoji="1" lang="en-US" altLang="ja-JP" sz="1400" i="1">
                          <a:latin typeface="Cambria Math" panose="02040503050406030204" pitchFamily="18" charset="0"/>
                        </a:rPr>
                        <m:t>+50)+0.223(</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r>
                            <a:rPr kumimoji="1" lang="en-US" altLang="ja-JP" sz="1400" i="1">
                              <a:latin typeface="Cambria Math" panose="02040503050406030204" pitchFamily="18" charset="0"/>
                            </a:rPr>
                            <m:t>−1</m:t>
                          </m:r>
                        </m:e>
                      </m:d>
                      <m:r>
                        <a:rPr kumimoji="1" lang="en-US" altLang="ja-JP" sz="1400" i="1">
                          <a:latin typeface="Cambria Math" panose="02040503050406030204" pitchFamily="18" charset="0"/>
                        </a:rPr>
                        <m:t>+50)</m:t>
                      </m:r>
                    </m:oMath>
                  </m:oMathPara>
                </a14:m>
                <a:endParaRPr kumimoji="1" lang="ja-JP" altLang="en-US" sz="1400" dirty="0"/>
              </a:p>
            </p:txBody>
          </p:sp>
        </mc:Choice>
        <mc:Fallback xmlns="">
          <p:sp>
            <p:nvSpPr>
              <p:cNvPr id="211" name="テキスト ボックス 210">
                <a:extLst>
                  <a:ext uri="{FF2B5EF4-FFF2-40B4-BE49-F238E27FC236}">
                    <a16:creationId xmlns:a16="http://schemas.microsoft.com/office/drawing/2014/main" id="{66F11185-878B-4849-8AEF-11B3AF2FD100}"/>
                  </a:ext>
                </a:extLst>
              </p:cNvPr>
              <p:cNvSpPr txBox="1">
                <a:spLocks noRot="1" noChangeAspect="1" noMove="1" noResize="1" noEditPoints="1" noAdjustHandles="1" noChangeArrowheads="1" noChangeShapeType="1" noTextEdit="1"/>
              </p:cNvSpPr>
              <p:nvPr/>
            </p:nvSpPr>
            <p:spPr>
              <a:xfrm>
                <a:off x="1584506" y="2818047"/>
                <a:ext cx="10423275" cy="307777"/>
              </a:xfrm>
              <a:prstGeom prst="rect">
                <a:avLst/>
              </a:prstGeom>
              <a:blipFill>
                <a:blip r:embed="rId3"/>
                <a:stretch>
                  <a:fillRect b="-78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7" name="テキスト ボックス 216">
                <a:extLst>
                  <a:ext uri="{FF2B5EF4-FFF2-40B4-BE49-F238E27FC236}">
                    <a16:creationId xmlns:a16="http://schemas.microsoft.com/office/drawing/2014/main" id="{51E4A8D9-4C3B-487F-A763-6B398F803C2D}"/>
                  </a:ext>
                </a:extLst>
              </p:cNvPr>
              <p:cNvSpPr txBox="1"/>
              <p:nvPr/>
            </p:nvSpPr>
            <p:spPr>
              <a:xfrm>
                <a:off x="1698691" y="4361367"/>
                <a:ext cx="234327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m:t>
                      </m:r>
                      <m:r>
                        <a:rPr kumimoji="1" lang="en-US" altLang="ja-JP" sz="1400" i="1" smtClean="0">
                          <a:latin typeface="Cambria Math" panose="02040503050406030204" pitchFamily="18" charset="0"/>
                        </a:rPr>
                        <m:t>0</m:t>
                      </m:r>
                      <m:r>
                        <a:rPr kumimoji="1" lang="en-US" altLang="ja-JP" sz="1400" b="0" i="1" smtClean="0">
                          <a:latin typeface="Cambria Math" panose="02040503050406030204" pitchFamily="18" charset="0"/>
                        </a:rPr>
                        <m:t>.3916≤</m:t>
                      </m:r>
                      <m:r>
                        <a:rPr kumimoji="1" lang="en-US" altLang="ja-JP" sz="1400" i="1">
                          <a:latin typeface="Cambria Math" panose="02040503050406030204" pitchFamily="18" charset="0"/>
                        </a:rPr>
                        <m:t>𝑔</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]≤0.3916</m:t>
                      </m:r>
                    </m:oMath>
                  </m:oMathPara>
                </a14:m>
                <a:endParaRPr kumimoji="1" lang="ja-JP" altLang="en-US" sz="1400" dirty="0"/>
              </a:p>
            </p:txBody>
          </p:sp>
        </mc:Choice>
        <mc:Fallback xmlns="">
          <p:sp>
            <p:nvSpPr>
              <p:cNvPr id="217" name="テキスト ボックス 216">
                <a:extLst>
                  <a:ext uri="{FF2B5EF4-FFF2-40B4-BE49-F238E27FC236}">
                    <a16:creationId xmlns:a16="http://schemas.microsoft.com/office/drawing/2014/main" id="{51E4A8D9-4C3B-487F-A763-6B398F803C2D}"/>
                  </a:ext>
                </a:extLst>
              </p:cNvPr>
              <p:cNvSpPr txBox="1">
                <a:spLocks noRot="1" noChangeAspect="1" noMove="1" noResize="1" noEditPoints="1" noAdjustHandles="1" noChangeArrowheads="1" noChangeShapeType="1" noTextEdit="1"/>
              </p:cNvSpPr>
              <p:nvPr/>
            </p:nvSpPr>
            <p:spPr>
              <a:xfrm>
                <a:off x="1698691" y="4361367"/>
                <a:ext cx="2343270" cy="307777"/>
              </a:xfrm>
              <a:prstGeom prst="rect">
                <a:avLst/>
              </a:prstGeom>
              <a:blipFill>
                <a:blip r:embed="rId4"/>
                <a:stretch>
                  <a:fillRect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2" name="テキスト ボックス 221">
                <a:extLst>
                  <a:ext uri="{FF2B5EF4-FFF2-40B4-BE49-F238E27FC236}">
                    <a16:creationId xmlns:a16="http://schemas.microsoft.com/office/drawing/2014/main" id="{048565AD-3414-44BA-B155-1B269CAC24CB}"/>
                  </a:ext>
                </a:extLst>
              </p:cNvPr>
              <p:cNvSpPr txBox="1"/>
              <p:nvPr/>
            </p:nvSpPr>
            <p:spPr>
              <a:xfrm>
                <a:off x="1698691" y="2160207"/>
                <a:ext cx="234327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m:t>
                      </m:r>
                      <m:r>
                        <a:rPr kumimoji="1" lang="en-US" altLang="ja-JP" sz="1400" i="1" smtClean="0">
                          <a:latin typeface="Cambria Math" panose="02040503050406030204" pitchFamily="18" charset="0"/>
                        </a:rPr>
                        <m:t>0</m:t>
                      </m:r>
                      <m:r>
                        <a:rPr kumimoji="1" lang="en-US" altLang="ja-JP" sz="1400" b="0" i="1" smtClean="0">
                          <a:latin typeface="Cambria Math" panose="02040503050406030204" pitchFamily="18" charset="0"/>
                        </a:rPr>
                        <m:t>.4608≤</m:t>
                      </m:r>
                      <m:r>
                        <a:rPr kumimoji="1" lang="en-US" altLang="ja-JP" sz="1400" i="1">
                          <a:latin typeface="Cambria Math" panose="02040503050406030204" pitchFamily="18" charset="0"/>
                        </a:rPr>
                        <m:t>𝑔</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]≤0.4608</m:t>
                      </m:r>
                    </m:oMath>
                  </m:oMathPara>
                </a14:m>
                <a:endParaRPr kumimoji="1" lang="ja-JP" altLang="en-US" sz="1400" dirty="0"/>
              </a:p>
            </p:txBody>
          </p:sp>
        </mc:Choice>
        <mc:Fallback xmlns="">
          <p:sp>
            <p:nvSpPr>
              <p:cNvPr id="222" name="テキスト ボックス 221">
                <a:extLst>
                  <a:ext uri="{FF2B5EF4-FFF2-40B4-BE49-F238E27FC236}">
                    <a16:creationId xmlns:a16="http://schemas.microsoft.com/office/drawing/2014/main" id="{048565AD-3414-44BA-B155-1B269CAC24CB}"/>
                  </a:ext>
                </a:extLst>
              </p:cNvPr>
              <p:cNvSpPr txBox="1">
                <a:spLocks noRot="1" noChangeAspect="1" noMove="1" noResize="1" noEditPoints="1" noAdjustHandles="1" noChangeArrowheads="1" noChangeShapeType="1" noTextEdit="1"/>
              </p:cNvSpPr>
              <p:nvPr/>
            </p:nvSpPr>
            <p:spPr>
              <a:xfrm>
                <a:off x="1698691" y="2160207"/>
                <a:ext cx="2343270" cy="307777"/>
              </a:xfrm>
              <a:prstGeom prst="rect">
                <a:avLst/>
              </a:prstGeom>
              <a:blipFill>
                <a:blip r:embed="rId5"/>
                <a:stretch>
                  <a:fillRect b="-9804"/>
                </a:stretch>
              </a:blipFill>
            </p:spPr>
            <p:txBody>
              <a:bodyPr/>
              <a:lstStyle/>
              <a:p>
                <a:r>
                  <a:rPr lang="ja-JP" altLang="en-US">
                    <a:noFill/>
                  </a:rPr>
                  <a:t> </a:t>
                </a:r>
              </a:p>
            </p:txBody>
          </p:sp>
        </mc:Fallback>
      </mc:AlternateContent>
      <p:sp>
        <p:nvSpPr>
          <p:cNvPr id="240" name="テキスト ボックス 239">
            <a:extLst>
              <a:ext uri="{FF2B5EF4-FFF2-40B4-BE49-F238E27FC236}">
                <a16:creationId xmlns:a16="http://schemas.microsoft.com/office/drawing/2014/main" id="{C9EE0DE1-1868-4710-B164-821D0F56F574}"/>
              </a:ext>
            </a:extLst>
          </p:cNvPr>
          <p:cNvSpPr txBox="1"/>
          <p:nvPr/>
        </p:nvSpPr>
        <p:spPr>
          <a:xfrm>
            <a:off x="5622770" y="3084091"/>
            <a:ext cx="748923" cy="430887"/>
          </a:xfrm>
          <a:prstGeom prst="rect">
            <a:avLst/>
          </a:prstGeom>
          <a:noFill/>
        </p:spPr>
        <p:txBody>
          <a:bodyPr wrap="none" rtlCol="0">
            <a:spAutoFit/>
          </a:bodyPr>
          <a:lstStyle/>
          <a:p>
            <a:pPr algn="ctr"/>
            <a:r>
              <a:rPr kumimoji="1" lang="ja-JP" altLang="en-US" sz="1100" dirty="0">
                <a:solidFill>
                  <a:schemeClr val="accent1"/>
                </a:solidFill>
              </a:rPr>
              <a:t>下部浸透</a:t>
            </a:r>
            <a:endParaRPr kumimoji="1" lang="en-US" altLang="ja-JP" sz="1100" dirty="0">
              <a:solidFill>
                <a:schemeClr val="accent1"/>
              </a:solidFill>
            </a:endParaRPr>
          </a:p>
          <a:p>
            <a:pPr algn="ctr"/>
            <a:r>
              <a:rPr kumimoji="1" lang="en-US" altLang="ja-JP" sz="1100" dirty="0">
                <a:solidFill>
                  <a:schemeClr val="accent1"/>
                </a:solidFill>
              </a:rPr>
              <a:t>H</a:t>
            </a:r>
            <a:r>
              <a:rPr kumimoji="1" lang="ja-JP" altLang="en-US" sz="1100" dirty="0">
                <a:solidFill>
                  <a:schemeClr val="accent1"/>
                </a:solidFill>
              </a:rPr>
              <a:t>ファクタ</a:t>
            </a:r>
          </a:p>
        </p:txBody>
      </p:sp>
      <p:sp>
        <p:nvSpPr>
          <p:cNvPr id="241" name="テキスト ボックス 240">
            <a:extLst>
              <a:ext uri="{FF2B5EF4-FFF2-40B4-BE49-F238E27FC236}">
                <a16:creationId xmlns:a16="http://schemas.microsoft.com/office/drawing/2014/main" id="{CFB52437-4000-49F3-BE6B-26F69F13ACD6}"/>
              </a:ext>
            </a:extLst>
          </p:cNvPr>
          <p:cNvSpPr txBox="1"/>
          <p:nvPr/>
        </p:nvSpPr>
        <p:spPr>
          <a:xfrm>
            <a:off x="5842655" y="1548282"/>
            <a:ext cx="748923" cy="430887"/>
          </a:xfrm>
          <a:prstGeom prst="rect">
            <a:avLst/>
          </a:prstGeom>
          <a:noFill/>
        </p:spPr>
        <p:txBody>
          <a:bodyPr wrap="none" rtlCol="0">
            <a:spAutoFit/>
          </a:bodyPr>
          <a:lstStyle/>
          <a:p>
            <a:pPr algn="ctr"/>
            <a:r>
              <a:rPr kumimoji="1" lang="ja-JP" altLang="en-US" sz="1100" dirty="0">
                <a:solidFill>
                  <a:schemeClr val="accent1"/>
                </a:solidFill>
              </a:rPr>
              <a:t>下部浸透</a:t>
            </a:r>
            <a:endParaRPr kumimoji="1" lang="en-US" altLang="ja-JP" sz="1100" dirty="0">
              <a:solidFill>
                <a:schemeClr val="accent1"/>
              </a:solidFill>
            </a:endParaRPr>
          </a:p>
          <a:p>
            <a:pPr algn="ctr"/>
            <a:r>
              <a:rPr kumimoji="1" lang="en-US" altLang="ja-JP" sz="1100" dirty="0">
                <a:solidFill>
                  <a:schemeClr val="accent1"/>
                </a:solidFill>
              </a:rPr>
              <a:t>H</a:t>
            </a:r>
            <a:r>
              <a:rPr kumimoji="1" lang="ja-JP" altLang="en-US" sz="1100" dirty="0">
                <a:solidFill>
                  <a:schemeClr val="accent1"/>
                </a:solidFill>
              </a:rPr>
              <a:t>ファクタ</a:t>
            </a:r>
          </a:p>
        </p:txBody>
      </p:sp>
      <p:sp>
        <p:nvSpPr>
          <p:cNvPr id="242" name="テキスト ボックス 241">
            <a:extLst>
              <a:ext uri="{FF2B5EF4-FFF2-40B4-BE49-F238E27FC236}">
                <a16:creationId xmlns:a16="http://schemas.microsoft.com/office/drawing/2014/main" id="{EFF6F64A-F110-44C9-B493-141F67A8C18A}"/>
              </a:ext>
            </a:extLst>
          </p:cNvPr>
          <p:cNvSpPr txBox="1"/>
          <p:nvPr/>
        </p:nvSpPr>
        <p:spPr>
          <a:xfrm>
            <a:off x="8851925" y="1539561"/>
            <a:ext cx="801823" cy="430887"/>
          </a:xfrm>
          <a:prstGeom prst="rect">
            <a:avLst/>
          </a:prstGeom>
          <a:noFill/>
        </p:spPr>
        <p:txBody>
          <a:bodyPr wrap="none" rtlCol="0">
            <a:spAutoFit/>
          </a:bodyPr>
          <a:lstStyle/>
          <a:p>
            <a:pPr algn="ctr"/>
            <a:r>
              <a:rPr kumimoji="1" lang="ja-JP" altLang="en-US" sz="1100" dirty="0">
                <a:solidFill>
                  <a:schemeClr val="accent1"/>
                </a:solidFill>
              </a:rPr>
              <a:t>蒸解ゾーン</a:t>
            </a:r>
            <a:endParaRPr kumimoji="1" lang="en-US" altLang="ja-JP" sz="1100" dirty="0">
              <a:solidFill>
                <a:schemeClr val="accent1"/>
              </a:solidFill>
            </a:endParaRPr>
          </a:p>
          <a:p>
            <a:pPr algn="ctr"/>
            <a:r>
              <a:rPr kumimoji="1" lang="en-US" altLang="ja-JP" sz="1100" dirty="0">
                <a:solidFill>
                  <a:schemeClr val="accent1"/>
                </a:solidFill>
              </a:rPr>
              <a:t>H</a:t>
            </a:r>
            <a:r>
              <a:rPr kumimoji="1" lang="ja-JP" altLang="en-US" sz="1100" dirty="0">
                <a:solidFill>
                  <a:schemeClr val="accent1"/>
                </a:solidFill>
              </a:rPr>
              <a:t>ファクタ</a:t>
            </a:r>
          </a:p>
        </p:txBody>
      </p:sp>
      <p:sp>
        <p:nvSpPr>
          <p:cNvPr id="243" name="テキスト ボックス 242">
            <a:extLst>
              <a:ext uri="{FF2B5EF4-FFF2-40B4-BE49-F238E27FC236}">
                <a16:creationId xmlns:a16="http://schemas.microsoft.com/office/drawing/2014/main" id="{6A40523B-9489-4432-AC3A-48B1A02E552D}"/>
              </a:ext>
            </a:extLst>
          </p:cNvPr>
          <p:cNvSpPr txBox="1"/>
          <p:nvPr/>
        </p:nvSpPr>
        <p:spPr>
          <a:xfrm>
            <a:off x="2728490" y="1545745"/>
            <a:ext cx="748923" cy="430887"/>
          </a:xfrm>
          <a:prstGeom prst="rect">
            <a:avLst/>
          </a:prstGeom>
          <a:noFill/>
        </p:spPr>
        <p:txBody>
          <a:bodyPr wrap="none" rtlCol="0">
            <a:spAutoFit/>
          </a:bodyPr>
          <a:lstStyle/>
          <a:p>
            <a:pPr algn="ctr"/>
            <a:r>
              <a:rPr kumimoji="1" lang="ja-JP" altLang="en-US" sz="1100" dirty="0">
                <a:solidFill>
                  <a:schemeClr val="accent1"/>
                </a:solidFill>
              </a:rPr>
              <a:t>上部浸透</a:t>
            </a:r>
            <a:endParaRPr kumimoji="1" lang="en-US" altLang="ja-JP" sz="1100" dirty="0">
              <a:solidFill>
                <a:schemeClr val="accent1"/>
              </a:solidFill>
            </a:endParaRPr>
          </a:p>
          <a:p>
            <a:pPr algn="ctr"/>
            <a:r>
              <a:rPr kumimoji="1" lang="en-US" altLang="ja-JP" sz="1100" dirty="0">
                <a:solidFill>
                  <a:schemeClr val="accent1"/>
                </a:solidFill>
              </a:rPr>
              <a:t>H</a:t>
            </a:r>
            <a:r>
              <a:rPr kumimoji="1" lang="ja-JP" altLang="en-US" sz="1100" dirty="0">
                <a:solidFill>
                  <a:schemeClr val="accent1"/>
                </a:solidFill>
              </a:rPr>
              <a:t>ファクタ</a:t>
            </a:r>
          </a:p>
        </p:txBody>
      </p:sp>
      <p:sp>
        <p:nvSpPr>
          <p:cNvPr id="244" name="テキスト ボックス 243">
            <a:extLst>
              <a:ext uri="{FF2B5EF4-FFF2-40B4-BE49-F238E27FC236}">
                <a16:creationId xmlns:a16="http://schemas.microsoft.com/office/drawing/2014/main" id="{C188137D-4CB0-4756-B0F6-AF5F9A88826C}"/>
              </a:ext>
            </a:extLst>
          </p:cNvPr>
          <p:cNvSpPr txBox="1"/>
          <p:nvPr/>
        </p:nvSpPr>
        <p:spPr>
          <a:xfrm>
            <a:off x="8684606" y="3115114"/>
            <a:ext cx="801823" cy="430887"/>
          </a:xfrm>
          <a:prstGeom prst="rect">
            <a:avLst/>
          </a:prstGeom>
          <a:noFill/>
        </p:spPr>
        <p:txBody>
          <a:bodyPr wrap="none" rtlCol="0">
            <a:spAutoFit/>
          </a:bodyPr>
          <a:lstStyle/>
          <a:p>
            <a:pPr algn="ctr"/>
            <a:r>
              <a:rPr kumimoji="1" lang="ja-JP" altLang="en-US" sz="1100" dirty="0">
                <a:solidFill>
                  <a:schemeClr val="accent1"/>
                </a:solidFill>
              </a:rPr>
              <a:t>蒸解ゾーン</a:t>
            </a:r>
            <a:endParaRPr kumimoji="1" lang="en-US" altLang="ja-JP" sz="1100" dirty="0">
              <a:solidFill>
                <a:schemeClr val="accent1"/>
              </a:solidFill>
            </a:endParaRPr>
          </a:p>
          <a:p>
            <a:pPr algn="ctr"/>
            <a:r>
              <a:rPr kumimoji="1" lang="en-US" altLang="ja-JP" sz="1100" dirty="0">
                <a:solidFill>
                  <a:schemeClr val="accent1"/>
                </a:solidFill>
              </a:rPr>
              <a:t>H</a:t>
            </a:r>
            <a:r>
              <a:rPr kumimoji="1" lang="ja-JP" altLang="en-US" sz="1100" dirty="0">
                <a:solidFill>
                  <a:schemeClr val="accent1"/>
                </a:solidFill>
              </a:rPr>
              <a:t>ファクタ</a:t>
            </a:r>
          </a:p>
        </p:txBody>
      </p:sp>
      <p:sp>
        <p:nvSpPr>
          <p:cNvPr id="245" name="テキスト ボックス 244">
            <a:extLst>
              <a:ext uri="{FF2B5EF4-FFF2-40B4-BE49-F238E27FC236}">
                <a16:creationId xmlns:a16="http://schemas.microsoft.com/office/drawing/2014/main" id="{DDE5263D-8D44-44B4-9D51-EA8161986843}"/>
              </a:ext>
            </a:extLst>
          </p:cNvPr>
          <p:cNvSpPr txBox="1"/>
          <p:nvPr/>
        </p:nvSpPr>
        <p:spPr>
          <a:xfrm>
            <a:off x="2413060" y="3084091"/>
            <a:ext cx="748923" cy="430887"/>
          </a:xfrm>
          <a:prstGeom prst="rect">
            <a:avLst/>
          </a:prstGeom>
          <a:noFill/>
        </p:spPr>
        <p:txBody>
          <a:bodyPr wrap="none" rtlCol="0">
            <a:spAutoFit/>
          </a:bodyPr>
          <a:lstStyle/>
          <a:p>
            <a:pPr algn="ctr"/>
            <a:r>
              <a:rPr kumimoji="1" lang="ja-JP" altLang="en-US" sz="1100" dirty="0">
                <a:solidFill>
                  <a:schemeClr val="accent1"/>
                </a:solidFill>
              </a:rPr>
              <a:t>上部浸透</a:t>
            </a:r>
            <a:endParaRPr kumimoji="1" lang="en-US" altLang="ja-JP" sz="1100" dirty="0">
              <a:solidFill>
                <a:schemeClr val="accent1"/>
              </a:solidFill>
            </a:endParaRPr>
          </a:p>
          <a:p>
            <a:pPr algn="ctr"/>
            <a:r>
              <a:rPr kumimoji="1" lang="en-US" altLang="ja-JP" sz="1100" dirty="0">
                <a:solidFill>
                  <a:schemeClr val="accent1"/>
                </a:solidFill>
              </a:rPr>
              <a:t>H</a:t>
            </a:r>
            <a:r>
              <a:rPr kumimoji="1" lang="ja-JP" altLang="en-US" sz="1100" dirty="0">
                <a:solidFill>
                  <a:schemeClr val="accent1"/>
                </a:solidFill>
              </a:rPr>
              <a:t>ファクタ</a:t>
            </a:r>
          </a:p>
        </p:txBody>
      </p:sp>
      <p:sp>
        <p:nvSpPr>
          <p:cNvPr id="246" name="テキスト ボックス 245">
            <a:extLst>
              <a:ext uri="{FF2B5EF4-FFF2-40B4-BE49-F238E27FC236}">
                <a16:creationId xmlns:a16="http://schemas.microsoft.com/office/drawing/2014/main" id="{9C554A68-E074-4097-920F-A963EA94B2D5}"/>
              </a:ext>
            </a:extLst>
          </p:cNvPr>
          <p:cNvSpPr txBox="1"/>
          <p:nvPr/>
        </p:nvSpPr>
        <p:spPr>
          <a:xfrm>
            <a:off x="2840814" y="3835003"/>
            <a:ext cx="845103" cy="430887"/>
          </a:xfrm>
          <a:prstGeom prst="rect">
            <a:avLst/>
          </a:prstGeom>
          <a:noFill/>
        </p:spPr>
        <p:txBody>
          <a:bodyPr wrap="none" rtlCol="0">
            <a:spAutoFit/>
          </a:bodyPr>
          <a:lstStyle/>
          <a:p>
            <a:pPr algn="ctr"/>
            <a:r>
              <a:rPr kumimoji="1" lang="ja-JP" altLang="en-US" sz="1100" dirty="0">
                <a:solidFill>
                  <a:schemeClr val="accent2"/>
                </a:solidFill>
              </a:rPr>
              <a:t>残アルカリ</a:t>
            </a:r>
            <a:r>
              <a:rPr kumimoji="1" lang="en-US" altLang="ja-JP" sz="1100" dirty="0">
                <a:solidFill>
                  <a:schemeClr val="accent2"/>
                </a:solidFill>
              </a:rPr>
              <a:t>×</a:t>
            </a:r>
          </a:p>
          <a:p>
            <a:pPr algn="ctr"/>
            <a:r>
              <a:rPr kumimoji="1" lang="ja-JP" altLang="en-US" sz="1100" dirty="0">
                <a:solidFill>
                  <a:schemeClr val="accent2"/>
                </a:solidFill>
              </a:rPr>
              <a:t>滞留時間</a:t>
            </a:r>
          </a:p>
        </p:txBody>
      </p:sp>
      <p:sp>
        <p:nvSpPr>
          <p:cNvPr id="248" name="テキスト ボックス 247">
            <a:extLst>
              <a:ext uri="{FF2B5EF4-FFF2-40B4-BE49-F238E27FC236}">
                <a16:creationId xmlns:a16="http://schemas.microsoft.com/office/drawing/2014/main" id="{4293B0DD-36C1-44B4-8145-D09452B800B5}"/>
              </a:ext>
            </a:extLst>
          </p:cNvPr>
          <p:cNvSpPr txBox="1"/>
          <p:nvPr/>
        </p:nvSpPr>
        <p:spPr>
          <a:xfrm>
            <a:off x="6032211" y="3833497"/>
            <a:ext cx="522900" cy="261610"/>
          </a:xfrm>
          <a:prstGeom prst="rect">
            <a:avLst/>
          </a:prstGeom>
          <a:noFill/>
        </p:spPr>
        <p:txBody>
          <a:bodyPr wrap="none" rtlCol="0">
            <a:spAutoFit/>
          </a:bodyPr>
          <a:lstStyle/>
          <a:p>
            <a:pPr algn="ctr"/>
            <a:r>
              <a:rPr kumimoji="1" lang="en-US" altLang="ja-JP" sz="1100" dirty="0">
                <a:solidFill>
                  <a:schemeClr val="accent4"/>
                </a:solidFill>
              </a:rPr>
              <a:t>KN</a:t>
            </a:r>
            <a:r>
              <a:rPr kumimoji="1" lang="ja-JP" altLang="en-US" sz="1100" dirty="0">
                <a:solidFill>
                  <a:schemeClr val="accent4"/>
                </a:solidFill>
              </a:rPr>
              <a:t>価</a:t>
            </a:r>
          </a:p>
        </p:txBody>
      </p:sp>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78367E54-C388-4968-9F7D-2954EDD95520}"/>
                  </a:ext>
                </a:extLst>
              </p:cNvPr>
              <p:cNvSpPr txBox="1"/>
              <p:nvPr/>
            </p:nvSpPr>
            <p:spPr>
              <a:xfrm>
                <a:off x="2167312" y="3553517"/>
                <a:ext cx="7952460"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+3.700 </m:t>
                      </m:r>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r>
                            <a:rPr kumimoji="1" lang="en-US" altLang="ja-JP" sz="1400" i="1">
                              <a:latin typeface="Cambria Math" panose="02040503050406030204" pitchFamily="18" charset="0"/>
                            </a:rPr>
                            <m:t>−1</m:t>
                          </m:r>
                        </m:e>
                      </m:d>
                      <m:r>
                        <a:rPr kumimoji="1" lang="en-US" altLang="ja-JP" sz="1400" i="1">
                          <a:latin typeface="Cambria Math" panose="02040503050406030204" pitchFamily="18" charset="0"/>
                        </a:rPr>
                        <m:t>+50)+12.</m:t>
                      </m:r>
                      <m:r>
                        <a:rPr kumimoji="1" lang="en-US" altLang="ja-JP" sz="1400" b="0" i="1" smtClean="0">
                          <a:latin typeface="Cambria Math" panose="02040503050406030204" pitchFamily="18" charset="0"/>
                        </a:rPr>
                        <m:t>42(</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r>
                            <a:rPr kumimoji="1" lang="en-US" altLang="ja-JP" sz="1400" i="1">
                              <a:latin typeface="Cambria Math" panose="02040503050406030204" pitchFamily="18" charset="0"/>
                            </a:rPr>
                            <m:t>−1</m:t>
                          </m:r>
                        </m:e>
                      </m:d>
                      <m:r>
                        <a:rPr kumimoji="1" lang="en-US" altLang="ja-JP" sz="1400" b="0" i="1" smtClean="0">
                          <a:latin typeface="Cambria Math" panose="02040503050406030204" pitchFamily="18" charset="0"/>
                        </a:rPr>
                        <m:t>+50)−829.8</m:t>
                      </m:r>
                    </m:oMath>
                  </m:oMathPara>
                </a14:m>
                <a:endParaRPr kumimoji="1" lang="ja-JP" altLang="en-US" sz="1400" dirty="0"/>
              </a:p>
            </p:txBody>
          </p:sp>
        </mc:Choice>
        <mc:Fallback xmlns="">
          <p:sp>
            <p:nvSpPr>
              <p:cNvPr id="40" name="テキスト ボックス 39">
                <a:extLst>
                  <a:ext uri="{FF2B5EF4-FFF2-40B4-BE49-F238E27FC236}">
                    <a16:creationId xmlns:a16="http://schemas.microsoft.com/office/drawing/2014/main" id="{78367E54-C388-4968-9F7D-2954EDD95520}"/>
                  </a:ext>
                </a:extLst>
              </p:cNvPr>
              <p:cNvSpPr txBox="1">
                <a:spLocks noRot="1" noChangeAspect="1" noMove="1" noResize="1" noEditPoints="1" noAdjustHandles="1" noChangeArrowheads="1" noChangeShapeType="1" noTextEdit="1"/>
              </p:cNvSpPr>
              <p:nvPr/>
            </p:nvSpPr>
            <p:spPr>
              <a:xfrm>
                <a:off x="2167312" y="3553517"/>
                <a:ext cx="7952460" cy="307777"/>
              </a:xfrm>
              <a:prstGeom prst="rect">
                <a:avLst/>
              </a:prstGeom>
              <a:blipFill>
                <a:blip r:embed="rId8"/>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D8090F0E-99BC-476E-BC7C-9330636989E9}"/>
                  </a:ext>
                </a:extLst>
              </p:cNvPr>
              <p:cNvSpPr txBox="1"/>
              <p:nvPr/>
            </p:nvSpPr>
            <p:spPr>
              <a:xfrm>
                <a:off x="4307824" y="2160207"/>
                <a:ext cx="1261704"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;1≤</m:t>
                      </m:r>
                      <m:r>
                        <a:rPr kumimoji="1" lang="en-US" altLang="ja-JP" sz="1400" i="1" smtClean="0">
                          <a:latin typeface="Cambria Math" panose="02040503050406030204" pitchFamily="18" charset="0"/>
                        </a:rPr>
                        <m:t>𝑡</m:t>
                      </m:r>
                      <m:r>
                        <a:rPr kumimoji="1" lang="en-US" altLang="ja-JP" sz="1400" b="0" i="1" smtClean="0">
                          <a:latin typeface="Cambria Math" panose="02040503050406030204" pitchFamily="18" charset="0"/>
                        </a:rPr>
                        <m:t>≤32</m:t>
                      </m:r>
                    </m:oMath>
                  </m:oMathPara>
                </a14:m>
                <a:endParaRPr kumimoji="1" lang="ja-JP" altLang="en-US" sz="1400" dirty="0"/>
              </a:p>
            </p:txBody>
          </p:sp>
        </mc:Choice>
        <mc:Fallback xmlns="">
          <p:sp>
            <p:nvSpPr>
              <p:cNvPr id="38" name="テキスト ボックス 37">
                <a:extLst>
                  <a:ext uri="{FF2B5EF4-FFF2-40B4-BE49-F238E27FC236}">
                    <a16:creationId xmlns:a16="http://schemas.microsoft.com/office/drawing/2014/main" id="{D8090F0E-99BC-476E-BC7C-9330636989E9}"/>
                  </a:ext>
                </a:extLst>
              </p:cNvPr>
              <p:cNvSpPr txBox="1">
                <a:spLocks noRot="1" noChangeAspect="1" noMove="1" noResize="1" noEditPoints="1" noAdjustHandles="1" noChangeArrowheads="1" noChangeShapeType="1" noTextEdit="1"/>
              </p:cNvSpPr>
              <p:nvPr/>
            </p:nvSpPr>
            <p:spPr>
              <a:xfrm>
                <a:off x="4307824" y="2160207"/>
                <a:ext cx="1261704" cy="307777"/>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E1E769C2-BDE6-4C59-8BFD-9C64D0165D2F}"/>
                  </a:ext>
                </a:extLst>
              </p:cNvPr>
              <p:cNvSpPr txBox="1"/>
              <p:nvPr/>
            </p:nvSpPr>
            <p:spPr>
              <a:xfrm>
                <a:off x="4307824" y="4351741"/>
                <a:ext cx="1261704"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;1≤</m:t>
                      </m:r>
                      <m:r>
                        <a:rPr kumimoji="1" lang="en-US" altLang="ja-JP" sz="1400" i="1" smtClean="0">
                          <a:latin typeface="Cambria Math" panose="02040503050406030204" pitchFamily="18" charset="0"/>
                        </a:rPr>
                        <m:t>𝑡</m:t>
                      </m:r>
                      <m:r>
                        <a:rPr kumimoji="1" lang="en-US" altLang="ja-JP" sz="1400" b="0" i="1" smtClean="0">
                          <a:latin typeface="Cambria Math" panose="02040503050406030204" pitchFamily="18" charset="0"/>
                        </a:rPr>
                        <m:t>≤32</m:t>
                      </m:r>
                    </m:oMath>
                  </m:oMathPara>
                </a14:m>
                <a:endParaRPr kumimoji="1" lang="ja-JP" altLang="en-US" sz="1400" dirty="0"/>
              </a:p>
            </p:txBody>
          </p:sp>
        </mc:Choice>
        <mc:Fallback xmlns="">
          <p:sp>
            <p:nvSpPr>
              <p:cNvPr id="39" name="テキスト ボックス 38">
                <a:extLst>
                  <a:ext uri="{FF2B5EF4-FFF2-40B4-BE49-F238E27FC236}">
                    <a16:creationId xmlns:a16="http://schemas.microsoft.com/office/drawing/2014/main" id="{E1E769C2-BDE6-4C59-8BFD-9C64D0165D2F}"/>
                  </a:ext>
                </a:extLst>
              </p:cNvPr>
              <p:cNvSpPr txBox="1">
                <a:spLocks noRot="1" noChangeAspect="1" noMove="1" noResize="1" noEditPoints="1" noAdjustHandles="1" noChangeArrowheads="1" noChangeShapeType="1" noTextEdit="1"/>
              </p:cNvSpPr>
              <p:nvPr/>
            </p:nvSpPr>
            <p:spPr>
              <a:xfrm>
                <a:off x="4307824" y="4351741"/>
                <a:ext cx="1261704" cy="307777"/>
              </a:xfrm>
              <a:prstGeom prst="rect">
                <a:avLst/>
              </a:prstGeom>
              <a:blipFill>
                <a:blip r:embed="rId10"/>
                <a:stretch>
                  <a:fillRect/>
                </a:stretch>
              </a:blipFill>
            </p:spPr>
            <p:txBody>
              <a:bodyPr/>
              <a:lstStyle/>
              <a:p>
                <a:r>
                  <a:rPr lang="ja-JP" altLang="en-US">
                    <a:noFill/>
                  </a:rPr>
                  <a:t> </a:t>
                </a:r>
              </a:p>
            </p:txBody>
          </p:sp>
        </mc:Fallback>
      </mc:AlternateContent>
      <p:sp>
        <p:nvSpPr>
          <p:cNvPr id="30" name="テキスト ボックス 29">
            <a:extLst>
              <a:ext uri="{FF2B5EF4-FFF2-40B4-BE49-F238E27FC236}">
                <a16:creationId xmlns:a16="http://schemas.microsoft.com/office/drawing/2014/main" id="{F5661C92-5A59-494D-892B-A1A14592FAE9}"/>
              </a:ext>
            </a:extLst>
          </p:cNvPr>
          <p:cNvSpPr txBox="1"/>
          <p:nvPr/>
        </p:nvSpPr>
        <p:spPr>
          <a:xfrm>
            <a:off x="571984" y="-20412"/>
            <a:ext cx="2836193" cy="338554"/>
          </a:xfrm>
          <a:prstGeom prst="rect">
            <a:avLst/>
          </a:prstGeom>
          <a:noFill/>
        </p:spPr>
        <p:txBody>
          <a:bodyPr wrap="square" rtlCol="0">
            <a:spAutoFit/>
          </a:bodyPr>
          <a:lstStyle/>
          <a:p>
            <a:r>
              <a:rPr lang="ja-JP" altLang="en-US" sz="1600" b="1" dirty="0">
                <a:solidFill>
                  <a:schemeClr val="bg1"/>
                </a:solidFill>
              </a:rPr>
              <a:t>補足</a:t>
            </a:r>
            <a:endParaRPr kumimoji="1" lang="ja-JP" altLang="en-US" sz="1600" b="1" dirty="0">
              <a:solidFill>
                <a:schemeClr val="bg1"/>
              </a:solidFill>
            </a:endParaRPr>
          </a:p>
        </p:txBody>
      </p:sp>
    </p:spTree>
    <p:extLst>
      <p:ext uri="{BB962C8B-B14F-4D97-AF65-F5344CB8AC3E}">
        <p14:creationId xmlns:p14="http://schemas.microsoft.com/office/powerpoint/2010/main" val="33159183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33</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制約条件④</a:t>
            </a:r>
            <a:endParaRPr lang="en-US" dirty="0"/>
          </a:p>
        </p:txBody>
      </p:sp>
      <p:sp>
        <p:nvSpPr>
          <p:cNvPr id="199" name="テキスト ボックス 198">
            <a:extLst>
              <a:ext uri="{FF2B5EF4-FFF2-40B4-BE49-F238E27FC236}">
                <a16:creationId xmlns:a16="http://schemas.microsoft.com/office/drawing/2014/main" id="{2362D54B-0B28-465D-8E6A-5D06B39B7ABB}"/>
              </a:ext>
            </a:extLst>
          </p:cNvPr>
          <p:cNvSpPr txBox="1"/>
          <p:nvPr/>
        </p:nvSpPr>
        <p:spPr>
          <a:xfrm>
            <a:off x="9426785" y="6283843"/>
            <a:ext cx="2143529" cy="523220"/>
          </a:xfrm>
          <a:prstGeom prst="rect">
            <a:avLst/>
          </a:prstGeom>
          <a:solidFill>
            <a:schemeClr val="bg1"/>
          </a:solidFill>
        </p:spPr>
        <p:txBody>
          <a:bodyPr wrap="square" rtlCol="0">
            <a:spAutoFit/>
          </a:bodyPr>
          <a:lstStyle/>
          <a:p>
            <a:r>
              <a:rPr lang="ja-JP" altLang="en-US" sz="1400" dirty="0">
                <a:solidFill>
                  <a:schemeClr val="accent3"/>
                </a:solidFill>
              </a:rPr>
              <a:t>緑：チップ　　</a:t>
            </a:r>
            <a:r>
              <a:rPr lang="ja-JP" altLang="en-US" sz="1400" dirty="0">
                <a:solidFill>
                  <a:schemeClr val="accent1"/>
                </a:solidFill>
              </a:rPr>
              <a:t>青：</a:t>
            </a:r>
            <a:r>
              <a:rPr lang="en-US" altLang="ja-JP" sz="1400" dirty="0">
                <a:solidFill>
                  <a:schemeClr val="accent1"/>
                </a:solidFill>
              </a:rPr>
              <a:t>H</a:t>
            </a:r>
            <a:r>
              <a:rPr lang="ja-JP" altLang="en-US" sz="1400" dirty="0">
                <a:solidFill>
                  <a:schemeClr val="accent1"/>
                </a:solidFill>
              </a:rPr>
              <a:t>ファクタ</a:t>
            </a:r>
            <a:endParaRPr kumimoji="1" lang="en-US" altLang="ja-JP" sz="1400" dirty="0">
              <a:solidFill>
                <a:schemeClr val="accent3"/>
              </a:solidFill>
            </a:endParaRPr>
          </a:p>
          <a:p>
            <a:r>
              <a:rPr kumimoji="1" lang="ja-JP" altLang="en-US" sz="1400" dirty="0">
                <a:solidFill>
                  <a:schemeClr val="accent2"/>
                </a:solidFill>
              </a:rPr>
              <a:t>黄：アルカリ</a:t>
            </a:r>
            <a:r>
              <a:rPr lang="ja-JP" altLang="en-US" sz="1400" dirty="0">
                <a:solidFill>
                  <a:schemeClr val="accent2"/>
                </a:solidFill>
              </a:rPr>
              <a:t>　</a:t>
            </a:r>
            <a:r>
              <a:rPr kumimoji="1" lang="ja-JP" altLang="en-US" sz="1400" dirty="0">
                <a:solidFill>
                  <a:schemeClr val="accent4"/>
                </a:solidFill>
              </a:rPr>
              <a:t>赤：品質</a:t>
            </a:r>
            <a:endParaRPr kumimoji="1" lang="en-US" altLang="ja-JP" sz="1400" dirty="0">
              <a:solidFill>
                <a:schemeClr val="accent4"/>
              </a:solidFill>
            </a:endParaRPr>
          </a:p>
        </p:txBody>
      </p:sp>
      <p:cxnSp>
        <p:nvCxnSpPr>
          <p:cNvPr id="200" name="直線コネクタ 199">
            <a:extLst>
              <a:ext uri="{FF2B5EF4-FFF2-40B4-BE49-F238E27FC236}">
                <a16:creationId xmlns:a16="http://schemas.microsoft.com/office/drawing/2014/main" id="{E0D42867-26CA-417F-9DB7-A3557DAF707D}"/>
              </a:ext>
            </a:extLst>
          </p:cNvPr>
          <p:cNvCxnSpPr>
            <a:cxnSpLocks/>
          </p:cNvCxnSpPr>
          <p:nvPr/>
        </p:nvCxnSpPr>
        <p:spPr>
          <a:xfrm flipV="1">
            <a:off x="1493778" y="854605"/>
            <a:ext cx="0" cy="542923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2" name="テキスト ボックス 211">
            <a:extLst>
              <a:ext uri="{FF2B5EF4-FFF2-40B4-BE49-F238E27FC236}">
                <a16:creationId xmlns:a16="http://schemas.microsoft.com/office/drawing/2014/main" id="{B8F7B47E-2E32-4105-8520-8EC6E03E461B}"/>
              </a:ext>
            </a:extLst>
          </p:cNvPr>
          <p:cNvSpPr txBox="1"/>
          <p:nvPr/>
        </p:nvSpPr>
        <p:spPr>
          <a:xfrm>
            <a:off x="89811" y="902477"/>
            <a:ext cx="1284010" cy="738664"/>
          </a:xfrm>
          <a:prstGeom prst="rect">
            <a:avLst/>
          </a:prstGeom>
          <a:noFill/>
        </p:spPr>
        <p:txBody>
          <a:bodyPr wrap="square" rtlCol="0">
            <a:spAutoFit/>
          </a:bodyPr>
          <a:lstStyle/>
          <a:p>
            <a:pPr algn="ctr"/>
            <a:r>
              <a:rPr kumimoji="1" lang="ja-JP" altLang="en-US" sz="1400" dirty="0"/>
              <a:t>残アルカリ</a:t>
            </a:r>
            <a:r>
              <a:rPr kumimoji="1" lang="en-US" altLang="ja-JP" sz="1400" dirty="0"/>
              <a:t>×</a:t>
            </a:r>
          </a:p>
          <a:p>
            <a:pPr algn="ctr"/>
            <a:r>
              <a:rPr kumimoji="1" lang="ja-JP" altLang="en-US" sz="1400" dirty="0"/>
              <a:t>滞留時間</a:t>
            </a:r>
            <a:endParaRPr kumimoji="1" lang="en-US" altLang="ja-JP" sz="1400" dirty="0"/>
          </a:p>
          <a:p>
            <a:pPr algn="ctr"/>
            <a:r>
              <a:rPr kumimoji="1" lang="ja-JP" altLang="en-US" sz="1400" dirty="0"/>
              <a:t>下限制約</a:t>
            </a:r>
          </a:p>
        </p:txBody>
      </p:sp>
      <mc:AlternateContent xmlns:mc="http://schemas.openxmlformats.org/markup-compatibility/2006" xmlns:a14="http://schemas.microsoft.com/office/drawing/2010/main">
        <mc:Choice Requires="a14">
          <p:sp>
            <p:nvSpPr>
              <p:cNvPr id="213" name="テキスト ボックス 212">
                <a:extLst>
                  <a:ext uri="{FF2B5EF4-FFF2-40B4-BE49-F238E27FC236}">
                    <a16:creationId xmlns:a16="http://schemas.microsoft.com/office/drawing/2014/main" id="{DC7D4E4B-AF8A-4D24-B789-B6E5F0C54911}"/>
                  </a:ext>
                </a:extLst>
              </p:cNvPr>
              <p:cNvSpPr txBox="1"/>
              <p:nvPr/>
            </p:nvSpPr>
            <p:spPr>
              <a:xfrm>
                <a:off x="1636441" y="1066905"/>
                <a:ext cx="3102236"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i="1" smtClean="0">
                          <a:latin typeface="Cambria Math" panose="02040503050406030204" pitchFamily="18" charset="0"/>
                        </a:rPr>
                        <m:t>𝐿</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m:t>
                      </m:r>
                      <m:r>
                        <m:rPr>
                          <m:sty m:val="p"/>
                        </m:rPr>
                        <a:rPr kumimoji="1" lang="en-US" altLang="ja-JP" sz="1400" b="0" i="0" smtClean="0">
                          <a:latin typeface="Cambria Math" panose="02040503050406030204" pitchFamily="18" charset="0"/>
                        </a:rPr>
                        <m:t>min</m:t>
                      </m:r>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𝐿</m:t>
                          </m:r>
                        </m:e>
                        <m:sub>
                          <m:r>
                            <a:rPr kumimoji="1" lang="en-US" altLang="ja-JP" sz="1400" i="1">
                              <a:latin typeface="Cambria Math" panose="02040503050406030204" pitchFamily="18" charset="0"/>
                            </a:rPr>
                            <m:t>𝑐</m:t>
                          </m:r>
                        </m:sub>
                      </m:sSub>
                      <m:r>
                        <a:rPr kumimoji="1" lang="en-US" altLang="ja-JP" sz="1400" b="0" i="1" smtClean="0">
                          <a:latin typeface="Cambria Math" panose="02040503050406030204" pitchFamily="18" charset="0"/>
                          <a:ea typeface="Cambria Math" panose="02040503050406030204" pitchFamily="18" charset="0"/>
                        </a:rPr>
                        <m:t>,</m:t>
                      </m:r>
                      <m:sSub>
                        <m:sSubPr>
                          <m:ctrlPr>
                            <a:rPr kumimoji="1" lang="en-US" altLang="ja-JP" sz="1400" b="0" i="1" smtClean="0">
                              <a:latin typeface="Cambria Math" panose="02040503050406030204" pitchFamily="18" charset="0"/>
                              <a:ea typeface="Cambria Math" panose="02040503050406030204" pitchFamily="18" charset="0"/>
                            </a:rPr>
                          </m:ctrlPr>
                        </m:sSubPr>
                        <m:e>
                          <m:r>
                            <a:rPr kumimoji="1" lang="en-US" altLang="ja-JP" sz="1400" b="0" i="1" smtClean="0">
                              <a:latin typeface="Cambria Math" panose="02040503050406030204" pitchFamily="18" charset="0"/>
                              <a:ea typeface="Cambria Math" panose="02040503050406030204" pitchFamily="18" charset="0"/>
                            </a:rPr>
                            <m:t>𝑃</m:t>
                          </m:r>
                        </m:e>
                        <m:sub>
                          <m:r>
                            <a:rPr kumimoji="1" lang="en-US" altLang="ja-JP" sz="1400" b="0" i="1" smtClean="0">
                              <a:latin typeface="Cambria Math" panose="02040503050406030204" pitchFamily="18" charset="0"/>
                              <a:ea typeface="Cambria Math" panose="02040503050406030204" pitchFamily="18" charset="0"/>
                            </a:rPr>
                            <m:t>𝐼𝐷</m:t>
                          </m:r>
                          <m:r>
                            <a:rPr kumimoji="1" lang="en-US" altLang="ja-JP" sz="1400" b="0" i="1" smtClean="0">
                              <a:latin typeface="Cambria Math" panose="02040503050406030204" pitchFamily="18" charset="0"/>
                              <a:ea typeface="Cambria Math" panose="02040503050406030204" pitchFamily="18" charset="0"/>
                            </a:rPr>
                            <m:t>350</m:t>
                          </m:r>
                        </m:sub>
                      </m:sSub>
                      <m:r>
                        <a:rPr kumimoji="1" lang="en-US" altLang="ja-JP" sz="1400" b="0" i="1" smtClean="0">
                          <a:latin typeface="Cambria Math" panose="02040503050406030204" pitchFamily="18" charset="0"/>
                          <a:ea typeface="Cambria Math" panose="02040503050406030204" pitchFamily="18" charset="0"/>
                        </a:rPr>
                        <m:t>[19+1]</m:t>
                      </m:r>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213" name="テキスト ボックス 212">
                <a:extLst>
                  <a:ext uri="{FF2B5EF4-FFF2-40B4-BE49-F238E27FC236}">
                    <a16:creationId xmlns:a16="http://schemas.microsoft.com/office/drawing/2014/main" id="{DC7D4E4B-AF8A-4D24-B789-B6E5F0C54911}"/>
                  </a:ext>
                </a:extLst>
              </p:cNvPr>
              <p:cNvSpPr txBox="1">
                <a:spLocks noRot="1" noChangeAspect="1" noMove="1" noResize="1" noEditPoints="1" noAdjustHandles="1" noChangeArrowheads="1" noChangeShapeType="1" noTextEdit="1"/>
              </p:cNvSpPr>
              <p:nvPr/>
            </p:nvSpPr>
            <p:spPr>
              <a:xfrm>
                <a:off x="1636441" y="1066905"/>
                <a:ext cx="3102236" cy="307777"/>
              </a:xfrm>
              <a:prstGeom prst="rect">
                <a:avLst/>
              </a:prstGeom>
              <a:blipFill>
                <a:blip r:embed="rId2"/>
                <a:stretch>
                  <a:fillRect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8" name="テキスト ボックス 217">
                <a:extLst>
                  <a:ext uri="{FF2B5EF4-FFF2-40B4-BE49-F238E27FC236}">
                    <a16:creationId xmlns:a16="http://schemas.microsoft.com/office/drawing/2014/main" id="{351E797A-6784-4F72-80C3-7212802284BB}"/>
                  </a:ext>
                </a:extLst>
              </p:cNvPr>
              <p:cNvSpPr txBox="1"/>
              <p:nvPr/>
            </p:nvSpPr>
            <p:spPr>
              <a:xfrm>
                <a:off x="8019014" y="1061382"/>
                <a:ext cx="183257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𝐿</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218" name="テキスト ボックス 217">
                <a:extLst>
                  <a:ext uri="{FF2B5EF4-FFF2-40B4-BE49-F238E27FC236}">
                    <a16:creationId xmlns:a16="http://schemas.microsoft.com/office/drawing/2014/main" id="{351E797A-6784-4F72-80C3-7212802284BB}"/>
                  </a:ext>
                </a:extLst>
              </p:cNvPr>
              <p:cNvSpPr txBox="1">
                <a:spLocks noRot="1" noChangeAspect="1" noMove="1" noResize="1" noEditPoints="1" noAdjustHandles="1" noChangeArrowheads="1" noChangeShapeType="1" noTextEdit="1"/>
              </p:cNvSpPr>
              <p:nvPr/>
            </p:nvSpPr>
            <p:spPr>
              <a:xfrm>
                <a:off x="8019014" y="1061382"/>
                <a:ext cx="1832570" cy="307777"/>
              </a:xfrm>
              <a:prstGeom prst="rect">
                <a:avLst/>
              </a:prstGeom>
              <a:blipFill>
                <a:blip r:embed="rId3"/>
                <a:stretch>
                  <a:fillRect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0ED3836E-9AC9-4FB2-A7DE-DC404E3328FB}"/>
                  </a:ext>
                </a:extLst>
              </p:cNvPr>
              <p:cNvSpPr txBox="1"/>
              <p:nvPr/>
            </p:nvSpPr>
            <p:spPr>
              <a:xfrm>
                <a:off x="4715429" y="2535497"/>
                <a:ext cx="2156197"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m:t>
                      </m:r>
                      <m:r>
                        <a:rPr kumimoji="1" lang="en-US" altLang="ja-JP" sz="1400" i="1" smtClean="0">
                          <a:latin typeface="Cambria Math" panose="02040503050406030204" pitchFamily="18" charset="0"/>
                        </a:rPr>
                        <m:t>𝑡</m:t>
                      </m:r>
                      <m:r>
                        <a:rPr kumimoji="1" lang="en-US" altLang="ja-JP" sz="1400" b="0" i="1" smtClean="0">
                          <a:latin typeface="Cambria Math" panose="02040503050406030204" pitchFamily="18" charset="0"/>
                        </a:rPr>
                        <m:t>≥21</m:t>
                      </m:r>
                    </m:oMath>
                  </m:oMathPara>
                </a14:m>
                <a:endParaRPr kumimoji="1" lang="ja-JP" altLang="en-US" sz="1400" dirty="0"/>
              </a:p>
            </p:txBody>
          </p:sp>
        </mc:Choice>
        <mc:Fallback xmlns="">
          <p:sp>
            <p:nvSpPr>
              <p:cNvPr id="46" name="テキスト ボックス 45">
                <a:extLst>
                  <a:ext uri="{FF2B5EF4-FFF2-40B4-BE49-F238E27FC236}">
                    <a16:creationId xmlns:a16="http://schemas.microsoft.com/office/drawing/2014/main" id="{0ED3836E-9AC9-4FB2-A7DE-DC404E3328FB}"/>
                  </a:ext>
                </a:extLst>
              </p:cNvPr>
              <p:cNvSpPr txBox="1">
                <a:spLocks noRot="1" noChangeAspect="1" noMove="1" noResize="1" noEditPoints="1" noAdjustHandles="1" noChangeArrowheads="1" noChangeShapeType="1" noTextEdit="1"/>
              </p:cNvSpPr>
              <p:nvPr/>
            </p:nvSpPr>
            <p:spPr>
              <a:xfrm>
                <a:off x="4715429" y="2535497"/>
                <a:ext cx="2156197" cy="307777"/>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3357E64E-19F4-4108-BFF8-168A7FCBC533}"/>
                  </a:ext>
                </a:extLst>
              </p:cNvPr>
              <p:cNvSpPr txBox="1"/>
              <p:nvPr/>
            </p:nvSpPr>
            <p:spPr>
              <a:xfrm>
                <a:off x="1762760" y="2527649"/>
                <a:ext cx="333571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𝑈</m:t>
                      </m:r>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𝑡</m:t>
                          </m:r>
                        </m:e>
                      </m:d>
                      <m:r>
                        <a:rPr kumimoji="1" lang="en-US" altLang="ja-JP" sz="1400" b="0" i="1" smtClean="0">
                          <a:latin typeface="Cambria Math" panose="02040503050406030204" pitchFamily="18" charset="0"/>
                        </a:rPr>
                        <m:t>=</m:t>
                      </m:r>
                      <m:r>
                        <m:rPr>
                          <m:sty m:val="p"/>
                        </m:rPr>
                        <a:rPr kumimoji="1" lang="en-US" altLang="ja-JP" sz="1400">
                          <a:latin typeface="Cambria Math" panose="02040503050406030204" pitchFamily="18" charset="0"/>
                        </a:rPr>
                        <m:t>min</m:t>
                      </m:r>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𝐻</m:t>
                          </m:r>
                        </m:e>
                        <m:sub>
                          <m:r>
                            <a:rPr kumimoji="1" lang="en-US" altLang="ja-JP" sz="1400" i="1">
                              <a:latin typeface="Cambria Math" panose="02040503050406030204" pitchFamily="18" charset="0"/>
                            </a:rPr>
                            <m:t>2</m:t>
                          </m:r>
                        </m:sub>
                      </m:sSub>
                      <m:r>
                        <a:rPr kumimoji="1" lang="en-US" altLang="ja-JP" sz="1400" i="1">
                          <a:latin typeface="Cambria Math" panose="02040503050406030204" pitchFamily="18" charset="0"/>
                          <a:ea typeface="Cambria Math" panose="02040503050406030204" pitchFamily="18" charset="0"/>
                        </a:rPr>
                        <m:t>,</m:t>
                      </m:r>
                      <m:sSub>
                        <m:sSubPr>
                          <m:ctrlPr>
                            <a:rPr kumimoji="1" lang="en-US" altLang="ja-JP" sz="1400" i="1">
                              <a:latin typeface="Cambria Math" panose="02040503050406030204" pitchFamily="18" charset="0"/>
                              <a:ea typeface="Cambria Math" panose="02040503050406030204" pitchFamily="18" charset="0"/>
                            </a:rPr>
                          </m:ctrlPr>
                        </m:sSubPr>
                        <m:e>
                          <m:r>
                            <a:rPr kumimoji="1" lang="en-US" altLang="ja-JP" sz="1400" i="1">
                              <a:latin typeface="Cambria Math" panose="02040503050406030204" pitchFamily="18" charset="0"/>
                              <a:ea typeface="Cambria Math" panose="02040503050406030204" pitchFamily="18" charset="0"/>
                            </a:rPr>
                            <m:t>𝑃</m:t>
                          </m:r>
                        </m:e>
                        <m:sub>
                          <m:r>
                            <a:rPr kumimoji="1" lang="en-US" altLang="ja-JP" sz="1400" i="1">
                              <a:latin typeface="Cambria Math" panose="02040503050406030204" pitchFamily="18" charset="0"/>
                              <a:ea typeface="Cambria Math" panose="02040503050406030204" pitchFamily="18" charset="0"/>
                            </a:rPr>
                            <m:t>𝐼𝐷</m:t>
                          </m:r>
                          <m:r>
                            <a:rPr kumimoji="1" lang="en-US" altLang="ja-JP" sz="1400" i="1">
                              <a:latin typeface="Cambria Math" panose="02040503050406030204" pitchFamily="18" charset="0"/>
                              <a:ea typeface="Cambria Math" panose="02040503050406030204" pitchFamily="18" charset="0"/>
                            </a:rPr>
                            <m:t>310</m:t>
                          </m:r>
                        </m:sub>
                      </m:sSub>
                      <m:d>
                        <m:dPr>
                          <m:begChr m:val="["/>
                          <m:endChr m:val="]"/>
                          <m:ctrlPr>
                            <a:rPr kumimoji="1" lang="en-US" altLang="ja-JP" sz="1400" i="1">
                              <a:latin typeface="Cambria Math" panose="02040503050406030204" pitchFamily="18" charset="0"/>
                              <a:ea typeface="Cambria Math" panose="02040503050406030204" pitchFamily="18" charset="0"/>
                            </a:rPr>
                          </m:ctrlPr>
                        </m:dPr>
                        <m:e>
                          <m:r>
                            <a:rPr kumimoji="1" lang="en-US" altLang="ja-JP" sz="1400" i="1">
                              <a:latin typeface="Cambria Math" panose="02040503050406030204" pitchFamily="18" charset="0"/>
                              <a:ea typeface="Cambria Math" panose="02040503050406030204" pitchFamily="18" charset="0"/>
                            </a:rPr>
                            <m:t>19+1</m:t>
                          </m:r>
                        </m:e>
                      </m:d>
                      <m:r>
                        <a:rPr kumimoji="1" lang="en-US" altLang="ja-JP" sz="1400" i="1">
                          <a:latin typeface="Cambria Math" panose="02040503050406030204" pitchFamily="18" charset="0"/>
                          <a:ea typeface="Cambria Math" panose="02040503050406030204" pitchFamily="18" charset="0"/>
                        </a:rPr>
                        <m:t>−∆</m:t>
                      </m:r>
                      <m:r>
                        <a:rPr kumimoji="1" lang="en-US" altLang="ja-JP" sz="1400" i="1">
                          <a:latin typeface="Cambria Math" panose="02040503050406030204" pitchFamily="18" charset="0"/>
                          <a:ea typeface="Cambria Math" panose="02040503050406030204" pitchFamily="18" charset="0"/>
                        </a:rPr>
                        <m:t>𝑡</m:t>
                      </m:r>
                      <m:r>
                        <a:rPr kumimoji="1" lang="en-US" altLang="ja-JP" sz="1400" i="1">
                          <a:latin typeface="Cambria Math" panose="02040503050406030204" pitchFamily="18" charset="0"/>
                          <a:ea typeface="Cambria Math" panose="02040503050406030204" pitchFamily="18" charset="0"/>
                        </a:rPr>
                        <m:t>}</m:t>
                      </m:r>
                    </m:oMath>
                  </m:oMathPara>
                </a14:m>
                <a:endParaRPr kumimoji="1" lang="ja-JP" altLang="en-US" sz="1400" dirty="0"/>
              </a:p>
            </p:txBody>
          </p:sp>
        </mc:Choice>
        <mc:Fallback xmlns="">
          <p:sp>
            <p:nvSpPr>
              <p:cNvPr id="49" name="テキスト ボックス 48">
                <a:extLst>
                  <a:ext uri="{FF2B5EF4-FFF2-40B4-BE49-F238E27FC236}">
                    <a16:creationId xmlns:a16="http://schemas.microsoft.com/office/drawing/2014/main" id="{3357E64E-19F4-4108-BFF8-168A7FCBC533}"/>
                  </a:ext>
                </a:extLst>
              </p:cNvPr>
              <p:cNvSpPr txBox="1">
                <a:spLocks noRot="1" noChangeAspect="1" noMove="1" noResize="1" noEditPoints="1" noAdjustHandles="1" noChangeArrowheads="1" noChangeShapeType="1" noTextEdit="1"/>
              </p:cNvSpPr>
              <p:nvPr/>
            </p:nvSpPr>
            <p:spPr>
              <a:xfrm>
                <a:off x="1762760" y="2527649"/>
                <a:ext cx="3335713" cy="307777"/>
              </a:xfrm>
              <a:prstGeom prst="rect">
                <a:avLst/>
              </a:prstGeom>
              <a:blipFill>
                <a:blip r:embed="rId5"/>
                <a:stretch>
                  <a:fillRect b="-10000"/>
                </a:stretch>
              </a:blipFill>
            </p:spPr>
            <p:txBody>
              <a:bodyPr/>
              <a:lstStyle/>
              <a:p>
                <a:r>
                  <a:rPr lang="ja-JP" altLang="en-US">
                    <a:noFill/>
                  </a:rPr>
                  <a:t> </a:t>
                </a:r>
              </a:p>
            </p:txBody>
          </p:sp>
        </mc:Fallback>
      </mc:AlternateContent>
      <p:sp>
        <p:nvSpPr>
          <p:cNvPr id="58" name="テキスト ボックス 57">
            <a:extLst>
              <a:ext uri="{FF2B5EF4-FFF2-40B4-BE49-F238E27FC236}">
                <a16:creationId xmlns:a16="http://schemas.microsoft.com/office/drawing/2014/main" id="{3129A54F-102A-4495-A3C5-72234E2833CB}"/>
              </a:ext>
            </a:extLst>
          </p:cNvPr>
          <p:cNvSpPr txBox="1"/>
          <p:nvPr/>
        </p:nvSpPr>
        <p:spPr>
          <a:xfrm>
            <a:off x="8223492" y="1369159"/>
            <a:ext cx="845103" cy="430887"/>
          </a:xfrm>
          <a:prstGeom prst="rect">
            <a:avLst/>
          </a:prstGeom>
          <a:noFill/>
        </p:spPr>
        <p:txBody>
          <a:bodyPr wrap="none" rtlCol="0">
            <a:spAutoFit/>
          </a:bodyPr>
          <a:lstStyle/>
          <a:p>
            <a:pPr algn="ctr"/>
            <a:r>
              <a:rPr kumimoji="1" lang="ja-JP" altLang="en-US" sz="1100" dirty="0">
                <a:solidFill>
                  <a:schemeClr val="accent2"/>
                </a:solidFill>
              </a:rPr>
              <a:t>残アルカリ</a:t>
            </a:r>
            <a:r>
              <a:rPr kumimoji="1" lang="en-US" altLang="ja-JP" sz="1100" dirty="0">
                <a:solidFill>
                  <a:schemeClr val="accent2"/>
                </a:solidFill>
              </a:rPr>
              <a:t>×</a:t>
            </a:r>
          </a:p>
          <a:p>
            <a:pPr algn="ctr"/>
            <a:r>
              <a:rPr kumimoji="1" lang="ja-JP" altLang="en-US" sz="1100" dirty="0">
                <a:solidFill>
                  <a:schemeClr val="accent2"/>
                </a:solidFill>
              </a:rPr>
              <a:t>滞留時間</a:t>
            </a:r>
          </a:p>
        </p:txBody>
      </p: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EA3ED902-475D-4002-BC46-BCF4BE2FEEED}"/>
                  </a:ext>
                </a:extLst>
              </p:cNvPr>
              <p:cNvSpPr txBox="1"/>
              <p:nvPr/>
            </p:nvSpPr>
            <p:spPr>
              <a:xfrm>
                <a:off x="9851584" y="1053342"/>
                <a:ext cx="2156197"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m:t>
                      </m:r>
                      <m:r>
                        <a:rPr kumimoji="1" lang="en-US" altLang="ja-JP" sz="1400" i="1" smtClean="0">
                          <a:latin typeface="Cambria Math" panose="02040503050406030204" pitchFamily="18" charset="0"/>
                        </a:rPr>
                        <m:t>𝑡</m:t>
                      </m:r>
                      <m:r>
                        <a:rPr kumimoji="1" lang="en-US" altLang="ja-JP" sz="1400" b="0" i="1" smtClean="0">
                          <a:latin typeface="Cambria Math" panose="02040503050406030204" pitchFamily="18" charset="0"/>
                        </a:rPr>
                        <m:t>≤19+1</m:t>
                      </m:r>
                    </m:oMath>
                  </m:oMathPara>
                </a14:m>
                <a:endParaRPr kumimoji="1" lang="ja-JP" altLang="en-US" sz="1400" dirty="0"/>
              </a:p>
            </p:txBody>
          </p:sp>
        </mc:Choice>
        <mc:Fallback xmlns="">
          <p:sp>
            <p:nvSpPr>
              <p:cNvPr id="34" name="テキスト ボックス 33">
                <a:extLst>
                  <a:ext uri="{FF2B5EF4-FFF2-40B4-BE49-F238E27FC236}">
                    <a16:creationId xmlns:a16="http://schemas.microsoft.com/office/drawing/2014/main" id="{EA3ED902-475D-4002-BC46-BCF4BE2FEEED}"/>
                  </a:ext>
                </a:extLst>
              </p:cNvPr>
              <p:cNvSpPr txBox="1">
                <a:spLocks noRot="1" noChangeAspect="1" noMove="1" noResize="1" noEditPoints="1" noAdjustHandles="1" noChangeArrowheads="1" noChangeShapeType="1" noTextEdit="1"/>
              </p:cNvSpPr>
              <p:nvPr/>
            </p:nvSpPr>
            <p:spPr>
              <a:xfrm>
                <a:off x="9851584" y="1053342"/>
                <a:ext cx="2156197" cy="307777"/>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158CE223-029E-4889-BCF3-4F56B21BAD01}"/>
                  </a:ext>
                </a:extLst>
              </p:cNvPr>
              <p:cNvSpPr txBox="1"/>
              <p:nvPr/>
            </p:nvSpPr>
            <p:spPr>
              <a:xfrm>
                <a:off x="1762760" y="1484801"/>
                <a:ext cx="2268283" cy="50481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b="0" i="1" smtClean="0">
                              <a:latin typeface="Cambria Math" panose="02040503050406030204" pitchFamily="18" charset="0"/>
                            </a:rPr>
                          </m:ctrlPr>
                        </m:sSubPr>
                        <m:e>
                          <m:r>
                            <a:rPr kumimoji="1" lang="en-US" altLang="ja-JP" sz="1400" i="1" smtClean="0">
                              <a:latin typeface="Cambria Math" panose="02040503050406030204" pitchFamily="18" charset="0"/>
                            </a:rPr>
                            <m:t>𝐿</m:t>
                          </m:r>
                        </m:e>
                        <m:sub>
                          <m:r>
                            <a:rPr kumimoji="1" lang="en-US" altLang="ja-JP" sz="1400" b="0" i="1" smtClean="0">
                              <a:latin typeface="Cambria Math" panose="02040503050406030204" pitchFamily="18" charset="0"/>
                            </a:rPr>
                            <m:t>𝑐</m:t>
                          </m:r>
                        </m:sub>
                      </m:sSub>
                      <m:r>
                        <a:rPr kumimoji="1" lang="en-US" altLang="ja-JP" sz="1400" i="1">
                          <a:latin typeface="Cambria Math" panose="02040503050406030204" pitchFamily="18" charset="0"/>
                        </a:rPr>
                        <m:t>=⁡</m:t>
                      </m:r>
                      <m:r>
                        <a:rPr kumimoji="1" lang="en-US" altLang="ja-JP" sz="1400" b="0" i="1" smtClean="0">
                          <a:latin typeface="Cambria Math" panose="02040503050406030204" pitchFamily="18" charset="0"/>
                        </a:rPr>
                        <m:t>14</m:t>
                      </m:r>
                      <m:r>
                        <a:rPr kumimoji="1" lang="en-US" altLang="ja-JP" sz="1400" i="1">
                          <a:latin typeface="Cambria Math" panose="02040503050406030204" pitchFamily="18" charset="0"/>
                          <a:ea typeface="Cambria Math" panose="02040503050406030204" pitchFamily="18" charset="0"/>
                        </a:rPr>
                        <m:t>×</m:t>
                      </m:r>
                      <m:f>
                        <m:fPr>
                          <m:ctrlPr>
                            <a:rPr kumimoji="1" lang="en-US" altLang="ja-JP" sz="1400" i="1">
                              <a:latin typeface="Cambria Math" panose="02040503050406030204" pitchFamily="18" charset="0"/>
                              <a:ea typeface="Cambria Math" panose="02040503050406030204" pitchFamily="18" charset="0"/>
                            </a:rPr>
                          </m:ctrlPr>
                        </m:fPr>
                        <m:num>
                          <m:sSub>
                            <m:sSubPr>
                              <m:ctrlPr>
                                <a:rPr kumimoji="1" lang="en-US" altLang="ja-JP" sz="1400" i="1">
                                  <a:latin typeface="Cambria Math" panose="02040503050406030204" pitchFamily="18" charset="0"/>
                                  <a:ea typeface="Cambria Math" panose="02040503050406030204" pitchFamily="18" charset="0"/>
                                </a:rPr>
                              </m:ctrlPr>
                            </m:sSubPr>
                            <m:e>
                              <m:r>
                                <a:rPr kumimoji="1" lang="en-US" altLang="ja-JP" sz="1400" i="1">
                                  <a:latin typeface="Cambria Math" panose="02040503050406030204" pitchFamily="18" charset="0"/>
                                  <a:ea typeface="Cambria Math" panose="02040503050406030204" pitchFamily="18" charset="0"/>
                                </a:rPr>
                                <m:t>𝑉</m:t>
                              </m:r>
                            </m:e>
                            <m:sub>
                              <m:r>
                                <m:rPr>
                                  <m:sty m:val="p"/>
                                </m:rPr>
                                <a:rPr kumimoji="1" lang="en-US" altLang="ja-JP" sz="1400" i="0">
                                  <a:latin typeface="Cambria Math" panose="02040503050406030204" pitchFamily="18" charset="0"/>
                                  <a:ea typeface="Cambria Math" panose="02040503050406030204" pitchFamily="18" charset="0"/>
                                </a:rPr>
                                <m:t>digester</m:t>
                              </m:r>
                            </m:sub>
                          </m:sSub>
                        </m:num>
                        <m:den>
                          <m:r>
                            <a:rPr kumimoji="1" lang="en-US" altLang="ja-JP" sz="1400" b="0" i="1" smtClean="0">
                              <a:latin typeface="Cambria Math" panose="02040503050406030204" pitchFamily="18" charset="0"/>
                              <a:ea typeface="Cambria Math" panose="02040503050406030204" pitchFamily="18" charset="0"/>
                            </a:rPr>
                            <m:t>858</m:t>
                          </m:r>
                        </m:den>
                      </m:f>
                      <m:r>
                        <a:rPr kumimoji="1" lang="en-US" altLang="ja-JP" sz="1400" i="1">
                          <a:latin typeface="Cambria Math" panose="02040503050406030204" pitchFamily="18" charset="0"/>
                          <a:ea typeface="Cambria Math" panose="02040503050406030204" pitchFamily="18" charset="0"/>
                        </a:rPr>
                        <m:t>×</m:t>
                      </m:r>
                      <m:f>
                        <m:fPr>
                          <m:ctrlPr>
                            <a:rPr kumimoji="1" lang="en-US" altLang="ja-JP" sz="1400" i="1">
                              <a:latin typeface="Cambria Math" panose="02040503050406030204" pitchFamily="18" charset="0"/>
                              <a:ea typeface="Cambria Math" panose="02040503050406030204" pitchFamily="18" charset="0"/>
                            </a:rPr>
                          </m:ctrlPr>
                        </m:fPr>
                        <m:num>
                          <m:r>
                            <a:rPr kumimoji="1" lang="en-US" altLang="ja-JP" sz="1400" b="0" i="1" smtClean="0">
                              <a:latin typeface="Cambria Math" panose="02040503050406030204" pitchFamily="18" charset="0"/>
                              <a:ea typeface="Cambria Math" panose="02040503050406030204" pitchFamily="18" charset="0"/>
                            </a:rPr>
                            <m:t>19</m:t>
                          </m:r>
                        </m:num>
                        <m:den>
                          <m:r>
                            <a:rPr kumimoji="1" lang="en-US" altLang="ja-JP" sz="1400" b="0" i="1" smtClean="0">
                              <a:latin typeface="Cambria Math" panose="02040503050406030204" pitchFamily="18" charset="0"/>
                              <a:ea typeface="Cambria Math" panose="02040503050406030204" pitchFamily="18" charset="0"/>
                            </a:rPr>
                            <m:t>4</m:t>
                          </m:r>
                        </m:den>
                      </m:f>
                    </m:oMath>
                  </m:oMathPara>
                </a14:m>
                <a:endParaRPr kumimoji="1" lang="ja-JP" altLang="en-US" sz="1400" dirty="0"/>
              </a:p>
            </p:txBody>
          </p:sp>
        </mc:Choice>
        <mc:Fallback xmlns="">
          <p:sp>
            <p:nvSpPr>
              <p:cNvPr id="35" name="テキスト ボックス 34">
                <a:extLst>
                  <a:ext uri="{FF2B5EF4-FFF2-40B4-BE49-F238E27FC236}">
                    <a16:creationId xmlns:a16="http://schemas.microsoft.com/office/drawing/2014/main" id="{158CE223-029E-4889-BCF3-4F56B21BAD01}"/>
                  </a:ext>
                </a:extLst>
              </p:cNvPr>
              <p:cNvSpPr txBox="1">
                <a:spLocks noRot="1" noChangeAspect="1" noMove="1" noResize="1" noEditPoints="1" noAdjustHandles="1" noChangeArrowheads="1" noChangeShapeType="1" noTextEdit="1"/>
              </p:cNvSpPr>
              <p:nvPr/>
            </p:nvSpPr>
            <p:spPr>
              <a:xfrm>
                <a:off x="1762760" y="1484801"/>
                <a:ext cx="2268283" cy="504818"/>
              </a:xfrm>
              <a:prstGeom prst="rect">
                <a:avLst/>
              </a:prstGeom>
              <a:blipFill>
                <a:blip r:embed="rId8"/>
                <a:stretch>
                  <a:fillRect b="-2439"/>
                </a:stretch>
              </a:blipFill>
            </p:spPr>
            <p:txBody>
              <a:bodyPr/>
              <a:lstStyle/>
              <a:p>
                <a:r>
                  <a:rPr lang="ja-JP" altLang="en-US">
                    <a:noFill/>
                  </a:rPr>
                  <a:t> </a:t>
                </a:r>
              </a:p>
            </p:txBody>
          </p:sp>
        </mc:Fallback>
      </mc:AlternateContent>
      <p:sp>
        <p:nvSpPr>
          <p:cNvPr id="37" name="テキスト ボックス 36">
            <a:extLst>
              <a:ext uri="{FF2B5EF4-FFF2-40B4-BE49-F238E27FC236}">
                <a16:creationId xmlns:a16="http://schemas.microsoft.com/office/drawing/2014/main" id="{692D943B-9C1A-406F-9392-AB5302DE57BD}"/>
              </a:ext>
            </a:extLst>
          </p:cNvPr>
          <p:cNvSpPr txBox="1"/>
          <p:nvPr/>
        </p:nvSpPr>
        <p:spPr>
          <a:xfrm>
            <a:off x="73658" y="2650277"/>
            <a:ext cx="1284010" cy="523220"/>
          </a:xfrm>
          <a:prstGeom prst="rect">
            <a:avLst/>
          </a:prstGeom>
          <a:noFill/>
        </p:spPr>
        <p:txBody>
          <a:bodyPr wrap="square" rtlCol="0">
            <a:spAutoFit/>
          </a:bodyPr>
          <a:lstStyle/>
          <a:p>
            <a:pPr algn="ctr"/>
            <a:r>
              <a:rPr kumimoji="1" lang="en-US" altLang="ja-JP" sz="1400" dirty="0"/>
              <a:t>H</a:t>
            </a:r>
            <a:r>
              <a:rPr kumimoji="1" lang="ja-JP" altLang="en-US" sz="1400" dirty="0"/>
              <a:t>ファクター</a:t>
            </a:r>
            <a:endParaRPr kumimoji="1" lang="en-US" altLang="ja-JP" sz="1400" dirty="0"/>
          </a:p>
          <a:p>
            <a:pPr algn="ctr"/>
            <a:r>
              <a:rPr kumimoji="1" lang="ja-JP" altLang="en-US" sz="1400" dirty="0"/>
              <a:t>上限制約</a:t>
            </a:r>
          </a:p>
        </p:txBody>
      </p:sp>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C52343B7-AFB4-4B41-B2DE-3EDF127E3067}"/>
                  </a:ext>
                </a:extLst>
              </p:cNvPr>
              <p:cNvSpPr txBox="1"/>
              <p:nvPr/>
            </p:nvSpPr>
            <p:spPr>
              <a:xfrm>
                <a:off x="8019014" y="2455491"/>
                <a:ext cx="183257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𝑈</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40" name="テキスト ボックス 39">
                <a:extLst>
                  <a:ext uri="{FF2B5EF4-FFF2-40B4-BE49-F238E27FC236}">
                    <a16:creationId xmlns:a16="http://schemas.microsoft.com/office/drawing/2014/main" id="{C52343B7-AFB4-4B41-B2DE-3EDF127E3067}"/>
                  </a:ext>
                </a:extLst>
              </p:cNvPr>
              <p:cNvSpPr txBox="1">
                <a:spLocks noRot="1" noChangeAspect="1" noMove="1" noResize="1" noEditPoints="1" noAdjustHandles="1" noChangeArrowheads="1" noChangeShapeType="1" noTextEdit="1"/>
              </p:cNvSpPr>
              <p:nvPr/>
            </p:nvSpPr>
            <p:spPr>
              <a:xfrm>
                <a:off x="8019014" y="2455491"/>
                <a:ext cx="1832570" cy="307777"/>
              </a:xfrm>
              <a:prstGeom prst="rect">
                <a:avLst/>
              </a:prstGeom>
              <a:blipFill>
                <a:blip r:embed="rId9"/>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F4CCA092-5633-45E2-A2BE-5FDDE3905D31}"/>
                  </a:ext>
                </a:extLst>
              </p:cNvPr>
              <p:cNvSpPr txBox="1"/>
              <p:nvPr/>
            </p:nvSpPr>
            <p:spPr>
              <a:xfrm>
                <a:off x="8019014" y="3912073"/>
                <a:ext cx="183257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𝑈</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41" name="テキスト ボックス 40">
                <a:extLst>
                  <a:ext uri="{FF2B5EF4-FFF2-40B4-BE49-F238E27FC236}">
                    <a16:creationId xmlns:a16="http://schemas.microsoft.com/office/drawing/2014/main" id="{F4CCA092-5633-45E2-A2BE-5FDDE3905D31}"/>
                  </a:ext>
                </a:extLst>
              </p:cNvPr>
              <p:cNvSpPr txBox="1">
                <a:spLocks noRot="1" noChangeAspect="1" noMove="1" noResize="1" noEditPoints="1" noAdjustHandles="1" noChangeArrowheads="1" noChangeShapeType="1" noTextEdit="1"/>
              </p:cNvSpPr>
              <p:nvPr/>
            </p:nvSpPr>
            <p:spPr>
              <a:xfrm>
                <a:off x="8019014" y="3912073"/>
                <a:ext cx="1832570" cy="307777"/>
              </a:xfrm>
              <a:prstGeom prst="rect">
                <a:avLst/>
              </a:prstGeom>
              <a:blipFill>
                <a:blip r:embed="rId10"/>
                <a:stretch>
                  <a:fillRect b="-10000"/>
                </a:stretch>
              </a:blipFill>
            </p:spPr>
            <p:txBody>
              <a:bodyPr/>
              <a:lstStyle/>
              <a:p>
                <a:r>
                  <a:rPr lang="ja-JP" altLang="en-US">
                    <a:noFill/>
                  </a:rPr>
                  <a:t> </a:t>
                </a:r>
              </a:p>
            </p:txBody>
          </p:sp>
        </mc:Fallback>
      </mc:AlternateContent>
      <p:sp>
        <p:nvSpPr>
          <p:cNvPr id="44" name="テキスト ボックス 43">
            <a:extLst>
              <a:ext uri="{FF2B5EF4-FFF2-40B4-BE49-F238E27FC236}">
                <a16:creationId xmlns:a16="http://schemas.microsoft.com/office/drawing/2014/main" id="{55B6D21C-1F3C-47A3-AA1C-9C360F79F5BD}"/>
              </a:ext>
            </a:extLst>
          </p:cNvPr>
          <p:cNvSpPr txBox="1"/>
          <p:nvPr/>
        </p:nvSpPr>
        <p:spPr>
          <a:xfrm>
            <a:off x="8223492" y="2763268"/>
            <a:ext cx="748923" cy="430887"/>
          </a:xfrm>
          <a:prstGeom prst="rect">
            <a:avLst/>
          </a:prstGeom>
          <a:noFill/>
        </p:spPr>
        <p:txBody>
          <a:bodyPr wrap="none" rtlCol="0">
            <a:spAutoFit/>
          </a:bodyPr>
          <a:lstStyle/>
          <a:p>
            <a:pPr algn="ctr"/>
            <a:r>
              <a:rPr kumimoji="1" lang="ja-JP" altLang="en-US" sz="1100" dirty="0">
                <a:solidFill>
                  <a:schemeClr val="accent1"/>
                </a:solidFill>
              </a:rPr>
              <a:t>上部浸透</a:t>
            </a:r>
            <a:endParaRPr kumimoji="1" lang="en-US" altLang="ja-JP" sz="1100" dirty="0">
              <a:solidFill>
                <a:schemeClr val="accent1"/>
              </a:solidFill>
            </a:endParaRPr>
          </a:p>
          <a:p>
            <a:pPr algn="ctr"/>
            <a:r>
              <a:rPr kumimoji="1" lang="en-US" altLang="ja-JP" sz="1100" dirty="0">
                <a:solidFill>
                  <a:schemeClr val="accent1"/>
                </a:solidFill>
              </a:rPr>
              <a:t>H</a:t>
            </a:r>
            <a:r>
              <a:rPr kumimoji="1" lang="ja-JP" altLang="en-US" sz="1100" dirty="0">
                <a:solidFill>
                  <a:schemeClr val="accent1"/>
                </a:solidFill>
              </a:rPr>
              <a:t>ファクタ</a:t>
            </a:r>
          </a:p>
        </p:txBody>
      </p:sp>
      <p:sp>
        <p:nvSpPr>
          <p:cNvPr id="48" name="テキスト ボックス 47">
            <a:extLst>
              <a:ext uri="{FF2B5EF4-FFF2-40B4-BE49-F238E27FC236}">
                <a16:creationId xmlns:a16="http://schemas.microsoft.com/office/drawing/2014/main" id="{D94BF26B-A765-4BA3-968A-610567E288D0}"/>
              </a:ext>
            </a:extLst>
          </p:cNvPr>
          <p:cNvSpPr txBox="1"/>
          <p:nvPr/>
        </p:nvSpPr>
        <p:spPr>
          <a:xfrm>
            <a:off x="8271581" y="4258356"/>
            <a:ext cx="748923" cy="430887"/>
          </a:xfrm>
          <a:prstGeom prst="rect">
            <a:avLst/>
          </a:prstGeom>
          <a:noFill/>
        </p:spPr>
        <p:txBody>
          <a:bodyPr wrap="none" rtlCol="0">
            <a:spAutoFit/>
          </a:bodyPr>
          <a:lstStyle/>
          <a:p>
            <a:pPr algn="ctr"/>
            <a:r>
              <a:rPr kumimoji="1" lang="ja-JP" altLang="en-US" sz="1100" dirty="0">
                <a:solidFill>
                  <a:schemeClr val="accent1"/>
                </a:solidFill>
              </a:rPr>
              <a:t>下部浸透</a:t>
            </a:r>
            <a:endParaRPr kumimoji="1" lang="en-US" altLang="ja-JP" sz="1100" dirty="0">
              <a:solidFill>
                <a:schemeClr val="accent1"/>
              </a:solidFill>
            </a:endParaRPr>
          </a:p>
          <a:p>
            <a:pPr algn="ctr"/>
            <a:r>
              <a:rPr kumimoji="1" lang="en-US" altLang="ja-JP" sz="1100" dirty="0">
                <a:solidFill>
                  <a:schemeClr val="accent1"/>
                </a:solidFill>
              </a:rPr>
              <a:t>H</a:t>
            </a:r>
            <a:r>
              <a:rPr kumimoji="1" lang="ja-JP" altLang="en-US" sz="1100" dirty="0">
                <a:solidFill>
                  <a:schemeClr val="accent1"/>
                </a:solidFill>
              </a:rPr>
              <a:t>ファクタ</a:t>
            </a:r>
          </a:p>
        </p:txBody>
      </p: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15629169-A8BA-4DA3-93A7-406DA7D8A092}"/>
                  </a:ext>
                </a:extLst>
              </p:cNvPr>
              <p:cNvSpPr txBox="1"/>
              <p:nvPr/>
            </p:nvSpPr>
            <p:spPr>
              <a:xfrm>
                <a:off x="1841736" y="2842734"/>
                <a:ext cx="3203097" cy="576376"/>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𝐻</m:t>
                          </m:r>
                        </m:e>
                        <m:sub>
                          <m:r>
                            <a:rPr kumimoji="1" lang="en-US" altLang="ja-JP" sz="1400" b="0" i="1" smtClean="0">
                              <a:latin typeface="Cambria Math" panose="02040503050406030204" pitchFamily="18" charset="0"/>
                            </a:rPr>
                            <m:t>2</m:t>
                          </m:r>
                        </m:sub>
                      </m:sSub>
                      <m:r>
                        <a:rPr kumimoji="1" lang="en-US" altLang="ja-JP" sz="1400" b="0" i="0" smtClean="0">
                          <a:latin typeface="Cambria Math" panose="02040503050406030204" pitchFamily="18" charset="0"/>
                        </a:rPr>
                        <m:t>=</m:t>
                      </m:r>
                      <m:f>
                        <m:fPr>
                          <m:ctrlPr>
                            <a:rPr kumimoji="1" lang="en-US" altLang="ja-JP" sz="1400" i="1">
                              <a:latin typeface="Cambria Math" panose="02040503050406030204" pitchFamily="18" charset="0"/>
                              <a:ea typeface="Cambria Math" panose="02040503050406030204" pitchFamily="18" charset="0"/>
                            </a:rPr>
                          </m:ctrlPr>
                        </m:fPr>
                        <m:num>
                          <m:sSub>
                            <m:sSubPr>
                              <m:ctrlPr>
                                <a:rPr kumimoji="1" lang="en-US" altLang="ja-JP" sz="1400" b="0" i="1" smtClean="0">
                                  <a:latin typeface="Cambria Math" panose="02040503050406030204" pitchFamily="18" charset="0"/>
                                  <a:ea typeface="Cambria Math" panose="02040503050406030204" pitchFamily="18" charset="0"/>
                                </a:rPr>
                              </m:ctrlPr>
                            </m:sSubPr>
                            <m:e>
                              <m:r>
                                <a:rPr kumimoji="1" lang="en-US" altLang="ja-JP" sz="1400" b="0" i="1" smtClean="0">
                                  <a:latin typeface="Cambria Math" panose="02040503050406030204" pitchFamily="18" charset="0"/>
                                  <a:ea typeface="Cambria Math" panose="02040503050406030204" pitchFamily="18" charset="0"/>
                                </a:rPr>
                                <m:t>𝑉</m:t>
                              </m:r>
                            </m:e>
                            <m:sub>
                              <m:r>
                                <a:rPr kumimoji="1" lang="en-US" altLang="ja-JP" sz="1400" b="0" i="1" smtClean="0">
                                  <a:latin typeface="Cambria Math" panose="02040503050406030204" pitchFamily="18" charset="0"/>
                                  <a:ea typeface="Cambria Math" panose="02040503050406030204" pitchFamily="18" charset="0"/>
                                </a:rPr>
                                <m:t>1</m:t>
                              </m:r>
                            </m:sub>
                          </m:sSub>
                        </m:num>
                        <m:den>
                          <m:sSub>
                            <m:sSubPr>
                              <m:ctrlPr>
                                <a:rPr kumimoji="1" lang="en-US" altLang="ja-JP" sz="1400" i="1">
                                  <a:latin typeface="Cambria Math" panose="02040503050406030204" pitchFamily="18" charset="0"/>
                                  <a:ea typeface="Cambria Math" panose="02040503050406030204" pitchFamily="18" charset="0"/>
                                </a:rPr>
                              </m:ctrlPr>
                            </m:sSubPr>
                            <m:e>
                              <m:r>
                                <a:rPr kumimoji="1" lang="en-US" altLang="ja-JP" sz="1400" i="1">
                                  <a:latin typeface="Cambria Math" panose="02040503050406030204" pitchFamily="18" charset="0"/>
                                  <a:ea typeface="Cambria Math" panose="02040503050406030204" pitchFamily="18" charset="0"/>
                                </a:rPr>
                                <m:t>𝑉</m:t>
                              </m:r>
                            </m:e>
                            <m:sub>
                              <m:r>
                                <m:rPr>
                                  <m:sty m:val="p"/>
                                </m:rPr>
                                <a:rPr kumimoji="1" lang="en-US" altLang="ja-JP" sz="1400" i="0">
                                  <a:latin typeface="Cambria Math" panose="02040503050406030204" pitchFamily="18" charset="0"/>
                                  <a:ea typeface="Cambria Math" panose="02040503050406030204" pitchFamily="18" charset="0"/>
                                </a:rPr>
                                <m:t>all</m:t>
                              </m:r>
                            </m:sub>
                          </m:sSub>
                        </m:den>
                      </m:f>
                      <m:r>
                        <a:rPr kumimoji="1" lang="en-US" altLang="ja-JP" sz="1400" i="1">
                          <a:latin typeface="Cambria Math" panose="02040503050406030204" pitchFamily="18" charset="0"/>
                          <a:ea typeface="Cambria Math" panose="02040503050406030204" pitchFamily="18" charset="0"/>
                        </a:rPr>
                        <m:t>×</m:t>
                      </m:r>
                      <m:f>
                        <m:fPr>
                          <m:ctrlPr>
                            <a:rPr kumimoji="1" lang="en-US" altLang="ja-JP" sz="1400" i="1">
                              <a:latin typeface="Cambria Math" panose="02040503050406030204" pitchFamily="18" charset="0"/>
                              <a:ea typeface="Cambria Math" panose="02040503050406030204" pitchFamily="18" charset="0"/>
                            </a:rPr>
                          </m:ctrlPr>
                        </m:fPr>
                        <m:num>
                          <m:r>
                            <a:rPr kumimoji="1" lang="en-US" altLang="ja-JP" sz="1400" i="1">
                              <a:latin typeface="Cambria Math" panose="02040503050406030204" pitchFamily="18" charset="0"/>
                              <a:ea typeface="Cambria Math" panose="02040503050406030204" pitchFamily="18" charset="0"/>
                            </a:rPr>
                            <m:t>19</m:t>
                          </m:r>
                        </m:num>
                        <m:den>
                          <m:r>
                            <a:rPr kumimoji="1" lang="en-US" altLang="ja-JP" sz="1400" i="1">
                              <a:latin typeface="Cambria Math" panose="02040503050406030204" pitchFamily="18" charset="0"/>
                              <a:ea typeface="Cambria Math" panose="02040503050406030204" pitchFamily="18" charset="0"/>
                            </a:rPr>
                            <m:t>4</m:t>
                          </m:r>
                        </m:den>
                      </m:f>
                      <m:r>
                        <a:rPr kumimoji="1" lang="en-US" altLang="ja-JP" sz="1400" i="1">
                          <a:latin typeface="Cambria Math" panose="02040503050406030204" pitchFamily="18" charset="0"/>
                          <a:ea typeface="Cambria Math" panose="02040503050406030204" pitchFamily="18" charset="0"/>
                        </a:rPr>
                        <m:t>×</m:t>
                      </m:r>
                      <m:r>
                        <m:rPr>
                          <m:sty m:val="p"/>
                        </m:rPr>
                        <a:rPr kumimoji="1" lang="en-US" altLang="ja-JP" sz="1400" b="0" i="0" smtClean="0">
                          <a:latin typeface="Cambria Math" panose="02040503050406030204" pitchFamily="18" charset="0"/>
                          <a:ea typeface="Cambria Math" panose="02040503050406030204" pitchFamily="18" charset="0"/>
                        </a:rPr>
                        <m:t>exp</m:t>
                      </m:r>
                      <m:d>
                        <m:dPr>
                          <m:ctrlPr>
                            <a:rPr kumimoji="1" lang="en-US" altLang="ja-JP" sz="1400" b="0" i="1" smtClean="0">
                              <a:latin typeface="Cambria Math" panose="02040503050406030204" pitchFamily="18" charset="0"/>
                              <a:ea typeface="Cambria Math" panose="02040503050406030204" pitchFamily="18" charset="0"/>
                            </a:rPr>
                          </m:ctrlPr>
                        </m:dPr>
                        <m:e>
                          <m:r>
                            <a:rPr kumimoji="1" lang="en-US" altLang="ja-JP" sz="1400" i="1">
                              <a:latin typeface="Cambria Math" panose="02040503050406030204" pitchFamily="18" charset="0"/>
                              <a:ea typeface="Cambria Math" panose="02040503050406030204" pitchFamily="18" charset="0"/>
                            </a:rPr>
                            <m:t>43.2−</m:t>
                          </m:r>
                          <m:f>
                            <m:fPr>
                              <m:ctrlPr>
                                <a:rPr kumimoji="1" lang="en-US" altLang="ja-JP" sz="1400" i="1">
                                  <a:latin typeface="Cambria Math" panose="02040503050406030204" pitchFamily="18" charset="0"/>
                                  <a:ea typeface="Cambria Math" panose="02040503050406030204" pitchFamily="18" charset="0"/>
                                </a:rPr>
                              </m:ctrlPr>
                            </m:fPr>
                            <m:num>
                              <m:r>
                                <a:rPr kumimoji="1" lang="en-US" altLang="ja-JP" sz="1400" i="1">
                                  <a:latin typeface="Cambria Math" panose="02040503050406030204" pitchFamily="18" charset="0"/>
                                  <a:ea typeface="Cambria Math" panose="02040503050406030204" pitchFamily="18" charset="0"/>
                                </a:rPr>
                                <m:t>16113</m:t>
                              </m:r>
                            </m:num>
                            <m:den>
                              <m:sSub>
                                <m:sSubPr>
                                  <m:ctrlPr>
                                    <a:rPr kumimoji="1" lang="en-US" altLang="ja-JP" sz="1400" i="1">
                                      <a:latin typeface="Cambria Math" panose="02040503050406030204" pitchFamily="18" charset="0"/>
                                      <a:ea typeface="Cambria Math" panose="02040503050406030204" pitchFamily="18" charset="0"/>
                                    </a:rPr>
                                  </m:ctrlPr>
                                </m:sSubPr>
                                <m:e>
                                  <m:r>
                                    <a:rPr kumimoji="1" lang="en-US" altLang="ja-JP" sz="1400" i="1">
                                      <a:latin typeface="Cambria Math" panose="02040503050406030204" pitchFamily="18" charset="0"/>
                                      <a:ea typeface="Cambria Math" panose="02040503050406030204" pitchFamily="18" charset="0"/>
                                    </a:rPr>
                                    <m:t>𝑇</m:t>
                                  </m:r>
                                </m:e>
                                <m:sub>
                                  <m:r>
                                    <m:rPr>
                                      <m:sty m:val="p"/>
                                    </m:rPr>
                                    <a:rPr kumimoji="1" lang="en-US" altLang="ja-JP" sz="1400">
                                      <a:latin typeface="Cambria Math" panose="02040503050406030204" pitchFamily="18" charset="0"/>
                                      <a:ea typeface="Cambria Math" panose="02040503050406030204" pitchFamily="18" charset="0"/>
                                    </a:rPr>
                                    <m:t>max</m:t>
                                  </m:r>
                                </m:sub>
                              </m:sSub>
                            </m:den>
                          </m:f>
                        </m:e>
                      </m:d>
                    </m:oMath>
                  </m:oMathPara>
                </a14:m>
                <a:endParaRPr kumimoji="1" lang="ja-JP" altLang="en-US" sz="1400" dirty="0"/>
              </a:p>
            </p:txBody>
          </p:sp>
        </mc:Choice>
        <mc:Fallback xmlns="">
          <p:sp>
            <p:nvSpPr>
              <p:cNvPr id="52" name="テキスト ボックス 51">
                <a:extLst>
                  <a:ext uri="{FF2B5EF4-FFF2-40B4-BE49-F238E27FC236}">
                    <a16:creationId xmlns:a16="http://schemas.microsoft.com/office/drawing/2014/main" id="{15629169-A8BA-4DA3-93A7-406DA7D8A092}"/>
                  </a:ext>
                </a:extLst>
              </p:cNvPr>
              <p:cNvSpPr txBox="1">
                <a:spLocks noRot="1" noChangeAspect="1" noMove="1" noResize="1" noEditPoints="1" noAdjustHandles="1" noChangeArrowheads="1" noChangeShapeType="1" noTextEdit="1"/>
              </p:cNvSpPr>
              <p:nvPr/>
            </p:nvSpPr>
            <p:spPr>
              <a:xfrm>
                <a:off x="1841736" y="2842734"/>
                <a:ext cx="3203097" cy="576376"/>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87CFC43E-5F6C-456F-982D-817806CA658B}"/>
                  </a:ext>
                </a:extLst>
              </p:cNvPr>
              <p:cNvSpPr txBox="1"/>
              <p:nvPr/>
            </p:nvSpPr>
            <p:spPr>
              <a:xfrm>
                <a:off x="5135694" y="3912789"/>
                <a:ext cx="1315666" cy="30634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m:t>
                      </m:r>
                      <m:r>
                        <a:rPr kumimoji="1" lang="en-US" altLang="ja-JP" sz="1400" i="1" smtClean="0">
                          <a:latin typeface="Cambria Math" panose="02040503050406030204" pitchFamily="18" charset="0"/>
                        </a:rPr>
                        <m:t>𝑡</m:t>
                      </m:r>
                      <m:r>
                        <a:rPr kumimoji="1" lang="en-US" altLang="ja-JP" sz="1400" b="0" i="1" smtClean="0">
                          <a:latin typeface="Cambria Math" panose="02040503050406030204" pitchFamily="18" charset="0"/>
                        </a:rPr>
                        <m:t>≥18</m:t>
                      </m:r>
                    </m:oMath>
                  </m:oMathPara>
                </a14:m>
                <a:endParaRPr kumimoji="1" lang="ja-JP" altLang="en-US" sz="1400" dirty="0"/>
              </a:p>
            </p:txBody>
          </p:sp>
        </mc:Choice>
        <mc:Fallback xmlns="">
          <p:sp>
            <p:nvSpPr>
              <p:cNvPr id="54" name="テキスト ボックス 53">
                <a:extLst>
                  <a:ext uri="{FF2B5EF4-FFF2-40B4-BE49-F238E27FC236}">
                    <a16:creationId xmlns:a16="http://schemas.microsoft.com/office/drawing/2014/main" id="{87CFC43E-5F6C-456F-982D-817806CA658B}"/>
                  </a:ext>
                </a:extLst>
              </p:cNvPr>
              <p:cNvSpPr txBox="1">
                <a:spLocks noRot="1" noChangeAspect="1" noMove="1" noResize="1" noEditPoints="1" noAdjustHandles="1" noChangeArrowheads="1" noChangeShapeType="1" noTextEdit="1"/>
              </p:cNvSpPr>
              <p:nvPr/>
            </p:nvSpPr>
            <p:spPr>
              <a:xfrm>
                <a:off x="5135694" y="3912789"/>
                <a:ext cx="1315666" cy="306344"/>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66C64FEF-18C8-4EC5-850C-2D2198A9277D}"/>
                  </a:ext>
                </a:extLst>
              </p:cNvPr>
              <p:cNvSpPr txBox="1"/>
              <p:nvPr/>
            </p:nvSpPr>
            <p:spPr>
              <a:xfrm>
                <a:off x="1835003" y="4340731"/>
                <a:ext cx="3203097" cy="576376"/>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𝐻</m:t>
                          </m:r>
                        </m:e>
                        <m:sub>
                          <m:r>
                            <a:rPr kumimoji="1" lang="en-US" altLang="ja-JP" sz="1400" b="0" i="1" smtClean="0">
                              <a:latin typeface="Cambria Math" panose="02040503050406030204" pitchFamily="18" charset="0"/>
                            </a:rPr>
                            <m:t>2</m:t>
                          </m:r>
                        </m:sub>
                      </m:sSub>
                      <m:r>
                        <a:rPr kumimoji="1" lang="en-US" altLang="ja-JP" sz="1400" b="0" i="0" smtClean="0">
                          <a:latin typeface="Cambria Math" panose="02040503050406030204" pitchFamily="18" charset="0"/>
                        </a:rPr>
                        <m:t>=</m:t>
                      </m:r>
                      <m:f>
                        <m:fPr>
                          <m:ctrlPr>
                            <a:rPr kumimoji="1" lang="en-US" altLang="ja-JP" sz="1400" i="1">
                              <a:latin typeface="Cambria Math" panose="02040503050406030204" pitchFamily="18" charset="0"/>
                              <a:ea typeface="Cambria Math" panose="02040503050406030204" pitchFamily="18" charset="0"/>
                            </a:rPr>
                          </m:ctrlPr>
                        </m:fPr>
                        <m:num>
                          <m:sSub>
                            <m:sSubPr>
                              <m:ctrlPr>
                                <a:rPr kumimoji="1" lang="en-US" altLang="ja-JP" sz="1400" i="1">
                                  <a:latin typeface="Cambria Math" panose="02040503050406030204" pitchFamily="18" charset="0"/>
                                  <a:ea typeface="Cambria Math" panose="02040503050406030204" pitchFamily="18" charset="0"/>
                                </a:rPr>
                              </m:ctrlPr>
                            </m:sSubPr>
                            <m:e>
                              <m:r>
                                <a:rPr kumimoji="1" lang="en-US" altLang="ja-JP" sz="1400" i="1">
                                  <a:latin typeface="Cambria Math" panose="02040503050406030204" pitchFamily="18" charset="0"/>
                                  <a:ea typeface="Cambria Math" panose="02040503050406030204" pitchFamily="18" charset="0"/>
                                </a:rPr>
                                <m:t>𝑉</m:t>
                              </m:r>
                            </m:e>
                            <m:sub>
                              <m:r>
                                <a:rPr kumimoji="1" lang="en-US" altLang="ja-JP" sz="1400" b="0" i="1" smtClean="0">
                                  <a:latin typeface="Cambria Math" panose="02040503050406030204" pitchFamily="18" charset="0"/>
                                  <a:ea typeface="Cambria Math" panose="02040503050406030204" pitchFamily="18" charset="0"/>
                                </a:rPr>
                                <m:t>2</m:t>
                              </m:r>
                            </m:sub>
                          </m:sSub>
                        </m:num>
                        <m:den>
                          <m:sSub>
                            <m:sSubPr>
                              <m:ctrlPr>
                                <a:rPr kumimoji="1" lang="en-US" altLang="ja-JP" sz="1400" i="1">
                                  <a:latin typeface="Cambria Math" panose="02040503050406030204" pitchFamily="18" charset="0"/>
                                  <a:ea typeface="Cambria Math" panose="02040503050406030204" pitchFamily="18" charset="0"/>
                                </a:rPr>
                              </m:ctrlPr>
                            </m:sSubPr>
                            <m:e>
                              <m:r>
                                <a:rPr kumimoji="1" lang="en-US" altLang="ja-JP" sz="1400" i="1">
                                  <a:latin typeface="Cambria Math" panose="02040503050406030204" pitchFamily="18" charset="0"/>
                                  <a:ea typeface="Cambria Math" panose="02040503050406030204" pitchFamily="18" charset="0"/>
                                </a:rPr>
                                <m:t>𝑉</m:t>
                              </m:r>
                            </m:e>
                            <m:sub>
                              <m:r>
                                <m:rPr>
                                  <m:sty m:val="p"/>
                                </m:rPr>
                                <a:rPr kumimoji="1" lang="en-US" altLang="ja-JP" sz="1400" i="0">
                                  <a:latin typeface="Cambria Math" panose="02040503050406030204" pitchFamily="18" charset="0"/>
                                  <a:ea typeface="Cambria Math" panose="02040503050406030204" pitchFamily="18" charset="0"/>
                                </a:rPr>
                                <m:t>all</m:t>
                              </m:r>
                            </m:sub>
                          </m:sSub>
                        </m:den>
                      </m:f>
                      <m:r>
                        <a:rPr kumimoji="1" lang="en-US" altLang="ja-JP" sz="1400" i="1">
                          <a:latin typeface="Cambria Math" panose="02040503050406030204" pitchFamily="18" charset="0"/>
                          <a:ea typeface="Cambria Math" panose="02040503050406030204" pitchFamily="18" charset="0"/>
                        </a:rPr>
                        <m:t>×</m:t>
                      </m:r>
                      <m:f>
                        <m:fPr>
                          <m:ctrlPr>
                            <a:rPr kumimoji="1" lang="en-US" altLang="ja-JP" sz="1400" i="1">
                              <a:latin typeface="Cambria Math" panose="02040503050406030204" pitchFamily="18" charset="0"/>
                              <a:ea typeface="Cambria Math" panose="02040503050406030204" pitchFamily="18" charset="0"/>
                            </a:rPr>
                          </m:ctrlPr>
                        </m:fPr>
                        <m:num>
                          <m:r>
                            <a:rPr kumimoji="1" lang="en-US" altLang="ja-JP" sz="1400" i="1">
                              <a:latin typeface="Cambria Math" panose="02040503050406030204" pitchFamily="18" charset="0"/>
                              <a:ea typeface="Cambria Math" panose="02040503050406030204" pitchFamily="18" charset="0"/>
                            </a:rPr>
                            <m:t>1</m:t>
                          </m:r>
                          <m:r>
                            <a:rPr kumimoji="1" lang="en-US" altLang="ja-JP" sz="1400" b="0" i="1" smtClean="0">
                              <a:latin typeface="Cambria Math" panose="02040503050406030204" pitchFamily="18" charset="0"/>
                              <a:ea typeface="Cambria Math" panose="02040503050406030204" pitchFamily="18" charset="0"/>
                            </a:rPr>
                            <m:t>6</m:t>
                          </m:r>
                        </m:num>
                        <m:den>
                          <m:r>
                            <a:rPr kumimoji="1" lang="en-US" altLang="ja-JP" sz="1400" i="1">
                              <a:latin typeface="Cambria Math" panose="02040503050406030204" pitchFamily="18" charset="0"/>
                              <a:ea typeface="Cambria Math" panose="02040503050406030204" pitchFamily="18" charset="0"/>
                            </a:rPr>
                            <m:t>4</m:t>
                          </m:r>
                        </m:den>
                      </m:f>
                      <m:r>
                        <a:rPr kumimoji="1" lang="en-US" altLang="ja-JP" sz="1400" i="1">
                          <a:latin typeface="Cambria Math" panose="02040503050406030204" pitchFamily="18" charset="0"/>
                          <a:ea typeface="Cambria Math" panose="02040503050406030204" pitchFamily="18" charset="0"/>
                        </a:rPr>
                        <m:t>×</m:t>
                      </m:r>
                      <m:r>
                        <m:rPr>
                          <m:sty m:val="p"/>
                        </m:rPr>
                        <a:rPr kumimoji="1" lang="en-US" altLang="ja-JP" sz="1400" b="0" i="0" smtClean="0">
                          <a:latin typeface="Cambria Math" panose="02040503050406030204" pitchFamily="18" charset="0"/>
                          <a:ea typeface="Cambria Math" panose="02040503050406030204" pitchFamily="18" charset="0"/>
                        </a:rPr>
                        <m:t>exp</m:t>
                      </m:r>
                      <m:d>
                        <m:dPr>
                          <m:ctrlPr>
                            <a:rPr kumimoji="1" lang="en-US" altLang="ja-JP" sz="1400" b="0" i="1" smtClean="0">
                              <a:latin typeface="Cambria Math" panose="02040503050406030204" pitchFamily="18" charset="0"/>
                              <a:ea typeface="Cambria Math" panose="02040503050406030204" pitchFamily="18" charset="0"/>
                            </a:rPr>
                          </m:ctrlPr>
                        </m:dPr>
                        <m:e>
                          <m:r>
                            <a:rPr kumimoji="1" lang="en-US" altLang="ja-JP" sz="1400" i="1">
                              <a:latin typeface="Cambria Math" panose="02040503050406030204" pitchFamily="18" charset="0"/>
                              <a:ea typeface="Cambria Math" panose="02040503050406030204" pitchFamily="18" charset="0"/>
                            </a:rPr>
                            <m:t>43.2−</m:t>
                          </m:r>
                          <m:f>
                            <m:fPr>
                              <m:ctrlPr>
                                <a:rPr kumimoji="1" lang="en-US" altLang="ja-JP" sz="1400" i="1">
                                  <a:latin typeface="Cambria Math" panose="02040503050406030204" pitchFamily="18" charset="0"/>
                                  <a:ea typeface="Cambria Math" panose="02040503050406030204" pitchFamily="18" charset="0"/>
                                </a:rPr>
                              </m:ctrlPr>
                            </m:fPr>
                            <m:num>
                              <m:r>
                                <a:rPr kumimoji="1" lang="en-US" altLang="ja-JP" sz="1400" i="1">
                                  <a:latin typeface="Cambria Math" panose="02040503050406030204" pitchFamily="18" charset="0"/>
                                  <a:ea typeface="Cambria Math" panose="02040503050406030204" pitchFamily="18" charset="0"/>
                                </a:rPr>
                                <m:t>16113</m:t>
                              </m:r>
                            </m:num>
                            <m:den>
                              <m:sSub>
                                <m:sSubPr>
                                  <m:ctrlPr>
                                    <a:rPr kumimoji="1" lang="en-US" altLang="ja-JP" sz="1400" i="1">
                                      <a:latin typeface="Cambria Math" panose="02040503050406030204" pitchFamily="18" charset="0"/>
                                      <a:ea typeface="Cambria Math" panose="02040503050406030204" pitchFamily="18" charset="0"/>
                                    </a:rPr>
                                  </m:ctrlPr>
                                </m:sSubPr>
                                <m:e>
                                  <m:r>
                                    <a:rPr kumimoji="1" lang="en-US" altLang="ja-JP" sz="1400" i="1">
                                      <a:latin typeface="Cambria Math" panose="02040503050406030204" pitchFamily="18" charset="0"/>
                                      <a:ea typeface="Cambria Math" panose="02040503050406030204" pitchFamily="18" charset="0"/>
                                    </a:rPr>
                                    <m:t>𝑇</m:t>
                                  </m:r>
                                </m:e>
                                <m:sub>
                                  <m:r>
                                    <m:rPr>
                                      <m:sty m:val="p"/>
                                    </m:rPr>
                                    <a:rPr kumimoji="1" lang="en-US" altLang="ja-JP" sz="1400">
                                      <a:latin typeface="Cambria Math" panose="02040503050406030204" pitchFamily="18" charset="0"/>
                                      <a:ea typeface="Cambria Math" panose="02040503050406030204" pitchFamily="18" charset="0"/>
                                    </a:rPr>
                                    <m:t>max</m:t>
                                  </m:r>
                                </m:sub>
                              </m:sSub>
                            </m:den>
                          </m:f>
                        </m:e>
                      </m:d>
                    </m:oMath>
                  </m:oMathPara>
                </a14:m>
                <a:endParaRPr kumimoji="1" lang="ja-JP" altLang="en-US" sz="1400" dirty="0"/>
              </a:p>
            </p:txBody>
          </p:sp>
        </mc:Choice>
        <mc:Fallback xmlns="">
          <p:sp>
            <p:nvSpPr>
              <p:cNvPr id="61" name="テキスト ボックス 60">
                <a:extLst>
                  <a:ext uri="{FF2B5EF4-FFF2-40B4-BE49-F238E27FC236}">
                    <a16:creationId xmlns:a16="http://schemas.microsoft.com/office/drawing/2014/main" id="{66C64FEF-18C8-4EC5-850C-2D2198A9277D}"/>
                  </a:ext>
                </a:extLst>
              </p:cNvPr>
              <p:cNvSpPr txBox="1">
                <a:spLocks noRot="1" noChangeAspect="1" noMove="1" noResize="1" noEditPoints="1" noAdjustHandles="1" noChangeArrowheads="1" noChangeShapeType="1" noTextEdit="1"/>
              </p:cNvSpPr>
              <p:nvPr/>
            </p:nvSpPr>
            <p:spPr>
              <a:xfrm>
                <a:off x="1835003" y="4340731"/>
                <a:ext cx="3203097" cy="576376"/>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A500B574-897E-4B7A-BF00-638238FCE1FC}"/>
                  </a:ext>
                </a:extLst>
              </p:cNvPr>
              <p:cNvSpPr txBox="1"/>
              <p:nvPr/>
            </p:nvSpPr>
            <p:spPr>
              <a:xfrm>
                <a:off x="5038101" y="2984423"/>
                <a:ext cx="1991349" cy="306345"/>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ea typeface="Cambria Math" panose="02040503050406030204" pitchFamily="18" charset="0"/>
                            </a:rPr>
                          </m:ctrlPr>
                        </m:sSubPr>
                        <m:e>
                          <m:r>
                            <a:rPr kumimoji="1" lang="en-US" altLang="ja-JP" sz="1400" i="1">
                              <a:latin typeface="Cambria Math" panose="02040503050406030204" pitchFamily="18" charset="0"/>
                              <a:ea typeface="Cambria Math" panose="02040503050406030204" pitchFamily="18" charset="0"/>
                            </a:rPr>
                            <m:t>𝑇</m:t>
                          </m:r>
                        </m:e>
                        <m:sub>
                          <m:r>
                            <m:rPr>
                              <m:sty m:val="p"/>
                            </m:rPr>
                            <a:rPr kumimoji="1" lang="en-US" altLang="ja-JP" sz="1400">
                              <a:latin typeface="Cambria Math" panose="02040503050406030204" pitchFamily="18" charset="0"/>
                              <a:ea typeface="Cambria Math" panose="02040503050406030204" pitchFamily="18" charset="0"/>
                            </a:rPr>
                            <m:t>max</m:t>
                          </m:r>
                        </m:sub>
                      </m:sSub>
                      <m:r>
                        <a:rPr kumimoji="1" lang="en-US" altLang="ja-JP" sz="1400" b="0" i="0" smtClean="0">
                          <a:latin typeface="Cambria Math" panose="02040503050406030204" pitchFamily="18" charset="0"/>
                        </a:rPr>
                        <m:t>=</m:t>
                      </m:r>
                      <m:r>
                        <a:rPr kumimoji="1" lang="en-US" altLang="ja-JP" sz="1400" i="1" smtClean="0">
                          <a:latin typeface="Cambria Math" panose="02040503050406030204" pitchFamily="18" charset="0"/>
                          <a:ea typeface="Cambria Math" panose="02040503050406030204" pitchFamily="18" charset="0"/>
                        </a:rPr>
                        <m:t>1</m:t>
                      </m:r>
                      <m:r>
                        <a:rPr kumimoji="1" lang="en-US" altLang="ja-JP" sz="1400" b="0" i="1" smtClean="0">
                          <a:latin typeface="Cambria Math" panose="02040503050406030204" pitchFamily="18" charset="0"/>
                          <a:ea typeface="Cambria Math" panose="02040503050406030204" pitchFamily="18" charset="0"/>
                        </a:rPr>
                        <m:t>41.258+273</m:t>
                      </m:r>
                    </m:oMath>
                  </m:oMathPara>
                </a14:m>
                <a:endParaRPr kumimoji="1" lang="ja-JP" altLang="en-US" sz="1400" dirty="0"/>
              </a:p>
            </p:txBody>
          </p:sp>
        </mc:Choice>
        <mc:Fallback xmlns="">
          <p:sp>
            <p:nvSpPr>
              <p:cNvPr id="64" name="テキスト ボックス 63">
                <a:extLst>
                  <a:ext uri="{FF2B5EF4-FFF2-40B4-BE49-F238E27FC236}">
                    <a16:creationId xmlns:a16="http://schemas.microsoft.com/office/drawing/2014/main" id="{A500B574-897E-4B7A-BF00-638238FCE1FC}"/>
                  </a:ext>
                </a:extLst>
              </p:cNvPr>
              <p:cNvSpPr txBox="1">
                <a:spLocks noRot="1" noChangeAspect="1" noMove="1" noResize="1" noEditPoints="1" noAdjustHandles="1" noChangeArrowheads="1" noChangeShapeType="1" noTextEdit="1"/>
              </p:cNvSpPr>
              <p:nvPr/>
            </p:nvSpPr>
            <p:spPr>
              <a:xfrm>
                <a:off x="5038101" y="2984423"/>
                <a:ext cx="1991349" cy="306345"/>
              </a:xfrm>
              <a:prstGeom prst="rect">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F9186903-066D-43ED-8C46-75E2DFCD7ECD}"/>
                  </a:ext>
                </a:extLst>
              </p:cNvPr>
              <p:cNvSpPr txBox="1"/>
              <p:nvPr/>
            </p:nvSpPr>
            <p:spPr>
              <a:xfrm>
                <a:off x="5044833" y="4453337"/>
                <a:ext cx="2156195"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ea typeface="Cambria Math" panose="02040503050406030204" pitchFamily="18" charset="0"/>
                            </a:rPr>
                          </m:ctrlPr>
                        </m:sSubPr>
                        <m:e>
                          <m:r>
                            <a:rPr kumimoji="1" lang="en-US" altLang="ja-JP" sz="1400" i="1">
                              <a:latin typeface="Cambria Math" panose="02040503050406030204" pitchFamily="18" charset="0"/>
                              <a:ea typeface="Cambria Math" panose="02040503050406030204" pitchFamily="18" charset="0"/>
                            </a:rPr>
                            <m:t>𝑇</m:t>
                          </m:r>
                        </m:e>
                        <m:sub>
                          <m:r>
                            <m:rPr>
                              <m:sty m:val="p"/>
                            </m:rPr>
                            <a:rPr kumimoji="1" lang="en-US" altLang="ja-JP" sz="1400">
                              <a:latin typeface="Cambria Math" panose="02040503050406030204" pitchFamily="18" charset="0"/>
                              <a:ea typeface="Cambria Math" panose="02040503050406030204" pitchFamily="18" charset="0"/>
                            </a:rPr>
                            <m:t>max</m:t>
                          </m:r>
                        </m:sub>
                      </m:sSub>
                      <m:r>
                        <a:rPr kumimoji="1" lang="en-US" altLang="ja-JP" sz="1400" b="0" i="0" smtClean="0">
                          <a:latin typeface="Cambria Math" panose="02040503050406030204" pitchFamily="18" charset="0"/>
                        </a:rPr>
                        <m:t>=</m:t>
                      </m:r>
                      <m:r>
                        <a:rPr kumimoji="1" lang="en-US" altLang="ja-JP" sz="1400" i="1" smtClean="0">
                          <a:latin typeface="Cambria Math" panose="02040503050406030204" pitchFamily="18" charset="0"/>
                          <a:ea typeface="Cambria Math" panose="02040503050406030204" pitchFamily="18" charset="0"/>
                        </a:rPr>
                        <m:t>1</m:t>
                      </m:r>
                      <m:r>
                        <a:rPr kumimoji="1" lang="en-US" altLang="ja-JP" sz="1400" b="0" i="1" smtClean="0">
                          <a:latin typeface="Cambria Math" panose="02040503050406030204" pitchFamily="18" charset="0"/>
                          <a:ea typeface="Cambria Math" panose="02040503050406030204" pitchFamily="18" charset="0"/>
                        </a:rPr>
                        <m:t>51.3305+273</m:t>
                      </m:r>
                    </m:oMath>
                  </m:oMathPara>
                </a14:m>
                <a:endParaRPr kumimoji="1" lang="ja-JP" altLang="en-US" sz="1400" dirty="0"/>
              </a:p>
            </p:txBody>
          </p:sp>
        </mc:Choice>
        <mc:Fallback xmlns="">
          <p:sp>
            <p:nvSpPr>
              <p:cNvPr id="65" name="テキスト ボックス 64">
                <a:extLst>
                  <a:ext uri="{FF2B5EF4-FFF2-40B4-BE49-F238E27FC236}">
                    <a16:creationId xmlns:a16="http://schemas.microsoft.com/office/drawing/2014/main" id="{F9186903-066D-43ED-8C46-75E2DFCD7ECD}"/>
                  </a:ext>
                </a:extLst>
              </p:cNvPr>
              <p:cNvSpPr txBox="1">
                <a:spLocks noRot="1" noChangeAspect="1" noMove="1" noResize="1" noEditPoints="1" noAdjustHandles="1" noChangeArrowheads="1" noChangeShapeType="1" noTextEdit="1"/>
              </p:cNvSpPr>
              <p:nvPr/>
            </p:nvSpPr>
            <p:spPr>
              <a:xfrm>
                <a:off x="5044833" y="4453337"/>
                <a:ext cx="2156195" cy="307777"/>
              </a:xfrm>
              <a:prstGeom prst="rect">
                <a:avLst/>
              </a:prstGeom>
              <a:blipFill>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テキスト ボックス 65">
                <a:extLst>
                  <a:ext uri="{FF2B5EF4-FFF2-40B4-BE49-F238E27FC236}">
                    <a16:creationId xmlns:a16="http://schemas.microsoft.com/office/drawing/2014/main" id="{97F3E665-E454-4FE7-BA32-91EA25DA1F10}"/>
                  </a:ext>
                </a:extLst>
              </p:cNvPr>
              <p:cNvSpPr txBox="1"/>
              <p:nvPr/>
            </p:nvSpPr>
            <p:spPr>
              <a:xfrm>
                <a:off x="1847617" y="5253360"/>
                <a:ext cx="3538252" cy="328103"/>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ea typeface="Cambria Math" panose="02040503050406030204" pitchFamily="18" charset="0"/>
                            </a:rPr>
                          </m:ctrlPr>
                        </m:sSubPr>
                        <m:e>
                          <m:r>
                            <a:rPr kumimoji="1" lang="en-US" altLang="ja-JP" sz="1400" i="1">
                              <a:latin typeface="Cambria Math" panose="02040503050406030204" pitchFamily="18" charset="0"/>
                              <a:ea typeface="Cambria Math" panose="02040503050406030204" pitchFamily="18" charset="0"/>
                            </a:rPr>
                            <m:t>𝑉</m:t>
                          </m:r>
                        </m:e>
                        <m:sub>
                          <m:r>
                            <m:rPr>
                              <m:sty m:val="p"/>
                            </m:rPr>
                            <a:rPr kumimoji="1" lang="en-US" altLang="ja-JP" sz="1400">
                              <a:latin typeface="Cambria Math" panose="02040503050406030204" pitchFamily="18" charset="0"/>
                              <a:ea typeface="Cambria Math" panose="02040503050406030204" pitchFamily="18" charset="0"/>
                            </a:rPr>
                            <m:t>all</m:t>
                          </m:r>
                        </m:sub>
                      </m:sSub>
                      <m:r>
                        <a:rPr kumimoji="1" lang="en-US" altLang="ja-JP" sz="1400" b="0" i="0" smtClean="0">
                          <a:latin typeface="Cambria Math" panose="02040503050406030204" pitchFamily="18" charset="0"/>
                        </a:rPr>
                        <m:t>=</m:t>
                      </m:r>
                      <m:sSub>
                        <m:sSubPr>
                          <m:ctrlPr>
                            <a:rPr kumimoji="1" lang="en-US" altLang="ja-JP" sz="1400" b="0" i="1" smtClean="0">
                              <a:latin typeface="Cambria Math" panose="02040503050406030204" pitchFamily="18" charset="0"/>
                              <a:ea typeface="Cambria Math" panose="02040503050406030204" pitchFamily="18" charset="0"/>
                            </a:rPr>
                          </m:ctrlPr>
                        </m:sSubPr>
                        <m:e>
                          <m:r>
                            <a:rPr kumimoji="1" lang="en-US" altLang="ja-JP" sz="1400" i="1">
                              <a:latin typeface="Cambria Math" panose="02040503050406030204" pitchFamily="18" charset="0"/>
                              <a:ea typeface="Cambria Math" panose="02040503050406030204" pitchFamily="18" charset="0"/>
                            </a:rPr>
                            <m:t>𝑉</m:t>
                          </m:r>
                        </m:e>
                        <m:sub>
                          <m:r>
                            <a:rPr kumimoji="1" lang="en-US" altLang="ja-JP" sz="1400" b="0" i="1" smtClean="0">
                              <a:latin typeface="Cambria Math" panose="02040503050406030204" pitchFamily="18" charset="0"/>
                              <a:ea typeface="Cambria Math" panose="02040503050406030204" pitchFamily="18" charset="0"/>
                            </a:rPr>
                            <m:t>1</m:t>
                          </m:r>
                        </m:sub>
                      </m:sSub>
                      <m:r>
                        <a:rPr kumimoji="1" lang="en-US" altLang="ja-JP" sz="1400" b="0" i="1" smtClean="0">
                          <a:latin typeface="Cambria Math" panose="02040503050406030204" pitchFamily="18" charset="0"/>
                          <a:ea typeface="Cambria Math" panose="02040503050406030204" pitchFamily="18" charset="0"/>
                        </a:rPr>
                        <m:t>+</m:t>
                      </m:r>
                      <m:sSub>
                        <m:sSubPr>
                          <m:ctrlPr>
                            <a:rPr kumimoji="1" lang="en-US" altLang="ja-JP" sz="1400" i="1">
                              <a:latin typeface="Cambria Math" panose="02040503050406030204" pitchFamily="18" charset="0"/>
                              <a:ea typeface="Cambria Math" panose="02040503050406030204" pitchFamily="18" charset="0"/>
                            </a:rPr>
                          </m:ctrlPr>
                        </m:sSubPr>
                        <m:e>
                          <m:r>
                            <a:rPr kumimoji="1" lang="en-US" altLang="ja-JP" sz="1400" i="1">
                              <a:latin typeface="Cambria Math" panose="02040503050406030204" pitchFamily="18" charset="0"/>
                              <a:ea typeface="Cambria Math" panose="02040503050406030204" pitchFamily="18" charset="0"/>
                            </a:rPr>
                            <m:t>𝑉</m:t>
                          </m:r>
                        </m:e>
                        <m:sub>
                          <m:r>
                            <a:rPr kumimoji="1" lang="en-US" altLang="ja-JP" sz="1400" b="0" i="1" smtClean="0">
                              <a:latin typeface="Cambria Math" panose="02040503050406030204" pitchFamily="18" charset="0"/>
                              <a:ea typeface="Cambria Math" panose="02040503050406030204" pitchFamily="18" charset="0"/>
                            </a:rPr>
                            <m:t>2</m:t>
                          </m:r>
                        </m:sub>
                      </m:sSub>
                      <m:r>
                        <a:rPr kumimoji="1" lang="en-US" altLang="ja-JP" sz="1400" i="1">
                          <a:latin typeface="Cambria Math" panose="02040503050406030204" pitchFamily="18" charset="0"/>
                          <a:ea typeface="Cambria Math" panose="02040503050406030204" pitchFamily="18" charset="0"/>
                        </a:rPr>
                        <m:t>+</m:t>
                      </m:r>
                      <m:sSub>
                        <m:sSubPr>
                          <m:ctrlPr>
                            <a:rPr kumimoji="1" lang="en-US" altLang="ja-JP" sz="1400" i="1">
                              <a:latin typeface="Cambria Math" panose="02040503050406030204" pitchFamily="18" charset="0"/>
                              <a:ea typeface="Cambria Math" panose="02040503050406030204" pitchFamily="18" charset="0"/>
                            </a:rPr>
                          </m:ctrlPr>
                        </m:sSubPr>
                        <m:e>
                          <m:r>
                            <a:rPr kumimoji="1" lang="en-US" altLang="ja-JP" sz="1400" i="1">
                              <a:latin typeface="Cambria Math" panose="02040503050406030204" pitchFamily="18" charset="0"/>
                              <a:ea typeface="Cambria Math" panose="02040503050406030204" pitchFamily="18" charset="0"/>
                            </a:rPr>
                            <m:t>𝑉</m:t>
                          </m:r>
                        </m:e>
                        <m:sub>
                          <m:r>
                            <m:rPr>
                              <m:sty m:val="p"/>
                            </m:rPr>
                            <a:rPr kumimoji="1" lang="en-US" altLang="ja-JP" sz="1400">
                              <a:latin typeface="Cambria Math" panose="02040503050406030204" pitchFamily="18" charset="0"/>
                              <a:ea typeface="Cambria Math" panose="02040503050406030204" pitchFamily="18" charset="0"/>
                            </a:rPr>
                            <m:t>digester</m:t>
                          </m:r>
                        </m:sub>
                      </m:sSub>
                      <m:r>
                        <a:rPr kumimoji="1" lang="en-US" altLang="ja-JP" sz="1400" i="1">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1.8</m:t>
                      </m:r>
                      <m:r>
                        <a:rPr kumimoji="1" lang="en-US" altLang="ja-JP" sz="1400" i="1">
                          <a:latin typeface="Cambria Math" panose="02040503050406030204" pitchFamily="18" charset="0"/>
                          <a:ea typeface="Cambria Math" panose="02040503050406030204" pitchFamily="18" charset="0"/>
                        </a:rPr>
                        <m:t>+2</m:t>
                      </m:r>
                      <m:r>
                        <a:rPr kumimoji="1" lang="en-US" altLang="ja-JP" sz="1400" b="0" i="1" smtClean="0">
                          <a:latin typeface="Cambria Math" panose="02040503050406030204" pitchFamily="18" charset="0"/>
                          <a:ea typeface="Cambria Math" panose="02040503050406030204" pitchFamily="18" charset="0"/>
                        </a:rPr>
                        <m:t>65</m:t>
                      </m:r>
                      <m:r>
                        <a:rPr kumimoji="1" lang="en-US" altLang="ja-JP" sz="1400" i="1">
                          <a:latin typeface="Cambria Math" panose="02040503050406030204" pitchFamily="18" charset="0"/>
                          <a:ea typeface="Cambria Math" panose="02040503050406030204" pitchFamily="18" charset="0"/>
                        </a:rPr>
                        <m:t>×1.</m:t>
                      </m:r>
                      <m:r>
                        <a:rPr kumimoji="1" lang="en-US" altLang="ja-JP" sz="1400" b="0" i="1" smtClean="0">
                          <a:latin typeface="Cambria Math" panose="02040503050406030204" pitchFamily="18" charset="0"/>
                          <a:ea typeface="Cambria Math" panose="02040503050406030204" pitchFamily="18" charset="0"/>
                        </a:rPr>
                        <m:t>9</m:t>
                      </m:r>
                    </m:oMath>
                  </m:oMathPara>
                </a14:m>
                <a:endParaRPr kumimoji="1" lang="ja-JP" altLang="en-US" sz="1400" dirty="0"/>
              </a:p>
            </p:txBody>
          </p:sp>
        </mc:Choice>
        <mc:Fallback xmlns="">
          <p:sp>
            <p:nvSpPr>
              <p:cNvPr id="66" name="テキスト ボックス 65">
                <a:extLst>
                  <a:ext uri="{FF2B5EF4-FFF2-40B4-BE49-F238E27FC236}">
                    <a16:creationId xmlns:a16="http://schemas.microsoft.com/office/drawing/2014/main" id="{97F3E665-E454-4FE7-BA32-91EA25DA1F10}"/>
                  </a:ext>
                </a:extLst>
              </p:cNvPr>
              <p:cNvSpPr txBox="1">
                <a:spLocks noRot="1" noChangeAspect="1" noMove="1" noResize="1" noEditPoints="1" noAdjustHandles="1" noChangeArrowheads="1" noChangeShapeType="1" noTextEdit="1"/>
              </p:cNvSpPr>
              <p:nvPr/>
            </p:nvSpPr>
            <p:spPr>
              <a:xfrm>
                <a:off x="1847617" y="5253360"/>
                <a:ext cx="3538252" cy="328103"/>
              </a:xfrm>
              <a:prstGeom prst="rect">
                <a:avLst/>
              </a:prstGeom>
              <a:blipFill>
                <a:blip r:embed="rId16"/>
                <a:stretch>
                  <a:fillRect b="-5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84825DAA-FB63-44FE-90B2-2C9DB8E15DFD}"/>
                  </a:ext>
                </a:extLst>
              </p:cNvPr>
              <p:cNvSpPr txBox="1"/>
              <p:nvPr/>
            </p:nvSpPr>
            <p:spPr>
              <a:xfrm>
                <a:off x="1841736" y="3912073"/>
                <a:ext cx="3167986"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𝑈</m:t>
                      </m:r>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𝑡</m:t>
                          </m:r>
                        </m:e>
                      </m:d>
                      <m:r>
                        <a:rPr kumimoji="1" lang="en-US" altLang="ja-JP" sz="1400" b="0" i="1" smtClean="0">
                          <a:latin typeface="Cambria Math" panose="02040503050406030204" pitchFamily="18" charset="0"/>
                        </a:rPr>
                        <m:t>=</m:t>
                      </m:r>
                      <m:r>
                        <m:rPr>
                          <m:sty m:val="p"/>
                        </m:rPr>
                        <a:rPr kumimoji="1" lang="en-US" altLang="ja-JP" sz="1400">
                          <a:latin typeface="Cambria Math" panose="02040503050406030204" pitchFamily="18" charset="0"/>
                        </a:rPr>
                        <m:t>min</m:t>
                      </m:r>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𝐻</m:t>
                          </m:r>
                        </m:e>
                        <m:sub>
                          <m:r>
                            <a:rPr kumimoji="1" lang="en-US" altLang="ja-JP" sz="1400" i="1">
                              <a:latin typeface="Cambria Math" panose="02040503050406030204" pitchFamily="18" charset="0"/>
                            </a:rPr>
                            <m:t>2</m:t>
                          </m:r>
                        </m:sub>
                      </m:sSub>
                      <m:r>
                        <a:rPr kumimoji="1" lang="en-US" altLang="ja-JP" sz="1400" i="1">
                          <a:latin typeface="Cambria Math" panose="02040503050406030204" pitchFamily="18" charset="0"/>
                          <a:ea typeface="Cambria Math" panose="02040503050406030204" pitchFamily="18" charset="0"/>
                        </a:rPr>
                        <m:t>,</m:t>
                      </m:r>
                      <m:sSub>
                        <m:sSubPr>
                          <m:ctrlPr>
                            <a:rPr kumimoji="1" lang="en-US" altLang="ja-JP" sz="1400" i="1">
                              <a:latin typeface="Cambria Math" panose="02040503050406030204" pitchFamily="18" charset="0"/>
                              <a:ea typeface="Cambria Math" panose="02040503050406030204" pitchFamily="18" charset="0"/>
                            </a:rPr>
                          </m:ctrlPr>
                        </m:sSubPr>
                        <m:e>
                          <m:r>
                            <a:rPr kumimoji="1" lang="en-US" altLang="ja-JP" sz="1400" i="1">
                              <a:latin typeface="Cambria Math" panose="02040503050406030204" pitchFamily="18" charset="0"/>
                              <a:ea typeface="Cambria Math" panose="02040503050406030204" pitchFamily="18" charset="0"/>
                            </a:rPr>
                            <m:t>𝑃</m:t>
                          </m:r>
                        </m:e>
                        <m:sub>
                          <m:r>
                            <a:rPr kumimoji="1" lang="en-US" altLang="ja-JP" sz="1400" i="1">
                              <a:latin typeface="Cambria Math" panose="02040503050406030204" pitchFamily="18" charset="0"/>
                              <a:ea typeface="Cambria Math" panose="02040503050406030204" pitchFamily="18" charset="0"/>
                            </a:rPr>
                            <m:t>𝐼𝐷</m:t>
                          </m:r>
                          <m:r>
                            <a:rPr kumimoji="1" lang="en-US" altLang="ja-JP" sz="1400" i="1">
                              <a:latin typeface="Cambria Math" panose="02040503050406030204" pitchFamily="18" charset="0"/>
                              <a:ea typeface="Cambria Math" panose="02040503050406030204" pitchFamily="18" charset="0"/>
                            </a:rPr>
                            <m:t>320</m:t>
                          </m:r>
                        </m:sub>
                      </m:sSub>
                      <m:d>
                        <m:dPr>
                          <m:begChr m:val="["/>
                          <m:endChr m:val="]"/>
                          <m:ctrlPr>
                            <a:rPr kumimoji="1" lang="en-US" altLang="ja-JP" sz="1400" i="1">
                              <a:latin typeface="Cambria Math" panose="02040503050406030204" pitchFamily="18" charset="0"/>
                              <a:ea typeface="Cambria Math" panose="02040503050406030204" pitchFamily="18" charset="0"/>
                            </a:rPr>
                          </m:ctrlPr>
                        </m:dPr>
                        <m:e>
                          <m:r>
                            <a:rPr kumimoji="1" lang="en-US" altLang="ja-JP" sz="1400" i="1">
                              <a:latin typeface="Cambria Math" panose="02040503050406030204" pitchFamily="18" charset="0"/>
                              <a:ea typeface="Cambria Math" panose="02040503050406030204" pitchFamily="18" charset="0"/>
                            </a:rPr>
                            <m:t>16+1</m:t>
                          </m:r>
                        </m:e>
                      </m:d>
                      <m:r>
                        <a:rPr kumimoji="1" lang="en-US" altLang="ja-JP" sz="1400" i="1">
                          <a:latin typeface="Cambria Math" panose="02040503050406030204" pitchFamily="18" charset="0"/>
                          <a:ea typeface="Cambria Math" panose="02040503050406030204" pitchFamily="18" charset="0"/>
                        </a:rPr>
                        <m:t>−∆</m:t>
                      </m:r>
                      <m:r>
                        <a:rPr kumimoji="1" lang="en-US" altLang="ja-JP" sz="1400" i="1">
                          <a:latin typeface="Cambria Math" panose="02040503050406030204" pitchFamily="18" charset="0"/>
                          <a:ea typeface="Cambria Math" panose="02040503050406030204" pitchFamily="18" charset="0"/>
                        </a:rPr>
                        <m:t>𝑡</m:t>
                      </m:r>
                      <m:r>
                        <a:rPr kumimoji="1" lang="en-US" altLang="ja-JP" sz="1400" i="1">
                          <a:latin typeface="Cambria Math" panose="02040503050406030204" pitchFamily="18" charset="0"/>
                          <a:ea typeface="Cambria Math" panose="02040503050406030204" pitchFamily="18" charset="0"/>
                        </a:rPr>
                        <m:t>}</m:t>
                      </m:r>
                    </m:oMath>
                  </m:oMathPara>
                </a14:m>
                <a:endParaRPr kumimoji="1" lang="ja-JP" altLang="en-US" sz="1400" dirty="0"/>
              </a:p>
            </p:txBody>
          </p:sp>
        </mc:Choice>
        <mc:Fallback xmlns="">
          <p:sp>
            <p:nvSpPr>
              <p:cNvPr id="30" name="テキスト ボックス 29">
                <a:extLst>
                  <a:ext uri="{FF2B5EF4-FFF2-40B4-BE49-F238E27FC236}">
                    <a16:creationId xmlns:a16="http://schemas.microsoft.com/office/drawing/2014/main" id="{84825DAA-FB63-44FE-90B2-2C9DB8E15DFD}"/>
                  </a:ext>
                </a:extLst>
              </p:cNvPr>
              <p:cNvSpPr txBox="1">
                <a:spLocks noRot="1" noChangeAspect="1" noMove="1" noResize="1" noEditPoints="1" noAdjustHandles="1" noChangeArrowheads="1" noChangeShapeType="1" noTextEdit="1"/>
              </p:cNvSpPr>
              <p:nvPr/>
            </p:nvSpPr>
            <p:spPr>
              <a:xfrm>
                <a:off x="1841736" y="3912073"/>
                <a:ext cx="3167986" cy="307777"/>
              </a:xfrm>
              <a:prstGeom prst="rect">
                <a:avLst/>
              </a:prstGeom>
              <a:blipFill>
                <a:blip r:embed="rId17"/>
                <a:stretch>
                  <a:fillRect b="-10000"/>
                </a:stretch>
              </a:blipFill>
            </p:spPr>
            <p:txBody>
              <a:bodyPr/>
              <a:lstStyle/>
              <a:p>
                <a:r>
                  <a:rPr lang="ja-JP" altLang="en-US">
                    <a:noFill/>
                  </a:rPr>
                  <a:t> </a:t>
                </a:r>
              </a:p>
            </p:txBody>
          </p:sp>
        </mc:Fallback>
      </mc:AlternateContent>
      <p:sp>
        <p:nvSpPr>
          <p:cNvPr id="27" name="テキスト ボックス 26">
            <a:extLst>
              <a:ext uri="{FF2B5EF4-FFF2-40B4-BE49-F238E27FC236}">
                <a16:creationId xmlns:a16="http://schemas.microsoft.com/office/drawing/2014/main" id="{DD17D467-3D07-4416-84A9-FCA3798373F1}"/>
              </a:ext>
            </a:extLst>
          </p:cNvPr>
          <p:cNvSpPr txBox="1"/>
          <p:nvPr/>
        </p:nvSpPr>
        <p:spPr>
          <a:xfrm>
            <a:off x="370084" y="1608553"/>
            <a:ext cx="723275" cy="307777"/>
          </a:xfrm>
          <a:prstGeom prst="rect">
            <a:avLst/>
          </a:prstGeom>
          <a:noFill/>
        </p:spPr>
        <p:txBody>
          <a:bodyPr wrap="none" rtlCol="0">
            <a:spAutoFit/>
          </a:bodyPr>
          <a:lstStyle/>
          <a:p>
            <a:pPr algn="ctr"/>
            <a:r>
              <a:rPr kumimoji="1" lang="ja-JP" altLang="en-US" sz="1400" dirty="0">
                <a:solidFill>
                  <a:schemeClr val="accent4"/>
                </a:solidFill>
              </a:rPr>
              <a:t>未実装</a:t>
            </a:r>
          </a:p>
        </p:txBody>
      </p:sp>
      <p:sp>
        <p:nvSpPr>
          <p:cNvPr id="28" name="テキスト ボックス 27">
            <a:extLst>
              <a:ext uri="{FF2B5EF4-FFF2-40B4-BE49-F238E27FC236}">
                <a16:creationId xmlns:a16="http://schemas.microsoft.com/office/drawing/2014/main" id="{C061F36F-EDB6-4D3E-91FD-FDD0F29CAF6E}"/>
              </a:ext>
            </a:extLst>
          </p:cNvPr>
          <p:cNvSpPr txBox="1"/>
          <p:nvPr/>
        </p:nvSpPr>
        <p:spPr>
          <a:xfrm>
            <a:off x="370084" y="3265221"/>
            <a:ext cx="723275" cy="307777"/>
          </a:xfrm>
          <a:prstGeom prst="rect">
            <a:avLst/>
          </a:prstGeom>
          <a:noFill/>
        </p:spPr>
        <p:txBody>
          <a:bodyPr wrap="none" rtlCol="0">
            <a:spAutoFit/>
          </a:bodyPr>
          <a:lstStyle/>
          <a:p>
            <a:pPr algn="ctr"/>
            <a:r>
              <a:rPr kumimoji="1" lang="ja-JP" altLang="en-US" sz="1400" dirty="0">
                <a:solidFill>
                  <a:schemeClr val="accent4"/>
                </a:solidFill>
              </a:rPr>
              <a:t>未実装</a:t>
            </a:r>
          </a:p>
        </p:txBody>
      </p:sp>
      <p:sp>
        <p:nvSpPr>
          <p:cNvPr id="31" name="テキスト ボックス 30">
            <a:extLst>
              <a:ext uri="{FF2B5EF4-FFF2-40B4-BE49-F238E27FC236}">
                <a16:creationId xmlns:a16="http://schemas.microsoft.com/office/drawing/2014/main" id="{2FAA65BD-C924-4A68-8DC5-464D4B94CE41}"/>
              </a:ext>
            </a:extLst>
          </p:cNvPr>
          <p:cNvSpPr txBox="1"/>
          <p:nvPr/>
        </p:nvSpPr>
        <p:spPr>
          <a:xfrm>
            <a:off x="571984" y="-20412"/>
            <a:ext cx="2836193" cy="338554"/>
          </a:xfrm>
          <a:prstGeom prst="rect">
            <a:avLst/>
          </a:prstGeom>
          <a:noFill/>
        </p:spPr>
        <p:txBody>
          <a:bodyPr wrap="square" rtlCol="0">
            <a:spAutoFit/>
          </a:bodyPr>
          <a:lstStyle/>
          <a:p>
            <a:r>
              <a:rPr lang="ja-JP" altLang="en-US" sz="1600" b="1" dirty="0">
                <a:solidFill>
                  <a:schemeClr val="bg1"/>
                </a:solidFill>
              </a:rPr>
              <a:t>補足</a:t>
            </a:r>
            <a:endParaRPr kumimoji="1" lang="ja-JP" altLang="en-US" sz="1600" b="1" dirty="0">
              <a:solidFill>
                <a:schemeClr val="bg1"/>
              </a:solidFill>
            </a:endParaRPr>
          </a:p>
        </p:txBody>
      </p:sp>
    </p:spTree>
    <p:extLst>
      <p:ext uri="{BB962C8B-B14F-4D97-AF65-F5344CB8AC3E}">
        <p14:creationId xmlns:p14="http://schemas.microsoft.com/office/powerpoint/2010/main" val="12245659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34</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実績固定の対処</a:t>
            </a:r>
            <a:endParaRPr lang="en-US" dirty="0"/>
          </a:p>
        </p:txBody>
      </p:sp>
      <p:sp>
        <p:nvSpPr>
          <p:cNvPr id="17" name="テキスト プレースホルダー 2">
            <a:extLst>
              <a:ext uri="{FF2B5EF4-FFF2-40B4-BE49-F238E27FC236}">
                <a16:creationId xmlns:a16="http://schemas.microsoft.com/office/drawing/2014/main" id="{24D04CE3-1CAF-4C95-91FC-34B7384ECBD8}"/>
              </a:ext>
            </a:extLst>
          </p:cNvPr>
          <p:cNvSpPr txBox="1">
            <a:spLocks/>
          </p:cNvSpPr>
          <p:nvPr/>
        </p:nvSpPr>
        <p:spPr>
          <a:xfrm>
            <a:off x="408178" y="1060382"/>
            <a:ext cx="11509002" cy="146132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実績固定に相当する最適化変数を減らす。</a:t>
            </a:r>
            <a:endParaRPr lang="en-US" altLang="ja-JP" sz="2800" dirty="0"/>
          </a:p>
        </p:txBody>
      </p:sp>
      <p:graphicFrame>
        <p:nvGraphicFramePr>
          <p:cNvPr id="7" name="表 3">
            <a:extLst>
              <a:ext uri="{FF2B5EF4-FFF2-40B4-BE49-F238E27FC236}">
                <a16:creationId xmlns:a16="http://schemas.microsoft.com/office/drawing/2014/main" id="{0D61E901-5C5B-48CB-BF8F-92BED9805B0D}"/>
              </a:ext>
            </a:extLst>
          </p:cNvPr>
          <p:cNvGraphicFramePr>
            <a:graphicFrameLocks noGrp="1"/>
          </p:cNvGraphicFramePr>
          <p:nvPr>
            <p:extLst>
              <p:ext uri="{D42A27DB-BD31-4B8C-83A1-F6EECF244321}">
                <p14:modId xmlns:p14="http://schemas.microsoft.com/office/powerpoint/2010/main" val="405735308"/>
              </p:ext>
            </p:extLst>
          </p:nvPr>
        </p:nvGraphicFramePr>
        <p:xfrm>
          <a:off x="1114425" y="2995236"/>
          <a:ext cx="1571624" cy="1854200"/>
        </p:xfrm>
        <a:graphic>
          <a:graphicData uri="http://schemas.openxmlformats.org/drawingml/2006/table">
            <a:tbl>
              <a:tblPr firstRow="1" bandRow="1">
                <a:tableStyleId>{5C22544A-7EE6-4342-B048-85BDC9FD1C3A}</a:tableStyleId>
              </a:tblPr>
              <a:tblGrid>
                <a:gridCol w="396874">
                  <a:extLst>
                    <a:ext uri="{9D8B030D-6E8A-4147-A177-3AD203B41FA5}">
                      <a16:colId xmlns:a16="http://schemas.microsoft.com/office/drawing/2014/main" val="4019183356"/>
                    </a:ext>
                  </a:extLst>
                </a:gridCol>
                <a:gridCol w="587375">
                  <a:extLst>
                    <a:ext uri="{9D8B030D-6E8A-4147-A177-3AD203B41FA5}">
                      <a16:colId xmlns:a16="http://schemas.microsoft.com/office/drawing/2014/main" val="2624780620"/>
                    </a:ext>
                  </a:extLst>
                </a:gridCol>
                <a:gridCol w="587375">
                  <a:extLst>
                    <a:ext uri="{9D8B030D-6E8A-4147-A177-3AD203B41FA5}">
                      <a16:colId xmlns:a16="http://schemas.microsoft.com/office/drawing/2014/main" val="491770100"/>
                    </a:ext>
                  </a:extLst>
                </a:gridCol>
              </a:tblGrid>
              <a:tr h="370840">
                <a:tc>
                  <a:txBody>
                    <a:bodyPr/>
                    <a:lstStyle/>
                    <a:p>
                      <a:pPr algn="ctr"/>
                      <a:r>
                        <a:rPr kumimoji="1" lang="en-US" altLang="ja-JP" sz="1400" dirty="0"/>
                        <a:t>t</a:t>
                      </a:r>
                      <a:endParaRPr kumimoji="1" lang="ja-JP" altLang="en-US" sz="1400" dirty="0"/>
                    </a:p>
                  </a:txBody>
                  <a:tcPr anchor="ctr"/>
                </a:tc>
                <a:tc>
                  <a:txBody>
                    <a:bodyPr/>
                    <a:lstStyle/>
                    <a:p>
                      <a:pPr algn="ctr"/>
                      <a:r>
                        <a:rPr kumimoji="1" lang="en-US" altLang="ja-JP" sz="1400" dirty="0"/>
                        <a:t>X1</a:t>
                      </a:r>
                      <a:endParaRPr kumimoji="1" lang="ja-JP" altLang="en-US" sz="1400" dirty="0"/>
                    </a:p>
                  </a:txBody>
                  <a:tcPr anchor="ctr"/>
                </a:tc>
                <a:tc>
                  <a:txBody>
                    <a:bodyPr/>
                    <a:lstStyle/>
                    <a:p>
                      <a:pPr algn="ctr"/>
                      <a:r>
                        <a:rPr kumimoji="1" lang="en-US" altLang="ja-JP" sz="1400" dirty="0"/>
                        <a:t>X2</a:t>
                      </a:r>
                      <a:endParaRPr kumimoji="1" lang="ja-JP" altLang="en-US" sz="1400" dirty="0"/>
                    </a:p>
                  </a:txBody>
                  <a:tcPr anchor="ctr"/>
                </a:tc>
                <a:extLst>
                  <a:ext uri="{0D108BD9-81ED-4DB2-BD59-A6C34878D82A}">
                    <a16:rowId xmlns:a16="http://schemas.microsoft.com/office/drawing/2014/main" val="3127948579"/>
                  </a:ext>
                </a:extLst>
              </a:tr>
              <a:tr h="370840">
                <a:tc>
                  <a:txBody>
                    <a:bodyPr/>
                    <a:lstStyle/>
                    <a:p>
                      <a:pPr algn="ctr"/>
                      <a:r>
                        <a:rPr kumimoji="1" lang="en-US" altLang="ja-JP" sz="1400" dirty="0"/>
                        <a:t>1</a:t>
                      </a:r>
                      <a:endParaRPr kumimoji="1" lang="ja-JP" altLang="en-US" sz="1400" dirty="0"/>
                    </a:p>
                  </a:txBody>
                  <a:tcPr anchor="ctr">
                    <a:noFill/>
                  </a:tcPr>
                </a:tc>
                <a:tc>
                  <a:txBody>
                    <a:bodyPr/>
                    <a:lstStyle/>
                    <a:p>
                      <a:pPr algn="ctr"/>
                      <a:r>
                        <a:rPr kumimoji="1" lang="en-US" altLang="ja-JP" sz="1400" dirty="0" err="1"/>
                        <a:t>NaN</a:t>
                      </a:r>
                      <a:endParaRPr kumimoji="1" lang="ja-JP" altLang="en-US" sz="1400" dirty="0"/>
                    </a:p>
                  </a:txBody>
                  <a:tcPr anchor="ctr">
                    <a:solidFill>
                      <a:schemeClr val="accent2">
                        <a:lumMod val="20000"/>
                        <a:lumOff val="80000"/>
                      </a:schemeClr>
                    </a:solidFill>
                  </a:tcPr>
                </a:tc>
                <a:tc>
                  <a:txBody>
                    <a:bodyPr/>
                    <a:lstStyle/>
                    <a:p>
                      <a:pPr algn="ctr"/>
                      <a:r>
                        <a:rPr kumimoji="1" lang="en-US" altLang="ja-JP" sz="1400" dirty="0"/>
                        <a:t>12</a:t>
                      </a:r>
                      <a:endParaRPr kumimoji="1" lang="ja-JP" altLang="en-US" sz="1400" dirty="0"/>
                    </a:p>
                  </a:txBody>
                  <a:tcPr anchor="ctr">
                    <a:solidFill>
                      <a:schemeClr val="bg1">
                        <a:lumMod val="85000"/>
                      </a:schemeClr>
                    </a:solidFill>
                  </a:tcPr>
                </a:tc>
                <a:extLst>
                  <a:ext uri="{0D108BD9-81ED-4DB2-BD59-A6C34878D82A}">
                    <a16:rowId xmlns:a16="http://schemas.microsoft.com/office/drawing/2014/main" val="207293719"/>
                  </a:ext>
                </a:extLst>
              </a:tr>
              <a:tr h="370840">
                <a:tc>
                  <a:txBody>
                    <a:bodyPr/>
                    <a:lstStyle/>
                    <a:p>
                      <a:pPr algn="ctr"/>
                      <a:r>
                        <a:rPr kumimoji="1" lang="en-US" altLang="ja-JP" sz="1400" dirty="0"/>
                        <a:t>2</a:t>
                      </a:r>
                      <a:endParaRPr kumimoji="1" lang="ja-JP" altLang="en-US" sz="1400" dirty="0"/>
                    </a:p>
                  </a:txBody>
                  <a:tcPr anchor="ctr">
                    <a:noFill/>
                  </a:tcPr>
                </a:tc>
                <a:tc>
                  <a:txBody>
                    <a:bodyPr/>
                    <a:lstStyle/>
                    <a:p>
                      <a:pPr algn="ctr"/>
                      <a:r>
                        <a:rPr kumimoji="1" lang="en-US" altLang="ja-JP" sz="1400" dirty="0" err="1"/>
                        <a:t>NaN</a:t>
                      </a:r>
                      <a:endParaRPr kumimoji="1" lang="ja-JP" altLang="en-US" sz="1400" dirty="0"/>
                    </a:p>
                  </a:txBody>
                  <a:tcPr anchor="ctr">
                    <a:solidFill>
                      <a:schemeClr val="accent2">
                        <a:lumMod val="20000"/>
                        <a:lumOff val="80000"/>
                      </a:schemeClr>
                    </a:solidFill>
                  </a:tcPr>
                </a:tc>
                <a:tc>
                  <a:txBody>
                    <a:bodyPr/>
                    <a:lstStyle/>
                    <a:p>
                      <a:pPr algn="ctr"/>
                      <a:r>
                        <a:rPr kumimoji="1" lang="en-US" altLang="ja-JP" sz="1400" dirty="0" err="1"/>
                        <a:t>NaN</a:t>
                      </a:r>
                      <a:endParaRPr kumimoji="1" lang="ja-JP" altLang="en-US" sz="1400" dirty="0"/>
                    </a:p>
                  </a:txBody>
                  <a:tcPr anchor="ctr">
                    <a:solidFill>
                      <a:schemeClr val="accent2">
                        <a:lumMod val="20000"/>
                        <a:lumOff val="80000"/>
                      </a:schemeClr>
                    </a:solidFill>
                  </a:tcPr>
                </a:tc>
                <a:extLst>
                  <a:ext uri="{0D108BD9-81ED-4DB2-BD59-A6C34878D82A}">
                    <a16:rowId xmlns:a16="http://schemas.microsoft.com/office/drawing/2014/main" val="964001119"/>
                  </a:ext>
                </a:extLst>
              </a:tr>
              <a:tr h="370840">
                <a:tc>
                  <a:txBody>
                    <a:bodyPr/>
                    <a:lstStyle/>
                    <a:p>
                      <a:pPr algn="ctr"/>
                      <a:r>
                        <a:rPr kumimoji="1" lang="en-US" altLang="ja-JP" sz="1400" dirty="0"/>
                        <a:t>3</a:t>
                      </a:r>
                      <a:endParaRPr kumimoji="1" lang="ja-JP" altLang="en-US" sz="1400" dirty="0"/>
                    </a:p>
                  </a:txBody>
                  <a:tcPr anchor="ctr">
                    <a:noFill/>
                  </a:tcPr>
                </a:tc>
                <a:tc>
                  <a:txBody>
                    <a:bodyPr/>
                    <a:lstStyle/>
                    <a:p>
                      <a:pPr algn="ctr"/>
                      <a:r>
                        <a:rPr kumimoji="1" lang="en-US" altLang="ja-JP" sz="1400" dirty="0"/>
                        <a:t>2</a:t>
                      </a:r>
                      <a:endParaRPr kumimoji="1" lang="ja-JP" altLang="en-US" sz="1400" dirty="0"/>
                    </a:p>
                  </a:txBody>
                  <a:tcPr anchor="ctr">
                    <a:solidFill>
                      <a:schemeClr val="bg1">
                        <a:lumMod val="85000"/>
                      </a:schemeClr>
                    </a:solidFill>
                  </a:tcPr>
                </a:tc>
                <a:tc>
                  <a:txBody>
                    <a:bodyPr/>
                    <a:lstStyle/>
                    <a:p>
                      <a:pPr algn="ctr"/>
                      <a:r>
                        <a:rPr kumimoji="1" lang="en-US" altLang="ja-JP" sz="1400" dirty="0" err="1"/>
                        <a:t>NaN</a:t>
                      </a:r>
                      <a:endParaRPr kumimoji="1" lang="ja-JP" altLang="en-US" sz="1400" dirty="0"/>
                    </a:p>
                  </a:txBody>
                  <a:tcPr anchor="ctr">
                    <a:solidFill>
                      <a:schemeClr val="accent2">
                        <a:lumMod val="20000"/>
                        <a:lumOff val="80000"/>
                      </a:schemeClr>
                    </a:solidFill>
                  </a:tcPr>
                </a:tc>
                <a:extLst>
                  <a:ext uri="{0D108BD9-81ED-4DB2-BD59-A6C34878D82A}">
                    <a16:rowId xmlns:a16="http://schemas.microsoft.com/office/drawing/2014/main" val="911856343"/>
                  </a:ext>
                </a:extLst>
              </a:tr>
              <a:tr h="370840">
                <a:tc>
                  <a:txBody>
                    <a:bodyPr/>
                    <a:lstStyle/>
                    <a:p>
                      <a:pPr algn="ctr"/>
                      <a:r>
                        <a:rPr kumimoji="1" lang="en-US" altLang="ja-JP" sz="1400" dirty="0"/>
                        <a:t>4</a:t>
                      </a:r>
                      <a:endParaRPr kumimoji="1" lang="ja-JP" altLang="en-US" sz="1400" dirty="0"/>
                    </a:p>
                  </a:txBody>
                  <a:tcPr anchor="ctr">
                    <a:noFill/>
                  </a:tcPr>
                </a:tc>
                <a:tc>
                  <a:txBody>
                    <a:bodyPr/>
                    <a:lstStyle/>
                    <a:p>
                      <a:pPr algn="ctr"/>
                      <a:r>
                        <a:rPr kumimoji="1" lang="en-US" altLang="ja-JP" sz="1400" dirty="0" err="1"/>
                        <a:t>NaN</a:t>
                      </a:r>
                      <a:endParaRPr kumimoji="1" lang="ja-JP" altLang="en-US" sz="1400" dirty="0"/>
                    </a:p>
                  </a:txBody>
                  <a:tcPr anchor="ctr">
                    <a:solidFill>
                      <a:schemeClr val="accent2">
                        <a:lumMod val="20000"/>
                        <a:lumOff val="80000"/>
                      </a:schemeClr>
                    </a:solidFill>
                  </a:tcPr>
                </a:tc>
                <a:tc>
                  <a:txBody>
                    <a:bodyPr/>
                    <a:lstStyle/>
                    <a:p>
                      <a:pPr algn="ctr"/>
                      <a:r>
                        <a:rPr kumimoji="1" lang="en-US" altLang="ja-JP" sz="1400" dirty="0"/>
                        <a:t>9</a:t>
                      </a:r>
                      <a:endParaRPr kumimoji="1" lang="ja-JP" altLang="en-US" sz="1400" dirty="0"/>
                    </a:p>
                  </a:txBody>
                  <a:tcPr anchor="ctr">
                    <a:solidFill>
                      <a:schemeClr val="bg1">
                        <a:lumMod val="85000"/>
                      </a:schemeClr>
                    </a:solidFill>
                  </a:tcPr>
                </a:tc>
                <a:extLst>
                  <a:ext uri="{0D108BD9-81ED-4DB2-BD59-A6C34878D82A}">
                    <a16:rowId xmlns:a16="http://schemas.microsoft.com/office/drawing/2014/main" val="1239216552"/>
                  </a:ext>
                </a:extLst>
              </a:tr>
            </a:tbl>
          </a:graphicData>
        </a:graphic>
      </p:graphicFrame>
      <p:sp>
        <p:nvSpPr>
          <p:cNvPr id="8" name="テキスト ボックス 7">
            <a:extLst>
              <a:ext uri="{FF2B5EF4-FFF2-40B4-BE49-F238E27FC236}">
                <a16:creationId xmlns:a16="http://schemas.microsoft.com/office/drawing/2014/main" id="{371D4192-73EC-472C-ACA2-BA839BEE551E}"/>
              </a:ext>
            </a:extLst>
          </p:cNvPr>
          <p:cNvSpPr txBox="1"/>
          <p:nvPr/>
        </p:nvSpPr>
        <p:spPr>
          <a:xfrm>
            <a:off x="1430007" y="2614497"/>
            <a:ext cx="940460" cy="307777"/>
          </a:xfrm>
          <a:prstGeom prst="rect">
            <a:avLst/>
          </a:prstGeom>
          <a:noFill/>
        </p:spPr>
        <p:txBody>
          <a:bodyPr wrap="square" rtlCol="0">
            <a:spAutoFit/>
          </a:bodyPr>
          <a:lstStyle/>
          <a:p>
            <a:pPr algn="ctr"/>
            <a:r>
              <a:rPr kumimoji="1" lang="en-US" altLang="ja-JP" sz="1400" dirty="0"/>
              <a:t>Pattern</a:t>
            </a:r>
            <a:endParaRPr kumimoji="1" lang="ja-JP" altLang="en-US" sz="1400" dirty="0"/>
          </a:p>
        </p:txBody>
      </p:sp>
      <p:sp>
        <p:nvSpPr>
          <p:cNvPr id="9" name="テキスト ボックス 8">
            <a:extLst>
              <a:ext uri="{FF2B5EF4-FFF2-40B4-BE49-F238E27FC236}">
                <a16:creationId xmlns:a16="http://schemas.microsoft.com/office/drawing/2014/main" id="{8BEE6FB0-0837-4200-A582-D82F7898CA0D}"/>
              </a:ext>
            </a:extLst>
          </p:cNvPr>
          <p:cNvSpPr txBox="1"/>
          <p:nvPr/>
        </p:nvSpPr>
        <p:spPr>
          <a:xfrm>
            <a:off x="4876650" y="2713136"/>
            <a:ext cx="1656283" cy="307777"/>
          </a:xfrm>
          <a:prstGeom prst="rect">
            <a:avLst/>
          </a:prstGeom>
          <a:noFill/>
        </p:spPr>
        <p:txBody>
          <a:bodyPr wrap="square" rtlCol="0">
            <a:spAutoFit/>
          </a:bodyPr>
          <a:lstStyle/>
          <a:p>
            <a:pPr algn="ctr"/>
            <a:r>
              <a:rPr kumimoji="1" lang="ja-JP" altLang="en-US" sz="1400" dirty="0"/>
              <a:t>操業計画行列</a:t>
            </a:r>
          </a:p>
        </p:txBody>
      </p:sp>
      <p:graphicFrame>
        <p:nvGraphicFramePr>
          <p:cNvPr id="12" name="表 3">
            <a:extLst>
              <a:ext uri="{FF2B5EF4-FFF2-40B4-BE49-F238E27FC236}">
                <a16:creationId xmlns:a16="http://schemas.microsoft.com/office/drawing/2014/main" id="{5D58BC2F-B2CC-4202-9FEA-B83273AFEC94}"/>
              </a:ext>
            </a:extLst>
          </p:cNvPr>
          <p:cNvGraphicFramePr>
            <a:graphicFrameLocks noGrp="1"/>
          </p:cNvGraphicFramePr>
          <p:nvPr>
            <p:extLst>
              <p:ext uri="{D42A27DB-BD31-4B8C-83A1-F6EECF244321}">
                <p14:modId xmlns:p14="http://schemas.microsoft.com/office/powerpoint/2010/main" val="2719444641"/>
              </p:ext>
            </p:extLst>
          </p:nvPr>
        </p:nvGraphicFramePr>
        <p:xfrm>
          <a:off x="4918980" y="3109536"/>
          <a:ext cx="1571624" cy="1854200"/>
        </p:xfrm>
        <a:graphic>
          <a:graphicData uri="http://schemas.openxmlformats.org/drawingml/2006/table">
            <a:tbl>
              <a:tblPr firstRow="1" bandRow="1">
                <a:tableStyleId>{5C22544A-7EE6-4342-B048-85BDC9FD1C3A}</a:tableStyleId>
              </a:tblPr>
              <a:tblGrid>
                <a:gridCol w="396874">
                  <a:extLst>
                    <a:ext uri="{9D8B030D-6E8A-4147-A177-3AD203B41FA5}">
                      <a16:colId xmlns:a16="http://schemas.microsoft.com/office/drawing/2014/main" val="4019183356"/>
                    </a:ext>
                  </a:extLst>
                </a:gridCol>
                <a:gridCol w="587375">
                  <a:extLst>
                    <a:ext uri="{9D8B030D-6E8A-4147-A177-3AD203B41FA5}">
                      <a16:colId xmlns:a16="http://schemas.microsoft.com/office/drawing/2014/main" val="2624780620"/>
                    </a:ext>
                  </a:extLst>
                </a:gridCol>
                <a:gridCol w="587375">
                  <a:extLst>
                    <a:ext uri="{9D8B030D-6E8A-4147-A177-3AD203B41FA5}">
                      <a16:colId xmlns:a16="http://schemas.microsoft.com/office/drawing/2014/main" val="491770100"/>
                    </a:ext>
                  </a:extLst>
                </a:gridCol>
              </a:tblGrid>
              <a:tr h="370840">
                <a:tc>
                  <a:txBody>
                    <a:bodyPr/>
                    <a:lstStyle/>
                    <a:p>
                      <a:pPr algn="ctr"/>
                      <a:r>
                        <a:rPr kumimoji="1" lang="en-US" altLang="ja-JP" sz="1400" dirty="0"/>
                        <a:t>t</a:t>
                      </a:r>
                      <a:endParaRPr kumimoji="1" lang="ja-JP" altLang="en-US" sz="1400" dirty="0"/>
                    </a:p>
                  </a:txBody>
                  <a:tcPr anchor="ctr"/>
                </a:tc>
                <a:tc>
                  <a:txBody>
                    <a:bodyPr/>
                    <a:lstStyle/>
                    <a:p>
                      <a:pPr algn="ctr"/>
                      <a:r>
                        <a:rPr kumimoji="1" lang="en-US" altLang="ja-JP" sz="1400" dirty="0"/>
                        <a:t>X1</a:t>
                      </a:r>
                      <a:endParaRPr kumimoji="1" lang="ja-JP" altLang="en-US" sz="1400" dirty="0"/>
                    </a:p>
                  </a:txBody>
                  <a:tcPr anchor="ctr"/>
                </a:tc>
                <a:tc>
                  <a:txBody>
                    <a:bodyPr/>
                    <a:lstStyle/>
                    <a:p>
                      <a:pPr algn="ctr"/>
                      <a:r>
                        <a:rPr kumimoji="1" lang="en-US" altLang="ja-JP" sz="1400" dirty="0"/>
                        <a:t>X2</a:t>
                      </a:r>
                      <a:endParaRPr kumimoji="1" lang="ja-JP" altLang="en-US" sz="1400" dirty="0"/>
                    </a:p>
                  </a:txBody>
                  <a:tcPr anchor="ctr"/>
                </a:tc>
                <a:extLst>
                  <a:ext uri="{0D108BD9-81ED-4DB2-BD59-A6C34878D82A}">
                    <a16:rowId xmlns:a16="http://schemas.microsoft.com/office/drawing/2014/main" val="3127948579"/>
                  </a:ext>
                </a:extLst>
              </a:tr>
              <a:tr h="370840">
                <a:tc>
                  <a:txBody>
                    <a:bodyPr/>
                    <a:lstStyle/>
                    <a:p>
                      <a:pPr algn="ctr"/>
                      <a:r>
                        <a:rPr kumimoji="1" lang="en-US" altLang="ja-JP" sz="1400" dirty="0"/>
                        <a:t>1</a:t>
                      </a:r>
                      <a:endParaRPr kumimoji="1" lang="ja-JP" altLang="en-US" sz="1400" dirty="0"/>
                    </a:p>
                  </a:txBody>
                  <a:tcPr anchor="ctr">
                    <a:noFill/>
                  </a:tcPr>
                </a:tc>
                <a:tc>
                  <a:txBody>
                    <a:bodyPr/>
                    <a:lstStyle/>
                    <a:p>
                      <a:pPr algn="ctr"/>
                      <a:r>
                        <a:rPr kumimoji="1" lang="en-US" altLang="ja-JP" sz="1400" dirty="0"/>
                        <a:t>1.1</a:t>
                      </a:r>
                      <a:endParaRPr kumimoji="1" lang="ja-JP" altLang="en-US" sz="1400" dirty="0"/>
                    </a:p>
                  </a:txBody>
                  <a:tcPr anchor="ctr">
                    <a:solidFill>
                      <a:schemeClr val="accent2">
                        <a:lumMod val="20000"/>
                        <a:lumOff val="80000"/>
                      </a:schemeClr>
                    </a:solidFill>
                  </a:tcPr>
                </a:tc>
                <a:tc>
                  <a:txBody>
                    <a:bodyPr/>
                    <a:lstStyle/>
                    <a:p>
                      <a:pPr algn="ctr"/>
                      <a:r>
                        <a:rPr kumimoji="1" lang="en-US" altLang="ja-JP" sz="1400" dirty="0"/>
                        <a:t>12</a:t>
                      </a:r>
                      <a:endParaRPr kumimoji="1" lang="ja-JP" altLang="en-US" sz="1400" dirty="0"/>
                    </a:p>
                  </a:txBody>
                  <a:tcPr anchor="ctr">
                    <a:solidFill>
                      <a:schemeClr val="bg1">
                        <a:lumMod val="85000"/>
                      </a:schemeClr>
                    </a:solidFill>
                  </a:tcPr>
                </a:tc>
                <a:extLst>
                  <a:ext uri="{0D108BD9-81ED-4DB2-BD59-A6C34878D82A}">
                    <a16:rowId xmlns:a16="http://schemas.microsoft.com/office/drawing/2014/main" val="207293719"/>
                  </a:ext>
                </a:extLst>
              </a:tr>
              <a:tr h="370840">
                <a:tc>
                  <a:txBody>
                    <a:bodyPr/>
                    <a:lstStyle/>
                    <a:p>
                      <a:pPr algn="ctr"/>
                      <a:r>
                        <a:rPr kumimoji="1" lang="en-US" altLang="ja-JP" sz="1400" dirty="0"/>
                        <a:t>2</a:t>
                      </a:r>
                      <a:endParaRPr kumimoji="1" lang="ja-JP" altLang="en-US" sz="1400" dirty="0"/>
                    </a:p>
                  </a:txBody>
                  <a:tcPr anchor="ctr">
                    <a:noFill/>
                  </a:tcPr>
                </a:tc>
                <a:tc>
                  <a:txBody>
                    <a:bodyPr/>
                    <a:lstStyle/>
                    <a:p>
                      <a:pPr algn="ctr"/>
                      <a:r>
                        <a:rPr kumimoji="1" lang="en-US" altLang="ja-JP" sz="1400" dirty="0"/>
                        <a:t>1.0</a:t>
                      </a:r>
                      <a:endParaRPr kumimoji="1" lang="ja-JP" altLang="en-US" sz="1400" dirty="0"/>
                    </a:p>
                  </a:txBody>
                  <a:tcPr anchor="ctr">
                    <a:solidFill>
                      <a:schemeClr val="accent2">
                        <a:lumMod val="20000"/>
                        <a:lumOff val="80000"/>
                      </a:schemeClr>
                    </a:solidFill>
                  </a:tcPr>
                </a:tc>
                <a:tc>
                  <a:txBody>
                    <a:bodyPr/>
                    <a:lstStyle/>
                    <a:p>
                      <a:pPr algn="ctr"/>
                      <a:r>
                        <a:rPr kumimoji="1" lang="en-US" altLang="ja-JP" sz="1400" dirty="0"/>
                        <a:t>1</a:t>
                      </a:r>
                      <a:endParaRPr kumimoji="1" lang="ja-JP" altLang="en-US" sz="1400" dirty="0"/>
                    </a:p>
                  </a:txBody>
                  <a:tcPr anchor="ctr">
                    <a:solidFill>
                      <a:schemeClr val="accent2">
                        <a:lumMod val="20000"/>
                        <a:lumOff val="80000"/>
                      </a:schemeClr>
                    </a:solidFill>
                  </a:tcPr>
                </a:tc>
                <a:extLst>
                  <a:ext uri="{0D108BD9-81ED-4DB2-BD59-A6C34878D82A}">
                    <a16:rowId xmlns:a16="http://schemas.microsoft.com/office/drawing/2014/main" val="964001119"/>
                  </a:ext>
                </a:extLst>
              </a:tr>
              <a:tr h="370840">
                <a:tc>
                  <a:txBody>
                    <a:bodyPr/>
                    <a:lstStyle/>
                    <a:p>
                      <a:pPr algn="ctr"/>
                      <a:r>
                        <a:rPr kumimoji="1" lang="en-US" altLang="ja-JP" sz="1400" dirty="0"/>
                        <a:t>3</a:t>
                      </a:r>
                      <a:endParaRPr kumimoji="1" lang="ja-JP" altLang="en-US" sz="1400" dirty="0"/>
                    </a:p>
                  </a:txBody>
                  <a:tcPr anchor="ctr">
                    <a:noFill/>
                  </a:tcPr>
                </a:tc>
                <a:tc>
                  <a:txBody>
                    <a:bodyPr/>
                    <a:lstStyle/>
                    <a:p>
                      <a:pPr algn="ctr"/>
                      <a:r>
                        <a:rPr kumimoji="1" lang="en-US" altLang="ja-JP" sz="1400" dirty="0"/>
                        <a:t>2</a:t>
                      </a:r>
                      <a:endParaRPr kumimoji="1" lang="ja-JP" altLang="en-US" sz="1400" dirty="0"/>
                    </a:p>
                  </a:txBody>
                  <a:tcPr anchor="ctr">
                    <a:solidFill>
                      <a:schemeClr val="bg1">
                        <a:lumMod val="85000"/>
                      </a:schemeClr>
                    </a:solidFill>
                  </a:tcPr>
                </a:tc>
                <a:tc>
                  <a:txBody>
                    <a:bodyPr/>
                    <a:lstStyle/>
                    <a:p>
                      <a:pPr algn="ctr"/>
                      <a:r>
                        <a:rPr kumimoji="1" lang="en-US" altLang="ja-JP" sz="1400" dirty="0"/>
                        <a:t>2</a:t>
                      </a:r>
                      <a:endParaRPr kumimoji="1" lang="ja-JP" altLang="en-US" sz="1400" dirty="0"/>
                    </a:p>
                  </a:txBody>
                  <a:tcPr anchor="ctr">
                    <a:solidFill>
                      <a:schemeClr val="accent2">
                        <a:lumMod val="20000"/>
                        <a:lumOff val="80000"/>
                      </a:schemeClr>
                    </a:solidFill>
                  </a:tcPr>
                </a:tc>
                <a:extLst>
                  <a:ext uri="{0D108BD9-81ED-4DB2-BD59-A6C34878D82A}">
                    <a16:rowId xmlns:a16="http://schemas.microsoft.com/office/drawing/2014/main" val="911856343"/>
                  </a:ext>
                </a:extLst>
              </a:tr>
              <a:tr h="370840">
                <a:tc>
                  <a:txBody>
                    <a:bodyPr/>
                    <a:lstStyle/>
                    <a:p>
                      <a:pPr algn="ctr"/>
                      <a:r>
                        <a:rPr kumimoji="1" lang="en-US" altLang="ja-JP" sz="1400" dirty="0"/>
                        <a:t>4</a:t>
                      </a:r>
                      <a:endParaRPr kumimoji="1" lang="ja-JP" altLang="en-US" sz="1400" dirty="0"/>
                    </a:p>
                  </a:txBody>
                  <a:tcPr anchor="ctr">
                    <a:noFill/>
                  </a:tcPr>
                </a:tc>
                <a:tc>
                  <a:txBody>
                    <a:bodyPr/>
                    <a:lstStyle/>
                    <a:p>
                      <a:pPr algn="ctr"/>
                      <a:r>
                        <a:rPr kumimoji="1" lang="en-US" altLang="ja-JP" sz="1400" dirty="0"/>
                        <a:t>21</a:t>
                      </a:r>
                      <a:endParaRPr kumimoji="1" lang="ja-JP" altLang="en-US" sz="1400" dirty="0"/>
                    </a:p>
                  </a:txBody>
                  <a:tcPr anchor="ctr">
                    <a:solidFill>
                      <a:schemeClr val="accent2">
                        <a:lumMod val="20000"/>
                        <a:lumOff val="80000"/>
                      </a:schemeClr>
                    </a:solidFill>
                  </a:tcPr>
                </a:tc>
                <a:tc>
                  <a:txBody>
                    <a:bodyPr/>
                    <a:lstStyle/>
                    <a:p>
                      <a:pPr algn="ctr"/>
                      <a:r>
                        <a:rPr kumimoji="1" lang="en-US" altLang="ja-JP" sz="1400" dirty="0"/>
                        <a:t>9</a:t>
                      </a:r>
                      <a:endParaRPr kumimoji="1" lang="ja-JP" altLang="en-US" sz="1400" dirty="0"/>
                    </a:p>
                  </a:txBody>
                  <a:tcPr anchor="ctr">
                    <a:solidFill>
                      <a:schemeClr val="bg1">
                        <a:lumMod val="85000"/>
                      </a:schemeClr>
                    </a:solidFill>
                  </a:tcPr>
                </a:tc>
                <a:extLst>
                  <a:ext uri="{0D108BD9-81ED-4DB2-BD59-A6C34878D82A}">
                    <a16:rowId xmlns:a16="http://schemas.microsoft.com/office/drawing/2014/main" val="1239216552"/>
                  </a:ext>
                </a:extLst>
              </a:tr>
            </a:tbl>
          </a:graphicData>
        </a:graphic>
      </p:graphicFrame>
      <p:sp>
        <p:nvSpPr>
          <p:cNvPr id="13" name="テキスト ボックス 12">
            <a:extLst>
              <a:ext uri="{FF2B5EF4-FFF2-40B4-BE49-F238E27FC236}">
                <a16:creationId xmlns:a16="http://schemas.microsoft.com/office/drawing/2014/main" id="{E99EEE0E-4299-4760-BCA6-8AB68A8DCEA2}"/>
              </a:ext>
            </a:extLst>
          </p:cNvPr>
          <p:cNvSpPr txBox="1"/>
          <p:nvPr/>
        </p:nvSpPr>
        <p:spPr>
          <a:xfrm>
            <a:off x="9124800" y="2643071"/>
            <a:ext cx="1656283" cy="307777"/>
          </a:xfrm>
          <a:prstGeom prst="rect">
            <a:avLst/>
          </a:prstGeom>
          <a:noFill/>
        </p:spPr>
        <p:txBody>
          <a:bodyPr wrap="square" rtlCol="0">
            <a:spAutoFit/>
          </a:bodyPr>
          <a:lstStyle/>
          <a:p>
            <a:pPr algn="ctr"/>
            <a:r>
              <a:rPr kumimoji="1" lang="ja-JP" altLang="en-US" sz="1400" dirty="0"/>
              <a:t>最適化変数</a:t>
            </a:r>
          </a:p>
        </p:txBody>
      </p:sp>
      <p:sp>
        <p:nvSpPr>
          <p:cNvPr id="15" name="テキスト ボックス 14">
            <a:extLst>
              <a:ext uri="{FF2B5EF4-FFF2-40B4-BE49-F238E27FC236}">
                <a16:creationId xmlns:a16="http://schemas.microsoft.com/office/drawing/2014/main" id="{061289B9-107D-4FC1-A22C-3D01A557121F}"/>
              </a:ext>
            </a:extLst>
          </p:cNvPr>
          <p:cNvSpPr txBox="1"/>
          <p:nvPr/>
        </p:nvSpPr>
        <p:spPr>
          <a:xfrm>
            <a:off x="10193048" y="3408048"/>
            <a:ext cx="588035" cy="307777"/>
          </a:xfrm>
          <a:prstGeom prst="rect">
            <a:avLst/>
          </a:prstGeom>
          <a:noFill/>
        </p:spPr>
        <p:txBody>
          <a:bodyPr wrap="square" rtlCol="0">
            <a:spAutoFit/>
          </a:bodyPr>
          <a:lstStyle/>
          <a:p>
            <a:pPr algn="ctr"/>
            <a:r>
              <a:rPr kumimoji="1" lang="en-US" altLang="ja-JP" sz="1400" dirty="0"/>
              <a:t>(1,1)</a:t>
            </a:r>
            <a:endParaRPr kumimoji="1" lang="ja-JP" altLang="en-US" sz="1400" dirty="0"/>
          </a:p>
        </p:txBody>
      </p:sp>
      <p:sp>
        <p:nvSpPr>
          <p:cNvPr id="16" name="テキスト ボックス 15">
            <a:extLst>
              <a:ext uri="{FF2B5EF4-FFF2-40B4-BE49-F238E27FC236}">
                <a16:creationId xmlns:a16="http://schemas.microsoft.com/office/drawing/2014/main" id="{B8341D91-F13D-4E8D-BEBF-B487BBBED795}"/>
              </a:ext>
            </a:extLst>
          </p:cNvPr>
          <p:cNvSpPr txBox="1"/>
          <p:nvPr/>
        </p:nvSpPr>
        <p:spPr>
          <a:xfrm>
            <a:off x="10193048" y="3781092"/>
            <a:ext cx="588035" cy="307777"/>
          </a:xfrm>
          <a:prstGeom prst="rect">
            <a:avLst/>
          </a:prstGeom>
          <a:noFill/>
        </p:spPr>
        <p:txBody>
          <a:bodyPr wrap="square" rtlCol="0">
            <a:spAutoFit/>
          </a:bodyPr>
          <a:lstStyle/>
          <a:p>
            <a:pPr algn="ctr"/>
            <a:r>
              <a:rPr kumimoji="1" lang="en-US" altLang="ja-JP" sz="1400" dirty="0"/>
              <a:t>(2,1)</a:t>
            </a:r>
            <a:endParaRPr kumimoji="1" lang="ja-JP" altLang="en-US" sz="1400" dirty="0"/>
          </a:p>
        </p:txBody>
      </p:sp>
      <p:graphicFrame>
        <p:nvGraphicFramePr>
          <p:cNvPr id="23" name="表 3">
            <a:extLst>
              <a:ext uri="{FF2B5EF4-FFF2-40B4-BE49-F238E27FC236}">
                <a16:creationId xmlns:a16="http://schemas.microsoft.com/office/drawing/2014/main" id="{07CE3B33-B393-4FE3-A6D9-2BE88CA69242}"/>
              </a:ext>
            </a:extLst>
          </p:cNvPr>
          <p:cNvGraphicFramePr>
            <a:graphicFrameLocks noGrp="1"/>
          </p:cNvGraphicFramePr>
          <p:nvPr>
            <p:extLst>
              <p:ext uri="{D42A27DB-BD31-4B8C-83A1-F6EECF244321}">
                <p14:modId xmlns:p14="http://schemas.microsoft.com/office/powerpoint/2010/main" val="949732718"/>
              </p:ext>
            </p:extLst>
          </p:nvPr>
        </p:nvGraphicFramePr>
        <p:xfrm>
          <a:off x="9209459" y="3023811"/>
          <a:ext cx="984249" cy="2225040"/>
        </p:xfrm>
        <a:graphic>
          <a:graphicData uri="http://schemas.openxmlformats.org/drawingml/2006/table">
            <a:tbl>
              <a:tblPr firstRow="1" bandRow="1">
                <a:tableStyleId>{5C22544A-7EE6-4342-B048-85BDC9FD1C3A}</a:tableStyleId>
              </a:tblPr>
              <a:tblGrid>
                <a:gridCol w="396874">
                  <a:extLst>
                    <a:ext uri="{9D8B030D-6E8A-4147-A177-3AD203B41FA5}">
                      <a16:colId xmlns:a16="http://schemas.microsoft.com/office/drawing/2014/main" val="4019183356"/>
                    </a:ext>
                  </a:extLst>
                </a:gridCol>
                <a:gridCol w="587375">
                  <a:extLst>
                    <a:ext uri="{9D8B030D-6E8A-4147-A177-3AD203B41FA5}">
                      <a16:colId xmlns:a16="http://schemas.microsoft.com/office/drawing/2014/main" val="2624780620"/>
                    </a:ext>
                  </a:extLst>
                </a:gridCol>
              </a:tblGrid>
              <a:tr h="370840">
                <a:tc>
                  <a:txBody>
                    <a:bodyPr/>
                    <a:lstStyle/>
                    <a:p>
                      <a:pPr algn="ctr"/>
                      <a:r>
                        <a:rPr kumimoji="1" lang="en-US" altLang="ja-JP" sz="1400" dirty="0" err="1"/>
                        <a:t>i</a:t>
                      </a:r>
                      <a:endParaRPr kumimoji="1" lang="ja-JP" altLang="en-US" sz="1400" dirty="0"/>
                    </a:p>
                  </a:txBody>
                  <a:tcPr anchor="ctr"/>
                </a:tc>
                <a:tc>
                  <a:txBody>
                    <a:bodyPr/>
                    <a:lstStyle/>
                    <a:p>
                      <a:pPr algn="ctr"/>
                      <a:r>
                        <a:rPr kumimoji="1" lang="en-US" altLang="ja-JP" sz="1400" dirty="0"/>
                        <a:t>x</a:t>
                      </a:r>
                      <a:endParaRPr kumimoji="1" lang="ja-JP" altLang="en-US" sz="1400" dirty="0"/>
                    </a:p>
                  </a:txBody>
                  <a:tcPr anchor="ctr"/>
                </a:tc>
                <a:extLst>
                  <a:ext uri="{0D108BD9-81ED-4DB2-BD59-A6C34878D82A}">
                    <a16:rowId xmlns:a16="http://schemas.microsoft.com/office/drawing/2014/main" val="3127948579"/>
                  </a:ext>
                </a:extLst>
              </a:tr>
              <a:tr h="370840">
                <a:tc>
                  <a:txBody>
                    <a:bodyPr/>
                    <a:lstStyle/>
                    <a:p>
                      <a:pPr algn="ctr"/>
                      <a:r>
                        <a:rPr kumimoji="1" lang="en-US" altLang="ja-JP" sz="1400" dirty="0"/>
                        <a:t>1</a:t>
                      </a:r>
                      <a:endParaRPr kumimoji="1" lang="ja-JP" altLang="en-US" sz="1400" dirty="0"/>
                    </a:p>
                  </a:txBody>
                  <a:tcPr anchor="ctr">
                    <a:noFill/>
                  </a:tcPr>
                </a:tc>
                <a:tc>
                  <a:txBody>
                    <a:bodyPr/>
                    <a:lstStyle/>
                    <a:p>
                      <a:pPr algn="ctr"/>
                      <a:r>
                        <a:rPr kumimoji="1" lang="en-US" altLang="ja-JP" sz="1400" dirty="0"/>
                        <a:t>1.1</a:t>
                      </a:r>
                      <a:endParaRPr kumimoji="1" lang="ja-JP" altLang="en-US" sz="1400" dirty="0"/>
                    </a:p>
                  </a:txBody>
                  <a:tcPr anchor="ctr">
                    <a:solidFill>
                      <a:schemeClr val="accent2">
                        <a:lumMod val="20000"/>
                        <a:lumOff val="80000"/>
                      </a:schemeClr>
                    </a:solidFill>
                  </a:tcPr>
                </a:tc>
                <a:extLst>
                  <a:ext uri="{0D108BD9-81ED-4DB2-BD59-A6C34878D82A}">
                    <a16:rowId xmlns:a16="http://schemas.microsoft.com/office/drawing/2014/main" val="207293719"/>
                  </a:ext>
                </a:extLst>
              </a:tr>
              <a:tr h="370840">
                <a:tc>
                  <a:txBody>
                    <a:bodyPr/>
                    <a:lstStyle/>
                    <a:p>
                      <a:pPr algn="ctr"/>
                      <a:r>
                        <a:rPr kumimoji="1" lang="en-US" altLang="ja-JP" sz="1400" dirty="0"/>
                        <a:t>2</a:t>
                      </a:r>
                      <a:endParaRPr kumimoji="1" lang="ja-JP" altLang="en-US" sz="1400" dirty="0"/>
                    </a:p>
                  </a:txBody>
                  <a:tcPr anchor="ctr">
                    <a:noFill/>
                  </a:tcPr>
                </a:tc>
                <a:tc>
                  <a:txBody>
                    <a:bodyPr/>
                    <a:lstStyle/>
                    <a:p>
                      <a:pPr algn="ctr"/>
                      <a:r>
                        <a:rPr kumimoji="1" lang="en-US" altLang="ja-JP" sz="1400" dirty="0"/>
                        <a:t>1.0</a:t>
                      </a:r>
                      <a:endParaRPr kumimoji="1" lang="ja-JP" altLang="en-US" sz="1400" dirty="0"/>
                    </a:p>
                  </a:txBody>
                  <a:tcPr anchor="ctr">
                    <a:solidFill>
                      <a:schemeClr val="accent2">
                        <a:lumMod val="20000"/>
                        <a:lumOff val="80000"/>
                      </a:schemeClr>
                    </a:solidFill>
                  </a:tcPr>
                </a:tc>
                <a:extLst>
                  <a:ext uri="{0D108BD9-81ED-4DB2-BD59-A6C34878D82A}">
                    <a16:rowId xmlns:a16="http://schemas.microsoft.com/office/drawing/2014/main" val="964001119"/>
                  </a:ext>
                </a:extLst>
              </a:tr>
              <a:tr h="370840">
                <a:tc>
                  <a:txBody>
                    <a:bodyPr/>
                    <a:lstStyle/>
                    <a:p>
                      <a:pPr algn="ctr"/>
                      <a:r>
                        <a:rPr kumimoji="1" lang="en-US" altLang="ja-JP" sz="1400" dirty="0"/>
                        <a:t>3</a:t>
                      </a:r>
                      <a:endParaRPr kumimoji="1" lang="ja-JP" altLang="en-US" sz="1400" dirty="0"/>
                    </a:p>
                  </a:txBody>
                  <a:tcPr anchor="ctr">
                    <a:noFill/>
                  </a:tcPr>
                </a:tc>
                <a:tc>
                  <a:txBody>
                    <a:bodyPr/>
                    <a:lstStyle/>
                    <a:p>
                      <a:pPr algn="ctr"/>
                      <a:r>
                        <a:rPr kumimoji="1" lang="en-US" altLang="ja-JP" sz="1400" dirty="0"/>
                        <a:t>21</a:t>
                      </a:r>
                      <a:endParaRPr kumimoji="1" lang="ja-JP" altLang="en-US" sz="1400" dirty="0"/>
                    </a:p>
                  </a:txBody>
                  <a:tcPr anchor="ctr">
                    <a:solidFill>
                      <a:schemeClr val="accent2">
                        <a:lumMod val="20000"/>
                        <a:lumOff val="80000"/>
                      </a:schemeClr>
                    </a:solidFill>
                  </a:tcPr>
                </a:tc>
                <a:extLst>
                  <a:ext uri="{0D108BD9-81ED-4DB2-BD59-A6C34878D82A}">
                    <a16:rowId xmlns:a16="http://schemas.microsoft.com/office/drawing/2014/main" val="911856343"/>
                  </a:ext>
                </a:extLst>
              </a:tr>
              <a:tr h="370840">
                <a:tc>
                  <a:txBody>
                    <a:bodyPr/>
                    <a:lstStyle/>
                    <a:p>
                      <a:pPr algn="ctr"/>
                      <a:r>
                        <a:rPr kumimoji="1" lang="en-US" altLang="ja-JP" sz="1400" dirty="0"/>
                        <a:t>4</a:t>
                      </a:r>
                      <a:endParaRPr kumimoji="1" lang="ja-JP" altLang="en-US" sz="1400" dirty="0"/>
                    </a:p>
                  </a:txBody>
                  <a:tcPr anchor="ctr">
                    <a:noFill/>
                  </a:tcPr>
                </a:tc>
                <a:tc>
                  <a:txBody>
                    <a:bodyPr/>
                    <a:lstStyle/>
                    <a:p>
                      <a:pPr algn="ctr"/>
                      <a:r>
                        <a:rPr kumimoji="1" lang="en-US" altLang="ja-JP" sz="1400" dirty="0"/>
                        <a:t>1</a:t>
                      </a:r>
                      <a:endParaRPr kumimoji="1" lang="ja-JP" altLang="en-US" sz="1400" dirty="0"/>
                    </a:p>
                  </a:txBody>
                  <a:tcPr anchor="ctr">
                    <a:solidFill>
                      <a:schemeClr val="accent2">
                        <a:lumMod val="20000"/>
                        <a:lumOff val="80000"/>
                      </a:schemeClr>
                    </a:solidFill>
                  </a:tcPr>
                </a:tc>
                <a:extLst>
                  <a:ext uri="{0D108BD9-81ED-4DB2-BD59-A6C34878D82A}">
                    <a16:rowId xmlns:a16="http://schemas.microsoft.com/office/drawing/2014/main" val="1239216552"/>
                  </a:ext>
                </a:extLst>
              </a:tr>
              <a:tr h="370840">
                <a:tc>
                  <a:txBody>
                    <a:bodyPr/>
                    <a:lstStyle/>
                    <a:p>
                      <a:pPr algn="ctr"/>
                      <a:r>
                        <a:rPr kumimoji="1" lang="en-US" altLang="ja-JP" sz="1400" dirty="0"/>
                        <a:t>5</a:t>
                      </a:r>
                      <a:endParaRPr kumimoji="1" lang="ja-JP" altLang="en-US" sz="1400" dirty="0"/>
                    </a:p>
                  </a:txBody>
                  <a:tcPr anchor="ctr">
                    <a:noFill/>
                  </a:tcPr>
                </a:tc>
                <a:tc>
                  <a:txBody>
                    <a:bodyPr/>
                    <a:lstStyle/>
                    <a:p>
                      <a:pPr algn="ctr"/>
                      <a:r>
                        <a:rPr kumimoji="1" lang="en-US" altLang="ja-JP" sz="1400" dirty="0"/>
                        <a:t>2</a:t>
                      </a:r>
                      <a:endParaRPr kumimoji="1" lang="ja-JP" altLang="en-US" sz="1400" dirty="0"/>
                    </a:p>
                  </a:txBody>
                  <a:tcPr anchor="ctr">
                    <a:solidFill>
                      <a:schemeClr val="accent2">
                        <a:lumMod val="20000"/>
                        <a:lumOff val="80000"/>
                      </a:schemeClr>
                    </a:solidFill>
                  </a:tcPr>
                </a:tc>
                <a:extLst>
                  <a:ext uri="{0D108BD9-81ED-4DB2-BD59-A6C34878D82A}">
                    <a16:rowId xmlns:a16="http://schemas.microsoft.com/office/drawing/2014/main" val="2130068602"/>
                  </a:ext>
                </a:extLst>
              </a:tr>
            </a:tbl>
          </a:graphicData>
        </a:graphic>
      </p:graphicFrame>
      <p:sp>
        <p:nvSpPr>
          <p:cNvPr id="24" name="テキスト ボックス 23">
            <a:extLst>
              <a:ext uri="{FF2B5EF4-FFF2-40B4-BE49-F238E27FC236}">
                <a16:creationId xmlns:a16="http://schemas.microsoft.com/office/drawing/2014/main" id="{CF12D9BF-6092-4ED9-A149-9C2EE7E71BFE}"/>
              </a:ext>
            </a:extLst>
          </p:cNvPr>
          <p:cNvSpPr txBox="1"/>
          <p:nvPr/>
        </p:nvSpPr>
        <p:spPr>
          <a:xfrm>
            <a:off x="10193048" y="4161832"/>
            <a:ext cx="588035" cy="307777"/>
          </a:xfrm>
          <a:prstGeom prst="rect">
            <a:avLst/>
          </a:prstGeom>
          <a:noFill/>
        </p:spPr>
        <p:txBody>
          <a:bodyPr wrap="square" rtlCol="0">
            <a:spAutoFit/>
          </a:bodyPr>
          <a:lstStyle/>
          <a:p>
            <a:pPr algn="ctr"/>
            <a:r>
              <a:rPr kumimoji="1" lang="en-US" altLang="ja-JP" sz="1400" dirty="0"/>
              <a:t>(4,1)</a:t>
            </a:r>
            <a:endParaRPr kumimoji="1" lang="ja-JP" altLang="en-US" sz="1400" dirty="0"/>
          </a:p>
        </p:txBody>
      </p:sp>
      <p:sp>
        <p:nvSpPr>
          <p:cNvPr id="25" name="テキスト ボックス 24">
            <a:extLst>
              <a:ext uri="{FF2B5EF4-FFF2-40B4-BE49-F238E27FC236}">
                <a16:creationId xmlns:a16="http://schemas.microsoft.com/office/drawing/2014/main" id="{AA033029-2F09-4FF1-908F-01664729CCC5}"/>
              </a:ext>
            </a:extLst>
          </p:cNvPr>
          <p:cNvSpPr txBox="1"/>
          <p:nvPr/>
        </p:nvSpPr>
        <p:spPr>
          <a:xfrm>
            <a:off x="10193048" y="4542572"/>
            <a:ext cx="588035" cy="307777"/>
          </a:xfrm>
          <a:prstGeom prst="rect">
            <a:avLst/>
          </a:prstGeom>
          <a:noFill/>
        </p:spPr>
        <p:txBody>
          <a:bodyPr wrap="square" rtlCol="0">
            <a:spAutoFit/>
          </a:bodyPr>
          <a:lstStyle/>
          <a:p>
            <a:pPr algn="ctr"/>
            <a:r>
              <a:rPr kumimoji="1" lang="en-US" altLang="ja-JP" sz="1400" dirty="0"/>
              <a:t>(2,2)</a:t>
            </a:r>
            <a:endParaRPr kumimoji="1" lang="ja-JP" altLang="en-US" sz="1400" dirty="0"/>
          </a:p>
        </p:txBody>
      </p:sp>
      <p:sp>
        <p:nvSpPr>
          <p:cNvPr id="26" name="テキスト ボックス 25">
            <a:extLst>
              <a:ext uri="{FF2B5EF4-FFF2-40B4-BE49-F238E27FC236}">
                <a16:creationId xmlns:a16="http://schemas.microsoft.com/office/drawing/2014/main" id="{A1782707-FEC5-42A6-A01D-5E06B4DF993F}"/>
              </a:ext>
            </a:extLst>
          </p:cNvPr>
          <p:cNvSpPr txBox="1"/>
          <p:nvPr/>
        </p:nvSpPr>
        <p:spPr>
          <a:xfrm>
            <a:off x="10193048" y="4923312"/>
            <a:ext cx="588035" cy="307777"/>
          </a:xfrm>
          <a:prstGeom prst="rect">
            <a:avLst/>
          </a:prstGeom>
          <a:noFill/>
        </p:spPr>
        <p:txBody>
          <a:bodyPr wrap="square" rtlCol="0">
            <a:spAutoFit/>
          </a:bodyPr>
          <a:lstStyle/>
          <a:p>
            <a:pPr algn="ctr"/>
            <a:r>
              <a:rPr kumimoji="1" lang="en-US" altLang="ja-JP" sz="1400" dirty="0"/>
              <a:t>(3,2)</a:t>
            </a:r>
            <a:endParaRPr kumimoji="1" lang="ja-JP" altLang="en-US" sz="1400" dirty="0"/>
          </a:p>
        </p:txBody>
      </p:sp>
      <p:sp>
        <p:nvSpPr>
          <p:cNvPr id="27" name="二等辺三角形 26">
            <a:extLst>
              <a:ext uri="{FF2B5EF4-FFF2-40B4-BE49-F238E27FC236}">
                <a16:creationId xmlns:a16="http://schemas.microsoft.com/office/drawing/2014/main" id="{C834F284-4C21-461E-A2D4-52D6CC909AE0}"/>
              </a:ext>
            </a:extLst>
          </p:cNvPr>
          <p:cNvSpPr/>
          <p:nvPr/>
        </p:nvSpPr>
        <p:spPr>
          <a:xfrm rot="5400000">
            <a:off x="7543839" y="3239974"/>
            <a:ext cx="504631" cy="64392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二等辺三角形 27">
            <a:extLst>
              <a:ext uri="{FF2B5EF4-FFF2-40B4-BE49-F238E27FC236}">
                <a16:creationId xmlns:a16="http://schemas.microsoft.com/office/drawing/2014/main" id="{29C5A286-586D-4CD0-938B-923BD63C2D33}"/>
              </a:ext>
            </a:extLst>
          </p:cNvPr>
          <p:cNvSpPr/>
          <p:nvPr/>
        </p:nvSpPr>
        <p:spPr>
          <a:xfrm rot="16200000">
            <a:off x="7518080" y="4122183"/>
            <a:ext cx="504631" cy="64392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二等辺三角形 28">
            <a:extLst>
              <a:ext uri="{FF2B5EF4-FFF2-40B4-BE49-F238E27FC236}">
                <a16:creationId xmlns:a16="http://schemas.microsoft.com/office/drawing/2014/main" id="{7159F08E-5F9D-4A32-BAA6-E4480EB84F18}"/>
              </a:ext>
            </a:extLst>
          </p:cNvPr>
          <p:cNvSpPr/>
          <p:nvPr/>
        </p:nvSpPr>
        <p:spPr>
          <a:xfrm rot="5400000">
            <a:off x="3254722" y="3553553"/>
            <a:ext cx="504631" cy="64392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テキスト ボックス 29">
            <a:extLst>
              <a:ext uri="{FF2B5EF4-FFF2-40B4-BE49-F238E27FC236}">
                <a16:creationId xmlns:a16="http://schemas.microsoft.com/office/drawing/2014/main" id="{80AED32B-7838-4591-A0F8-6516BE70395A}"/>
              </a:ext>
            </a:extLst>
          </p:cNvPr>
          <p:cNvSpPr txBox="1"/>
          <p:nvPr/>
        </p:nvSpPr>
        <p:spPr>
          <a:xfrm>
            <a:off x="2995803" y="3150734"/>
            <a:ext cx="940460" cy="307777"/>
          </a:xfrm>
          <a:prstGeom prst="rect">
            <a:avLst/>
          </a:prstGeom>
          <a:noFill/>
        </p:spPr>
        <p:txBody>
          <a:bodyPr wrap="square" rtlCol="0">
            <a:spAutoFit/>
          </a:bodyPr>
          <a:lstStyle/>
          <a:p>
            <a:pPr algn="ctr"/>
            <a:r>
              <a:rPr kumimoji="1" lang="ja-JP" altLang="en-US" sz="1400" dirty="0"/>
              <a:t>定義</a:t>
            </a:r>
          </a:p>
        </p:txBody>
      </p:sp>
      <p:sp>
        <p:nvSpPr>
          <p:cNvPr id="2" name="正方形/長方形 1">
            <a:extLst>
              <a:ext uri="{FF2B5EF4-FFF2-40B4-BE49-F238E27FC236}">
                <a16:creationId xmlns:a16="http://schemas.microsoft.com/office/drawing/2014/main" id="{1B31C107-E36A-42F8-82C7-3706310F4799}"/>
              </a:ext>
            </a:extLst>
          </p:cNvPr>
          <p:cNvSpPr/>
          <p:nvPr/>
        </p:nvSpPr>
        <p:spPr>
          <a:xfrm>
            <a:off x="4362450" y="2614497"/>
            <a:ext cx="6981825" cy="27576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テキスト ボックス 32">
            <a:extLst>
              <a:ext uri="{FF2B5EF4-FFF2-40B4-BE49-F238E27FC236}">
                <a16:creationId xmlns:a16="http://schemas.microsoft.com/office/drawing/2014/main" id="{2AA23747-AC3C-40EB-978F-E71C0BEFBEF5}"/>
              </a:ext>
            </a:extLst>
          </p:cNvPr>
          <p:cNvSpPr txBox="1"/>
          <p:nvPr/>
        </p:nvSpPr>
        <p:spPr>
          <a:xfrm>
            <a:off x="7225262" y="2251056"/>
            <a:ext cx="1141784" cy="338554"/>
          </a:xfrm>
          <a:prstGeom prst="rect">
            <a:avLst/>
          </a:prstGeom>
          <a:noFill/>
        </p:spPr>
        <p:txBody>
          <a:bodyPr wrap="square" rtlCol="0">
            <a:spAutoFit/>
          </a:bodyPr>
          <a:lstStyle/>
          <a:p>
            <a:pPr algn="ctr"/>
            <a:r>
              <a:rPr kumimoji="1" lang="ja-JP" altLang="en-US" sz="1600" b="1" dirty="0">
                <a:solidFill>
                  <a:schemeClr val="accent1"/>
                </a:solidFill>
              </a:rPr>
              <a:t>探索過程</a:t>
            </a:r>
          </a:p>
        </p:txBody>
      </p:sp>
      <p:sp>
        <p:nvSpPr>
          <p:cNvPr id="34" name="テキスト ボックス 33">
            <a:extLst>
              <a:ext uri="{FF2B5EF4-FFF2-40B4-BE49-F238E27FC236}">
                <a16:creationId xmlns:a16="http://schemas.microsoft.com/office/drawing/2014/main" id="{1EF8E5FF-219B-47A1-BC52-0F978ED4CC34}"/>
              </a:ext>
            </a:extLst>
          </p:cNvPr>
          <p:cNvSpPr txBox="1"/>
          <p:nvPr/>
        </p:nvSpPr>
        <p:spPr>
          <a:xfrm>
            <a:off x="6885296" y="2966943"/>
            <a:ext cx="1839604" cy="307777"/>
          </a:xfrm>
          <a:prstGeom prst="rect">
            <a:avLst/>
          </a:prstGeom>
          <a:noFill/>
        </p:spPr>
        <p:txBody>
          <a:bodyPr wrap="square" rtlCol="0">
            <a:spAutoFit/>
          </a:bodyPr>
          <a:lstStyle/>
          <a:p>
            <a:pPr algn="ctr"/>
            <a:r>
              <a:rPr kumimoji="1" lang="ja-JP" altLang="en-US" sz="1400" dirty="0"/>
              <a:t>近傍生成のために変換</a:t>
            </a:r>
          </a:p>
        </p:txBody>
      </p:sp>
      <p:sp>
        <p:nvSpPr>
          <p:cNvPr id="35" name="テキスト ボックス 34">
            <a:extLst>
              <a:ext uri="{FF2B5EF4-FFF2-40B4-BE49-F238E27FC236}">
                <a16:creationId xmlns:a16="http://schemas.microsoft.com/office/drawing/2014/main" id="{16EEA65B-0A1D-47BD-9F7F-55297A7DAF32}"/>
              </a:ext>
            </a:extLst>
          </p:cNvPr>
          <p:cNvSpPr txBox="1"/>
          <p:nvPr/>
        </p:nvSpPr>
        <p:spPr>
          <a:xfrm>
            <a:off x="6863237" y="4809847"/>
            <a:ext cx="1861663" cy="307777"/>
          </a:xfrm>
          <a:prstGeom prst="rect">
            <a:avLst/>
          </a:prstGeom>
          <a:noFill/>
        </p:spPr>
        <p:txBody>
          <a:bodyPr wrap="square" rtlCol="0">
            <a:spAutoFit/>
          </a:bodyPr>
          <a:lstStyle/>
          <a:p>
            <a:pPr algn="ctr"/>
            <a:r>
              <a:rPr kumimoji="1" lang="ja-JP" altLang="en-US" sz="1400" dirty="0"/>
              <a:t>解の評価のために変換</a:t>
            </a:r>
          </a:p>
        </p:txBody>
      </p:sp>
      <p:sp>
        <p:nvSpPr>
          <p:cNvPr id="36" name="テキスト ボックス 35">
            <a:extLst>
              <a:ext uri="{FF2B5EF4-FFF2-40B4-BE49-F238E27FC236}">
                <a16:creationId xmlns:a16="http://schemas.microsoft.com/office/drawing/2014/main" id="{2C81BE75-4C1E-4429-BC08-FA175DC176DF}"/>
              </a:ext>
            </a:extLst>
          </p:cNvPr>
          <p:cNvSpPr txBox="1"/>
          <p:nvPr/>
        </p:nvSpPr>
        <p:spPr>
          <a:xfrm>
            <a:off x="715139" y="5064323"/>
            <a:ext cx="2299714" cy="307777"/>
          </a:xfrm>
          <a:prstGeom prst="rect">
            <a:avLst/>
          </a:prstGeom>
          <a:noFill/>
        </p:spPr>
        <p:txBody>
          <a:bodyPr wrap="square" rtlCol="0">
            <a:spAutoFit/>
          </a:bodyPr>
          <a:lstStyle/>
          <a:p>
            <a:pPr algn="ctr"/>
            <a:r>
              <a:rPr kumimoji="1" lang="en-US" altLang="ja-JP" sz="1400" dirty="0"/>
              <a:t>※</a:t>
            </a:r>
            <a:r>
              <a:rPr kumimoji="1" lang="ja-JP" altLang="en-US" sz="1400" dirty="0"/>
              <a:t>上下限なども同様に変換</a:t>
            </a:r>
          </a:p>
        </p:txBody>
      </p:sp>
      <p:sp>
        <p:nvSpPr>
          <p:cNvPr id="31" name="テキスト ボックス 30">
            <a:extLst>
              <a:ext uri="{FF2B5EF4-FFF2-40B4-BE49-F238E27FC236}">
                <a16:creationId xmlns:a16="http://schemas.microsoft.com/office/drawing/2014/main" id="{654BCD55-7C3D-426A-9E30-9119C9B02734}"/>
              </a:ext>
            </a:extLst>
          </p:cNvPr>
          <p:cNvSpPr txBox="1"/>
          <p:nvPr/>
        </p:nvSpPr>
        <p:spPr>
          <a:xfrm>
            <a:off x="571984" y="-20412"/>
            <a:ext cx="7409966" cy="338554"/>
          </a:xfrm>
          <a:prstGeom prst="rect">
            <a:avLst/>
          </a:prstGeom>
          <a:noFill/>
        </p:spPr>
        <p:txBody>
          <a:bodyPr wrap="square" rtlCol="0">
            <a:spAutoFit/>
          </a:bodyPr>
          <a:lstStyle/>
          <a:p>
            <a:r>
              <a:rPr kumimoji="1" lang="ja-JP" altLang="en-US" sz="1600" b="1" dirty="0">
                <a:solidFill>
                  <a:schemeClr val="bg1"/>
                </a:solidFill>
              </a:rPr>
              <a:t>補足</a:t>
            </a:r>
          </a:p>
        </p:txBody>
      </p:sp>
    </p:spTree>
    <p:extLst>
      <p:ext uri="{BB962C8B-B14F-4D97-AF65-F5344CB8AC3E}">
        <p14:creationId xmlns:p14="http://schemas.microsoft.com/office/powerpoint/2010/main" val="32925270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35</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制約対処法：適応的スカラ化（</a:t>
            </a:r>
            <a:r>
              <a:rPr lang="en-US" altLang="ja-JP" dirty="0"/>
              <a:t>2021</a:t>
            </a:r>
            <a:r>
              <a:rPr lang="ja-JP" altLang="en-US" dirty="0"/>
              <a:t>年版）</a:t>
            </a:r>
            <a:endParaRPr lang="en-US" dirty="0"/>
          </a:p>
        </p:txBody>
      </p:sp>
      <p:pic>
        <p:nvPicPr>
          <p:cNvPr id="8" name="図 7">
            <a:extLst>
              <a:ext uri="{FF2B5EF4-FFF2-40B4-BE49-F238E27FC236}">
                <a16:creationId xmlns:a16="http://schemas.microsoft.com/office/drawing/2014/main" id="{6E98A8FE-9401-48FB-A4FB-FD93CCA2CCE9}"/>
              </a:ext>
            </a:extLst>
          </p:cNvPr>
          <p:cNvPicPr>
            <a:picLocks noChangeAspect="1"/>
          </p:cNvPicPr>
          <p:nvPr/>
        </p:nvPicPr>
        <p:blipFill>
          <a:blip r:embed="rId2"/>
          <a:stretch>
            <a:fillRect/>
          </a:stretch>
        </p:blipFill>
        <p:spPr>
          <a:xfrm>
            <a:off x="1054841" y="4666909"/>
            <a:ext cx="1338433" cy="1260162"/>
          </a:xfrm>
          <a:prstGeom prst="rect">
            <a:avLst/>
          </a:prstGeom>
        </p:spPr>
      </p:pic>
      <p:pic>
        <p:nvPicPr>
          <p:cNvPr id="9" name="図 8">
            <a:extLst>
              <a:ext uri="{FF2B5EF4-FFF2-40B4-BE49-F238E27FC236}">
                <a16:creationId xmlns:a16="http://schemas.microsoft.com/office/drawing/2014/main" id="{36868691-07B6-4DCD-9668-4BCB1C7FEFB6}"/>
              </a:ext>
            </a:extLst>
          </p:cNvPr>
          <p:cNvPicPr>
            <a:picLocks noChangeAspect="1"/>
          </p:cNvPicPr>
          <p:nvPr/>
        </p:nvPicPr>
        <p:blipFill>
          <a:blip r:embed="rId3"/>
          <a:stretch>
            <a:fillRect/>
          </a:stretch>
        </p:blipFill>
        <p:spPr>
          <a:xfrm>
            <a:off x="2830436" y="4670822"/>
            <a:ext cx="1338433" cy="1252335"/>
          </a:xfrm>
          <a:prstGeom prst="rect">
            <a:avLst/>
          </a:prstGeom>
        </p:spPr>
      </p:pic>
      <p:pic>
        <p:nvPicPr>
          <p:cNvPr id="10" name="図 9">
            <a:extLst>
              <a:ext uri="{FF2B5EF4-FFF2-40B4-BE49-F238E27FC236}">
                <a16:creationId xmlns:a16="http://schemas.microsoft.com/office/drawing/2014/main" id="{F193198C-E19C-47D6-9BB5-054216304D7B}"/>
              </a:ext>
            </a:extLst>
          </p:cNvPr>
          <p:cNvPicPr>
            <a:picLocks noChangeAspect="1"/>
          </p:cNvPicPr>
          <p:nvPr/>
        </p:nvPicPr>
        <p:blipFill>
          <a:blip r:embed="rId4"/>
          <a:stretch>
            <a:fillRect/>
          </a:stretch>
        </p:blipFill>
        <p:spPr>
          <a:xfrm>
            <a:off x="1023847" y="1843216"/>
            <a:ext cx="3134828" cy="1958239"/>
          </a:xfrm>
          <a:prstGeom prst="rect">
            <a:avLst/>
          </a:prstGeom>
        </p:spPr>
      </p:pic>
      <p:sp>
        <p:nvSpPr>
          <p:cNvPr id="11" name="テキスト プレースホルダー 2">
            <a:extLst>
              <a:ext uri="{FF2B5EF4-FFF2-40B4-BE49-F238E27FC236}">
                <a16:creationId xmlns:a16="http://schemas.microsoft.com/office/drawing/2014/main" id="{0F08880B-C74D-4B06-8750-DD281E50B507}"/>
              </a:ext>
            </a:extLst>
          </p:cNvPr>
          <p:cNvSpPr txBox="1">
            <a:spLocks/>
          </p:cNvSpPr>
          <p:nvPr/>
        </p:nvSpPr>
        <p:spPr>
          <a:xfrm>
            <a:off x="517054" y="1020575"/>
            <a:ext cx="11400125" cy="481072"/>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dirty="0"/>
              <a:t>有制約における探索戦略に基づく、</a:t>
            </a:r>
            <a:r>
              <a:rPr lang="en-US" altLang="ja-JP" dirty="0"/>
              <a:t>MOEA/D</a:t>
            </a:r>
            <a:r>
              <a:rPr lang="ja-JP" altLang="en-US" dirty="0"/>
              <a:t>の重み調整則を使用。</a:t>
            </a:r>
            <a:endParaRPr lang="en-US" altLang="ja-JP" dirty="0"/>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12783D0C-5828-4F16-97F2-5909BDF21857}"/>
                  </a:ext>
                </a:extLst>
              </p:cNvPr>
              <p:cNvSpPr txBox="1"/>
              <p:nvPr/>
            </p:nvSpPr>
            <p:spPr>
              <a:xfrm>
                <a:off x="9763423" y="5152197"/>
                <a:ext cx="1478675" cy="261610"/>
              </a:xfrm>
              <a:prstGeom prst="rect">
                <a:avLst/>
              </a:prstGeom>
              <a:noFill/>
            </p:spPr>
            <p:txBody>
              <a:bodyPr wrap="none" rtlCol="0">
                <a:spAutoFit/>
              </a:bodyPr>
              <a:lstStyle/>
              <a:p>
                <a14:m>
                  <m:oMath xmlns:m="http://schemas.openxmlformats.org/officeDocument/2006/math">
                    <m:sSup>
                      <m:sSupPr>
                        <m:ctrlPr>
                          <a:rPr kumimoji="1" lang="en-US" altLang="ja-JP" sz="1100" i="1" smtClean="0">
                            <a:latin typeface="Cambria Math" panose="02040503050406030204" pitchFamily="18" charset="0"/>
                          </a:rPr>
                        </m:ctrlPr>
                      </m:sSupPr>
                      <m:e>
                        <m:r>
                          <a:rPr kumimoji="1" lang="en-US" altLang="ja-JP" sz="1100" b="1" i="1">
                            <a:latin typeface="Cambria Math" panose="02040503050406030204" pitchFamily="18" charset="0"/>
                          </a:rPr>
                          <m:t>𝒙</m:t>
                        </m:r>
                      </m:e>
                      <m:sup>
                        <m:r>
                          <a:rPr kumimoji="1" lang="en-US" altLang="ja-JP" sz="1100" b="0" i="1" smtClean="0">
                            <a:latin typeface="Cambria Math" panose="02040503050406030204" pitchFamily="18" charset="0"/>
                          </a:rPr>
                          <m:t>𝑠</m:t>
                        </m:r>
                      </m:sup>
                    </m:sSup>
                    <m:d>
                      <m:dPr>
                        <m:ctrlPr>
                          <a:rPr kumimoji="1" lang="en-US" altLang="ja-JP" sz="1100" i="1">
                            <a:latin typeface="Cambria Math" panose="02040503050406030204" pitchFamily="18" charset="0"/>
                          </a:rPr>
                        </m:ctrlPr>
                      </m:dPr>
                      <m:e>
                        <m:r>
                          <a:rPr kumimoji="1" lang="en-US" altLang="ja-JP" sz="1100" i="1">
                            <a:latin typeface="Cambria Math" panose="02040503050406030204" pitchFamily="18" charset="0"/>
                          </a:rPr>
                          <m:t>𝑘</m:t>
                        </m:r>
                      </m:e>
                    </m:d>
                    <m:r>
                      <a:rPr kumimoji="1" lang="en-US" altLang="ja-JP" sz="1100" b="0" i="1" smtClean="0">
                        <a:latin typeface="Cambria Math" panose="02040503050406030204" pitchFamily="18" charset="0"/>
                      </a:rPr>
                      <m:t>,</m:t>
                    </m:r>
                    <m:sSup>
                      <m:sSupPr>
                        <m:ctrlPr>
                          <a:rPr kumimoji="1" lang="en-US" altLang="ja-JP" sz="1100" i="1">
                            <a:latin typeface="Cambria Math" panose="02040503050406030204" pitchFamily="18" charset="0"/>
                          </a:rPr>
                        </m:ctrlPr>
                      </m:sSupPr>
                      <m:e>
                        <m:r>
                          <a:rPr kumimoji="1" lang="en-US" altLang="ja-JP" sz="1100" b="1" i="1">
                            <a:latin typeface="Cambria Math" panose="02040503050406030204" pitchFamily="18" charset="0"/>
                          </a:rPr>
                          <m:t>𝒙</m:t>
                        </m:r>
                      </m:e>
                      <m:sup>
                        <m:r>
                          <a:rPr kumimoji="1" lang="en-US" altLang="ja-JP" sz="1100" b="0" i="1" smtClean="0">
                            <a:latin typeface="Cambria Math" panose="02040503050406030204" pitchFamily="18" charset="0"/>
                          </a:rPr>
                          <m:t>𝑡</m:t>
                        </m:r>
                      </m:sup>
                    </m:sSup>
                    <m:d>
                      <m:dPr>
                        <m:ctrlPr>
                          <a:rPr kumimoji="1" lang="en-US" altLang="ja-JP" sz="1100" i="1">
                            <a:latin typeface="Cambria Math" panose="02040503050406030204" pitchFamily="18" charset="0"/>
                          </a:rPr>
                        </m:ctrlPr>
                      </m:dPr>
                      <m:e>
                        <m:r>
                          <a:rPr kumimoji="1" lang="en-US" altLang="ja-JP" sz="1100" i="1">
                            <a:latin typeface="Cambria Math" panose="02040503050406030204" pitchFamily="18" charset="0"/>
                          </a:rPr>
                          <m:t>𝑘</m:t>
                        </m:r>
                      </m:e>
                    </m:d>
                  </m:oMath>
                </a14:m>
                <a:r>
                  <a:rPr kumimoji="1" lang="ja-JP" altLang="en-US" sz="1100" dirty="0"/>
                  <a:t>：探索点</a:t>
                </a:r>
              </a:p>
            </p:txBody>
          </p:sp>
        </mc:Choice>
        <mc:Fallback xmlns="">
          <p:sp>
            <p:nvSpPr>
              <p:cNvPr id="12" name="テキスト ボックス 11">
                <a:extLst>
                  <a:ext uri="{FF2B5EF4-FFF2-40B4-BE49-F238E27FC236}">
                    <a16:creationId xmlns:a16="http://schemas.microsoft.com/office/drawing/2014/main" id="{12783D0C-5828-4F16-97F2-5909BDF21857}"/>
                  </a:ext>
                </a:extLst>
              </p:cNvPr>
              <p:cNvSpPr txBox="1">
                <a:spLocks noRot="1" noChangeAspect="1" noMove="1" noResize="1" noEditPoints="1" noAdjustHandles="1" noChangeArrowheads="1" noChangeShapeType="1" noTextEdit="1"/>
              </p:cNvSpPr>
              <p:nvPr/>
            </p:nvSpPr>
            <p:spPr>
              <a:xfrm>
                <a:off x="9763423" y="5152197"/>
                <a:ext cx="1478675" cy="261610"/>
              </a:xfrm>
              <a:prstGeom prst="rect">
                <a:avLst/>
              </a:prstGeom>
              <a:blipFill>
                <a:blip r:embed="rId5"/>
                <a:stretch>
                  <a:fillRect t="-2326" b="-13953"/>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B224D93E-37CC-4023-9C75-49C4F9F25A7F}"/>
              </a:ext>
            </a:extLst>
          </p:cNvPr>
          <p:cNvSpPr txBox="1"/>
          <p:nvPr/>
        </p:nvSpPr>
        <p:spPr>
          <a:xfrm>
            <a:off x="7413827" y="5462164"/>
            <a:ext cx="4156907" cy="523220"/>
          </a:xfrm>
          <a:prstGeom prst="rect">
            <a:avLst/>
          </a:prstGeom>
          <a:noFill/>
        </p:spPr>
        <p:txBody>
          <a:bodyPr wrap="none" rtlCol="0">
            <a:spAutoFit/>
          </a:bodyPr>
          <a:lstStyle/>
          <a:p>
            <a:pPr marL="285750" indent="-285750">
              <a:buFont typeface="Wingdings" panose="05000000000000000000" pitchFamily="2" charset="2"/>
              <a:buChar char="Ø"/>
            </a:pPr>
            <a:r>
              <a:rPr kumimoji="1" lang="ja-JP" altLang="en-US" sz="1400" dirty="0"/>
              <a:t>非劣性の判定：パレートフロンティアへの収束状況</a:t>
            </a:r>
            <a:endParaRPr kumimoji="1" lang="en-US" altLang="ja-JP" sz="1400" dirty="0"/>
          </a:p>
          <a:p>
            <a:pPr marL="285750" indent="-285750">
              <a:buFont typeface="Wingdings" panose="05000000000000000000" pitchFamily="2" charset="2"/>
              <a:buChar char="Ø"/>
            </a:pPr>
            <a:r>
              <a:rPr kumimoji="1" lang="ja-JP" altLang="en-US" sz="1400" dirty="0"/>
              <a:t>可能性の判定：可能領域／違反領域の偏り状況</a:t>
            </a:r>
          </a:p>
        </p:txBody>
      </p:sp>
      <p:sp>
        <p:nvSpPr>
          <p:cNvPr id="14" name="テキスト ボックス 13">
            <a:extLst>
              <a:ext uri="{FF2B5EF4-FFF2-40B4-BE49-F238E27FC236}">
                <a16:creationId xmlns:a16="http://schemas.microsoft.com/office/drawing/2014/main" id="{823E847A-BFBE-45DF-B9D1-AA300ABEA992}"/>
              </a:ext>
            </a:extLst>
          </p:cNvPr>
          <p:cNvSpPr txBox="1"/>
          <p:nvPr/>
        </p:nvSpPr>
        <p:spPr>
          <a:xfrm>
            <a:off x="1611537" y="1559923"/>
            <a:ext cx="2125903" cy="307777"/>
          </a:xfrm>
          <a:prstGeom prst="rect">
            <a:avLst/>
          </a:prstGeom>
          <a:noFill/>
        </p:spPr>
        <p:txBody>
          <a:bodyPr wrap="none" rtlCol="0">
            <a:spAutoFit/>
          </a:bodyPr>
          <a:lstStyle/>
          <a:p>
            <a:pPr algn="ctr"/>
            <a:r>
              <a:rPr kumimoji="1" lang="ja-JP" altLang="en-US" sz="1400" b="1" dirty="0"/>
              <a:t>有制約最適化の多目的化</a:t>
            </a:r>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831FB0B0-0B0C-4912-B28E-2AAC3591515D}"/>
                  </a:ext>
                </a:extLst>
              </p:cNvPr>
              <p:cNvSpPr txBox="1"/>
              <p:nvPr/>
            </p:nvSpPr>
            <p:spPr>
              <a:xfrm>
                <a:off x="1091135" y="4470128"/>
                <a:ext cx="1460411" cy="276999"/>
              </a:xfrm>
              <a:prstGeom prst="rect">
                <a:avLst/>
              </a:prstGeom>
              <a:noFill/>
            </p:spPr>
            <p:txBody>
              <a:bodyPr wrap="square" rtlCol="0">
                <a:spAutoFit/>
              </a:bodyPr>
              <a:lstStyle/>
              <a:p>
                <a:pPr algn="ctr"/>
                <a14:m>
                  <m:oMath xmlns:m="http://schemas.openxmlformats.org/officeDocument/2006/math">
                    <m:r>
                      <a:rPr lang="ja-JP" altLang="en-US" sz="1200" i="1" smtClean="0">
                        <a:latin typeface="Cambria Math" panose="02040503050406030204" pitchFamily="18" charset="0"/>
                      </a:rPr>
                      <m:t>𝛼</m:t>
                    </m:r>
                    <m:r>
                      <a:rPr lang="en-US" altLang="ja-JP" sz="1200" i="1" smtClean="0">
                        <a:latin typeface="Cambria Math" panose="02040503050406030204" pitchFamily="18" charset="0"/>
                      </a:rPr>
                      <m:t>=</m:t>
                    </m:r>
                    <m:r>
                      <a:rPr lang="en-US" altLang="ja-JP" sz="1200" b="0" i="1" smtClean="0">
                        <a:latin typeface="Cambria Math" panose="02040503050406030204" pitchFamily="18" charset="0"/>
                      </a:rPr>
                      <m:t>0.5</m:t>
                    </m:r>
                  </m:oMath>
                </a14:m>
                <a:r>
                  <a:rPr lang="ja-JP" altLang="en-US" sz="1200" dirty="0"/>
                  <a:t>（中・小）</a:t>
                </a:r>
                <a:endParaRPr lang="en-US" altLang="ja-JP" sz="1200" dirty="0"/>
              </a:p>
            </p:txBody>
          </p:sp>
        </mc:Choice>
        <mc:Fallback xmlns="">
          <p:sp>
            <p:nvSpPr>
              <p:cNvPr id="15" name="テキスト ボックス 14">
                <a:extLst>
                  <a:ext uri="{FF2B5EF4-FFF2-40B4-BE49-F238E27FC236}">
                    <a16:creationId xmlns:a16="http://schemas.microsoft.com/office/drawing/2014/main" id="{831FB0B0-0B0C-4912-B28E-2AAC3591515D}"/>
                  </a:ext>
                </a:extLst>
              </p:cNvPr>
              <p:cNvSpPr txBox="1">
                <a:spLocks noRot="1" noChangeAspect="1" noMove="1" noResize="1" noEditPoints="1" noAdjustHandles="1" noChangeArrowheads="1" noChangeShapeType="1" noTextEdit="1"/>
              </p:cNvSpPr>
              <p:nvPr/>
            </p:nvSpPr>
            <p:spPr>
              <a:xfrm>
                <a:off x="1091135" y="4470128"/>
                <a:ext cx="1460411" cy="276999"/>
              </a:xfrm>
              <a:prstGeom prst="rect">
                <a:avLst/>
              </a:prstGeom>
              <a:blipFill>
                <a:blip r:embed="rId6"/>
                <a:stretch>
                  <a:fillRect t="-2174"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8D5F123E-A450-4C1F-8C49-1BF8AC8F11E4}"/>
                  </a:ext>
                </a:extLst>
              </p:cNvPr>
              <p:cNvSpPr txBox="1"/>
              <p:nvPr/>
            </p:nvSpPr>
            <p:spPr>
              <a:xfrm>
                <a:off x="2997673" y="4470128"/>
                <a:ext cx="1177874" cy="276999"/>
              </a:xfrm>
              <a:prstGeom prst="rect">
                <a:avLst/>
              </a:prstGeom>
              <a:noFill/>
            </p:spPr>
            <p:txBody>
              <a:bodyPr wrap="square" rtlCol="0">
                <a:spAutoFit/>
              </a:bodyPr>
              <a:lstStyle/>
              <a:p>
                <a:pPr algn="ctr"/>
                <a14:m>
                  <m:oMath xmlns:m="http://schemas.openxmlformats.org/officeDocument/2006/math">
                    <m:r>
                      <a:rPr lang="ja-JP" altLang="en-US" sz="1200" i="1" smtClean="0">
                        <a:latin typeface="Cambria Math" panose="02040503050406030204" pitchFamily="18" charset="0"/>
                      </a:rPr>
                      <m:t>𝛼</m:t>
                    </m:r>
                    <m:r>
                      <a:rPr lang="en-US" altLang="ja-JP" sz="1200" i="1" smtClean="0">
                        <a:latin typeface="Cambria Math" panose="02040503050406030204" pitchFamily="18" charset="0"/>
                      </a:rPr>
                      <m:t>=</m:t>
                    </m:r>
                    <m:r>
                      <a:rPr lang="en-US" altLang="ja-JP" sz="1200" b="0" i="1" smtClean="0">
                        <a:latin typeface="Cambria Math" panose="02040503050406030204" pitchFamily="18" charset="0"/>
                      </a:rPr>
                      <m:t>1</m:t>
                    </m:r>
                  </m:oMath>
                </a14:m>
                <a:r>
                  <a:rPr lang="ja-JP" altLang="en-US" sz="1200" dirty="0"/>
                  <a:t>（大）</a:t>
                </a:r>
                <a:endParaRPr lang="en-US" altLang="ja-JP" sz="1200" dirty="0"/>
              </a:p>
            </p:txBody>
          </p:sp>
        </mc:Choice>
        <mc:Fallback xmlns="">
          <p:sp>
            <p:nvSpPr>
              <p:cNvPr id="16" name="テキスト ボックス 15">
                <a:extLst>
                  <a:ext uri="{FF2B5EF4-FFF2-40B4-BE49-F238E27FC236}">
                    <a16:creationId xmlns:a16="http://schemas.microsoft.com/office/drawing/2014/main" id="{8D5F123E-A450-4C1F-8C49-1BF8AC8F11E4}"/>
                  </a:ext>
                </a:extLst>
              </p:cNvPr>
              <p:cNvSpPr txBox="1">
                <a:spLocks noRot="1" noChangeAspect="1" noMove="1" noResize="1" noEditPoints="1" noAdjustHandles="1" noChangeArrowheads="1" noChangeShapeType="1" noTextEdit="1"/>
              </p:cNvSpPr>
              <p:nvPr/>
            </p:nvSpPr>
            <p:spPr>
              <a:xfrm>
                <a:off x="2997673" y="4470128"/>
                <a:ext cx="1177874" cy="276999"/>
              </a:xfrm>
              <a:prstGeom prst="rect">
                <a:avLst/>
              </a:prstGeom>
              <a:blipFill>
                <a:blip r:embed="rId7"/>
                <a:stretch>
                  <a:fillRect t="-2174"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808CAB6E-C67A-40F5-8481-35D5950B0EBA}"/>
                  </a:ext>
                </a:extLst>
              </p:cNvPr>
              <p:cNvSpPr txBox="1"/>
              <p:nvPr/>
            </p:nvSpPr>
            <p:spPr>
              <a:xfrm>
                <a:off x="3326170" y="4723881"/>
                <a:ext cx="939196" cy="276999"/>
              </a:xfrm>
              <a:prstGeom prst="rect">
                <a:avLst/>
              </a:prstGeom>
              <a:noFill/>
            </p:spPr>
            <p:txBody>
              <a:bodyPr wrap="square" rtlCol="0">
                <a:spAutoFit/>
              </a:bodyPr>
              <a:lstStyle/>
              <a:p>
                <a:pPr algn="ctr"/>
                <a14:m>
                  <m:oMath xmlns:m="http://schemas.openxmlformats.org/officeDocument/2006/math">
                    <m:r>
                      <a:rPr lang="en-US" altLang="ja-JP" sz="1200" i="1" smtClean="0">
                        <a:latin typeface="Cambria Math" panose="02040503050406030204" pitchFamily="18" charset="0"/>
                      </a:rPr>
                      <m:t>𝑓</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𝑣</m:t>
                    </m:r>
                  </m:oMath>
                </a14:m>
                <a:r>
                  <a:rPr lang="ja-JP" altLang="en-US" sz="1200" dirty="0"/>
                  <a:t>が均等</a:t>
                </a:r>
                <a:endParaRPr lang="en-US" altLang="ja-JP" sz="1200" dirty="0"/>
              </a:p>
            </p:txBody>
          </p:sp>
        </mc:Choice>
        <mc:Fallback xmlns="">
          <p:sp>
            <p:nvSpPr>
              <p:cNvPr id="17" name="テキスト ボックス 16">
                <a:extLst>
                  <a:ext uri="{FF2B5EF4-FFF2-40B4-BE49-F238E27FC236}">
                    <a16:creationId xmlns:a16="http://schemas.microsoft.com/office/drawing/2014/main" id="{808CAB6E-C67A-40F5-8481-35D5950B0EBA}"/>
                  </a:ext>
                </a:extLst>
              </p:cNvPr>
              <p:cNvSpPr txBox="1">
                <a:spLocks noRot="1" noChangeAspect="1" noMove="1" noResize="1" noEditPoints="1" noAdjustHandles="1" noChangeArrowheads="1" noChangeShapeType="1" noTextEdit="1"/>
              </p:cNvSpPr>
              <p:nvPr/>
            </p:nvSpPr>
            <p:spPr>
              <a:xfrm>
                <a:off x="3326170" y="4723881"/>
                <a:ext cx="939196" cy="276999"/>
              </a:xfrm>
              <a:prstGeom prst="rect">
                <a:avLst/>
              </a:prstGeom>
              <a:blipFill>
                <a:blip r:embed="rId8"/>
                <a:stretch>
                  <a:fillRect t="-4444" b="-15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73CF3832-D068-4FDC-AE74-0267E81C3C49}"/>
                  </a:ext>
                </a:extLst>
              </p:cNvPr>
              <p:cNvSpPr txBox="1"/>
              <p:nvPr/>
            </p:nvSpPr>
            <p:spPr>
              <a:xfrm>
                <a:off x="1523484" y="4733815"/>
                <a:ext cx="924557" cy="261610"/>
              </a:xfrm>
              <a:prstGeom prst="rect">
                <a:avLst/>
              </a:prstGeom>
              <a:noFill/>
            </p:spPr>
            <p:txBody>
              <a:bodyPr wrap="square" rtlCol="0">
                <a:spAutoFit/>
              </a:bodyPr>
              <a:lstStyle/>
              <a:p>
                <a:pPr algn="ctr"/>
                <a14:m>
                  <m:oMath xmlns:m="http://schemas.openxmlformats.org/officeDocument/2006/math">
                    <m:r>
                      <a:rPr lang="en-US" altLang="ja-JP" sz="1100" b="0" i="1" smtClean="0">
                        <a:latin typeface="Cambria Math" panose="02040503050406030204" pitchFamily="18" charset="0"/>
                      </a:rPr>
                      <m:t>𝑣</m:t>
                    </m:r>
                  </m:oMath>
                </a14:m>
                <a:r>
                  <a:rPr lang="ja-JP" altLang="en-US" sz="1100" dirty="0"/>
                  <a:t>をやや重視</a:t>
                </a:r>
              </a:p>
            </p:txBody>
          </p:sp>
        </mc:Choice>
        <mc:Fallback xmlns="">
          <p:sp>
            <p:nvSpPr>
              <p:cNvPr id="18" name="テキスト ボックス 17">
                <a:extLst>
                  <a:ext uri="{FF2B5EF4-FFF2-40B4-BE49-F238E27FC236}">
                    <a16:creationId xmlns:a16="http://schemas.microsoft.com/office/drawing/2014/main" id="{73CF3832-D068-4FDC-AE74-0267E81C3C49}"/>
                  </a:ext>
                </a:extLst>
              </p:cNvPr>
              <p:cNvSpPr txBox="1">
                <a:spLocks noRot="1" noChangeAspect="1" noMove="1" noResize="1" noEditPoints="1" noAdjustHandles="1" noChangeArrowheads="1" noChangeShapeType="1" noTextEdit="1"/>
              </p:cNvSpPr>
              <p:nvPr/>
            </p:nvSpPr>
            <p:spPr>
              <a:xfrm>
                <a:off x="1523484" y="4733815"/>
                <a:ext cx="924557" cy="261610"/>
              </a:xfrm>
              <a:prstGeom prst="rect">
                <a:avLst/>
              </a:prstGeom>
              <a:blipFill>
                <a:blip r:embed="rId9"/>
                <a:stretch>
                  <a:fillRect t="-2381" b="-16667"/>
                </a:stretch>
              </a:blipFill>
            </p:spPr>
            <p:txBody>
              <a:bodyPr/>
              <a:lstStyle/>
              <a:p>
                <a:r>
                  <a:rPr lang="ja-JP" altLang="en-US">
                    <a:noFill/>
                  </a:rPr>
                  <a:t> </a:t>
                </a:r>
              </a:p>
            </p:txBody>
          </p:sp>
        </mc:Fallback>
      </mc:AlternateContent>
      <p:sp>
        <p:nvSpPr>
          <p:cNvPr id="19" name="テキスト ボックス 18">
            <a:extLst>
              <a:ext uri="{FF2B5EF4-FFF2-40B4-BE49-F238E27FC236}">
                <a16:creationId xmlns:a16="http://schemas.microsoft.com/office/drawing/2014/main" id="{E7ACC307-4E5C-4AEA-AD50-1A0DD93B62DE}"/>
              </a:ext>
            </a:extLst>
          </p:cNvPr>
          <p:cNvSpPr txBox="1"/>
          <p:nvPr/>
        </p:nvSpPr>
        <p:spPr>
          <a:xfrm>
            <a:off x="869576" y="5930541"/>
            <a:ext cx="1681970" cy="276999"/>
          </a:xfrm>
          <a:prstGeom prst="rect">
            <a:avLst/>
          </a:prstGeom>
          <a:noFill/>
        </p:spPr>
        <p:txBody>
          <a:bodyPr wrap="square" rtlCol="0">
            <a:spAutoFit/>
          </a:bodyPr>
          <a:lstStyle/>
          <a:p>
            <a:pPr algn="ctr"/>
            <a:r>
              <a:rPr lang="ja-JP" altLang="en-US" sz="1200" b="0" dirty="0"/>
              <a:t>実行可能領域側に偏る</a:t>
            </a:r>
            <a:endParaRPr lang="ja-JP" altLang="en-US" sz="1200" dirty="0"/>
          </a:p>
        </p:txBody>
      </p:sp>
      <p:sp>
        <p:nvSpPr>
          <p:cNvPr id="20" name="テキスト ボックス 19">
            <a:extLst>
              <a:ext uri="{FF2B5EF4-FFF2-40B4-BE49-F238E27FC236}">
                <a16:creationId xmlns:a16="http://schemas.microsoft.com/office/drawing/2014/main" id="{F0150792-BB16-485F-8B8F-F46B97A82EF7}"/>
              </a:ext>
            </a:extLst>
          </p:cNvPr>
          <p:cNvSpPr txBox="1"/>
          <p:nvPr/>
        </p:nvSpPr>
        <p:spPr>
          <a:xfrm>
            <a:off x="2668278" y="5922630"/>
            <a:ext cx="1735640" cy="276999"/>
          </a:xfrm>
          <a:prstGeom prst="rect">
            <a:avLst/>
          </a:prstGeom>
          <a:noFill/>
        </p:spPr>
        <p:txBody>
          <a:bodyPr wrap="square" rtlCol="0">
            <a:spAutoFit/>
          </a:bodyPr>
          <a:lstStyle/>
          <a:p>
            <a:pPr algn="ctr"/>
            <a:r>
              <a:rPr lang="ja-JP" altLang="en-US" sz="1200" dirty="0"/>
              <a:t>パレートフロンティア</a:t>
            </a:r>
            <a:r>
              <a:rPr lang="ja-JP" altLang="en-US" sz="1200" b="0" dirty="0"/>
              <a:t>に一様</a:t>
            </a:r>
            <a:endParaRPr lang="ja-JP" altLang="en-US" sz="1200" dirty="0"/>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B7703AE5-A5DA-4316-BCD1-14D5ECF3BBCD}"/>
                  </a:ext>
                </a:extLst>
              </p:cNvPr>
              <p:cNvSpPr txBox="1"/>
              <p:nvPr/>
            </p:nvSpPr>
            <p:spPr>
              <a:xfrm>
                <a:off x="1578676" y="3983577"/>
                <a:ext cx="2191626" cy="307777"/>
              </a:xfrm>
              <a:prstGeom prst="rect">
                <a:avLst/>
              </a:prstGeom>
              <a:noFill/>
            </p:spPr>
            <p:txBody>
              <a:bodyPr wrap="none" rtlCol="0">
                <a:spAutoFit/>
              </a:bodyPr>
              <a:lstStyle/>
              <a:p>
                <a:pPr algn="ctr"/>
                <a:r>
                  <a:rPr kumimoji="1" lang="ja-JP" altLang="en-US" sz="1400" b="1" dirty="0"/>
                  <a:t>パラメータ</a:t>
                </a:r>
                <a14:m>
                  <m:oMath xmlns:m="http://schemas.openxmlformats.org/officeDocument/2006/math">
                    <m:r>
                      <a:rPr lang="ja-JP" altLang="en-US" sz="1400" b="1" i="1" smtClean="0">
                        <a:latin typeface="Cambria Math" panose="02040503050406030204" pitchFamily="18" charset="0"/>
                      </a:rPr>
                      <m:t>𝜶</m:t>
                    </m:r>
                  </m:oMath>
                </a14:m>
                <a:r>
                  <a:rPr kumimoji="1" lang="ja-JP" altLang="en-US" sz="1400" b="1" dirty="0"/>
                  <a:t>による重み調整</a:t>
                </a:r>
              </a:p>
            </p:txBody>
          </p:sp>
        </mc:Choice>
        <mc:Fallback xmlns="">
          <p:sp>
            <p:nvSpPr>
              <p:cNvPr id="21" name="テキスト ボックス 20">
                <a:extLst>
                  <a:ext uri="{FF2B5EF4-FFF2-40B4-BE49-F238E27FC236}">
                    <a16:creationId xmlns:a16="http://schemas.microsoft.com/office/drawing/2014/main" id="{B7703AE5-A5DA-4316-BCD1-14D5ECF3BBCD}"/>
                  </a:ext>
                </a:extLst>
              </p:cNvPr>
              <p:cNvSpPr txBox="1">
                <a:spLocks noRot="1" noChangeAspect="1" noMove="1" noResize="1" noEditPoints="1" noAdjustHandles="1" noChangeArrowheads="1" noChangeShapeType="1" noTextEdit="1"/>
              </p:cNvSpPr>
              <p:nvPr/>
            </p:nvSpPr>
            <p:spPr>
              <a:xfrm>
                <a:off x="1578676" y="3983577"/>
                <a:ext cx="2191626" cy="307777"/>
              </a:xfrm>
              <a:prstGeom prst="rect">
                <a:avLst/>
              </a:prstGeom>
              <a:blipFill>
                <a:blip r:embed="rId10"/>
                <a:stretch>
                  <a:fillRect l="-279" t="-1961" r="-279" b="-19608"/>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88F3E104-3795-4F8F-AA66-1381AC8C2396}"/>
              </a:ext>
            </a:extLst>
          </p:cNvPr>
          <p:cNvSpPr txBox="1"/>
          <p:nvPr/>
        </p:nvSpPr>
        <p:spPr>
          <a:xfrm>
            <a:off x="8792678" y="1559923"/>
            <a:ext cx="1420582" cy="307777"/>
          </a:xfrm>
          <a:prstGeom prst="rect">
            <a:avLst/>
          </a:prstGeom>
          <a:noFill/>
        </p:spPr>
        <p:txBody>
          <a:bodyPr wrap="none" rtlCol="0">
            <a:spAutoFit/>
          </a:bodyPr>
          <a:lstStyle/>
          <a:p>
            <a:r>
              <a:rPr kumimoji="1" lang="ja-JP" altLang="en-US" sz="1400" b="1" dirty="0"/>
              <a:t>重みの調整戦略</a:t>
            </a:r>
          </a:p>
        </p:txBody>
      </p:sp>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4E532418-491B-4060-881F-3653102299AC}"/>
                  </a:ext>
                </a:extLst>
              </p:cNvPr>
              <p:cNvSpPr txBox="1"/>
              <p:nvPr/>
            </p:nvSpPr>
            <p:spPr>
              <a:xfrm>
                <a:off x="8998663" y="4036917"/>
                <a:ext cx="1008609" cy="307777"/>
              </a:xfrm>
              <a:prstGeom prst="rect">
                <a:avLst/>
              </a:prstGeom>
              <a:noFill/>
            </p:spPr>
            <p:txBody>
              <a:bodyPr wrap="none" rtlCol="0">
                <a:spAutoFit/>
              </a:bodyPr>
              <a:lstStyle/>
              <a:p>
                <a14:m>
                  <m:oMath xmlns:m="http://schemas.openxmlformats.org/officeDocument/2006/math">
                    <m:r>
                      <a:rPr lang="ja-JP" altLang="en-US" sz="1400" b="1" i="1" smtClean="0">
                        <a:latin typeface="Cambria Math" panose="02040503050406030204" pitchFamily="18" charset="0"/>
                      </a:rPr>
                      <m:t>𝜶</m:t>
                    </m:r>
                  </m:oMath>
                </a14:m>
                <a:r>
                  <a:rPr kumimoji="1" lang="ja-JP" altLang="en-US" sz="1400" b="1" dirty="0"/>
                  <a:t>の調整則</a:t>
                </a:r>
              </a:p>
            </p:txBody>
          </p:sp>
        </mc:Choice>
        <mc:Fallback xmlns="">
          <p:sp>
            <p:nvSpPr>
              <p:cNvPr id="23" name="テキスト ボックス 22">
                <a:extLst>
                  <a:ext uri="{FF2B5EF4-FFF2-40B4-BE49-F238E27FC236}">
                    <a16:creationId xmlns:a16="http://schemas.microsoft.com/office/drawing/2014/main" id="{4E532418-491B-4060-881F-3653102299AC}"/>
                  </a:ext>
                </a:extLst>
              </p:cNvPr>
              <p:cNvSpPr txBox="1">
                <a:spLocks noRot="1" noChangeAspect="1" noMove="1" noResize="1" noEditPoints="1" noAdjustHandles="1" noChangeArrowheads="1" noChangeShapeType="1" noTextEdit="1"/>
              </p:cNvSpPr>
              <p:nvPr/>
            </p:nvSpPr>
            <p:spPr>
              <a:xfrm>
                <a:off x="8998663" y="4036917"/>
                <a:ext cx="1008609" cy="307777"/>
              </a:xfrm>
              <a:prstGeom prst="rect">
                <a:avLst/>
              </a:prstGeom>
              <a:blipFill>
                <a:blip r:embed="rId11"/>
                <a:stretch>
                  <a:fillRect t="-3922" r="-602"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B42DDE61-D893-4D76-88DC-9DDAD1880064}"/>
                  </a:ext>
                </a:extLst>
              </p:cNvPr>
              <p:cNvSpPr txBox="1"/>
              <p:nvPr/>
            </p:nvSpPr>
            <p:spPr>
              <a:xfrm>
                <a:off x="3590135" y="2357347"/>
                <a:ext cx="704647" cy="2777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ja-JP" altLang="en-US" sz="1200" i="1" smtClean="0">
                          <a:solidFill>
                            <a:schemeClr val="accent4"/>
                          </a:solidFill>
                          <a:latin typeface="Cambria Math" panose="02040503050406030204" pitchFamily="18" charset="0"/>
                        </a:rPr>
                        <m:t>有望領域</m:t>
                      </m:r>
                    </m:oMath>
                  </m:oMathPara>
                </a14:m>
                <a:endParaRPr lang="en-US" altLang="ja-JP" sz="1200" dirty="0">
                  <a:solidFill>
                    <a:schemeClr val="accent4"/>
                  </a:solidFill>
                </a:endParaRPr>
              </a:p>
            </p:txBody>
          </p:sp>
        </mc:Choice>
        <mc:Fallback xmlns="">
          <p:sp>
            <p:nvSpPr>
              <p:cNvPr id="24" name="テキスト ボックス 23">
                <a:extLst>
                  <a:ext uri="{FF2B5EF4-FFF2-40B4-BE49-F238E27FC236}">
                    <a16:creationId xmlns:a16="http://schemas.microsoft.com/office/drawing/2014/main" id="{B42DDE61-D893-4D76-88DC-9DDAD1880064}"/>
                  </a:ext>
                </a:extLst>
              </p:cNvPr>
              <p:cNvSpPr txBox="1">
                <a:spLocks noRot="1" noChangeAspect="1" noMove="1" noResize="1" noEditPoints="1" noAdjustHandles="1" noChangeArrowheads="1" noChangeShapeType="1" noTextEdit="1"/>
              </p:cNvSpPr>
              <p:nvPr/>
            </p:nvSpPr>
            <p:spPr>
              <a:xfrm>
                <a:off x="3590135" y="2357347"/>
                <a:ext cx="704647" cy="277705"/>
              </a:xfrm>
              <a:prstGeom prst="rect">
                <a:avLst/>
              </a:prstGeom>
              <a:blipFill>
                <a:blip r:embed="rId12"/>
                <a:stretch>
                  <a:fillRect l="-6897"/>
                </a:stretch>
              </a:blipFill>
            </p:spPr>
            <p:txBody>
              <a:bodyPr/>
              <a:lstStyle/>
              <a:p>
                <a:r>
                  <a:rPr lang="ja-JP" altLang="en-US">
                    <a:noFill/>
                  </a:rPr>
                  <a:t> </a:t>
                </a:r>
              </a:p>
            </p:txBody>
          </p:sp>
        </mc:Fallback>
      </mc:AlternateContent>
      <p:pic>
        <p:nvPicPr>
          <p:cNvPr id="25" name="図 24">
            <a:extLst>
              <a:ext uri="{FF2B5EF4-FFF2-40B4-BE49-F238E27FC236}">
                <a16:creationId xmlns:a16="http://schemas.microsoft.com/office/drawing/2014/main" id="{27D478B7-1915-44FC-94A5-DE8334C89A3E}"/>
              </a:ext>
            </a:extLst>
          </p:cNvPr>
          <p:cNvPicPr>
            <a:picLocks noChangeAspect="1"/>
          </p:cNvPicPr>
          <p:nvPr/>
        </p:nvPicPr>
        <p:blipFill>
          <a:blip r:embed="rId13"/>
          <a:stretch>
            <a:fillRect/>
          </a:stretch>
        </p:blipFill>
        <p:spPr>
          <a:xfrm>
            <a:off x="7617266" y="2317014"/>
            <a:ext cx="2031684" cy="1641210"/>
          </a:xfrm>
          <a:prstGeom prst="rect">
            <a:avLst/>
          </a:prstGeom>
        </p:spPr>
      </p:pic>
      <p:pic>
        <p:nvPicPr>
          <p:cNvPr id="26" name="図 25">
            <a:extLst>
              <a:ext uri="{FF2B5EF4-FFF2-40B4-BE49-F238E27FC236}">
                <a16:creationId xmlns:a16="http://schemas.microsoft.com/office/drawing/2014/main" id="{F4D3F47A-76FD-48F0-BB4B-7FE49B9CFBB3}"/>
              </a:ext>
            </a:extLst>
          </p:cNvPr>
          <p:cNvPicPr>
            <a:picLocks noChangeAspect="1"/>
          </p:cNvPicPr>
          <p:nvPr/>
        </p:nvPicPr>
        <p:blipFill>
          <a:blip r:embed="rId14"/>
          <a:stretch>
            <a:fillRect/>
          </a:stretch>
        </p:blipFill>
        <p:spPr>
          <a:xfrm>
            <a:off x="9567760" y="2314930"/>
            <a:ext cx="1686839" cy="1594937"/>
          </a:xfrm>
          <a:prstGeom prst="rect">
            <a:avLst/>
          </a:prstGeom>
        </p:spPr>
      </p:pic>
      <p:sp>
        <p:nvSpPr>
          <p:cNvPr id="27" name="テキスト ボックス 26">
            <a:extLst>
              <a:ext uri="{FF2B5EF4-FFF2-40B4-BE49-F238E27FC236}">
                <a16:creationId xmlns:a16="http://schemas.microsoft.com/office/drawing/2014/main" id="{E5A5266B-C96B-40EA-9B6B-D6536BBFED84}"/>
              </a:ext>
            </a:extLst>
          </p:cNvPr>
          <p:cNvSpPr txBox="1"/>
          <p:nvPr/>
        </p:nvSpPr>
        <p:spPr>
          <a:xfrm>
            <a:off x="8792678" y="2493432"/>
            <a:ext cx="875622" cy="276999"/>
          </a:xfrm>
          <a:prstGeom prst="rect">
            <a:avLst/>
          </a:prstGeom>
          <a:noFill/>
        </p:spPr>
        <p:txBody>
          <a:bodyPr wrap="square" rtlCol="0">
            <a:spAutoFit/>
          </a:bodyPr>
          <a:lstStyle/>
          <a:p>
            <a:pPr algn="ctr"/>
            <a:r>
              <a:rPr lang="ja-JP" altLang="en-US" sz="1200" dirty="0">
                <a:solidFill>
                  <a:schemeClr val="accent1"/>
                </a:solidFill>
              </a:rPr>
              <a:t>探索領域</a:t>
            </a:r>
            <a:endParaRPr lang="en-US" altLang="ja-JP" sz="1200" dirty="0">
              <a:solidFill>
                <a:schemeClr val="accent1"/>
              </a:solidFill>
            </a:endParaRPr>
          </a:p>
        </p:txBody>
      </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9059885D-6DC4-4149-8C43-663893F57A12}"/>
                  </a:ext>
                </a:extLst>
              </p:cNvPr>
              <p:cNvSpPr txBox="1"/>
              <p:nvPr/>
            </p:nvSpPr>
            <p:spPr>
              <a:xfrm>
                <a:off x="7451799" y="1860950"/>
                <a:ext cx="3964601" cy="307777"/>
              </a:xfrm>
              <a:prstGeom prst="rect">
                <a:avLst/>
              </a:prstGeom>
              <a:noFill/>
            </p:spPr>
            <p:txBody>
              <a:bodyPr wrap="square" rtlCol="0">
                <a:spAutoFit/>
              </a:bodyPr>
              <a:lstStyle/>
              <a:p>
                <a:pPr algn="ctr"/>
                <a:r>
                  <a:rPr lang="ja-JP" altLang="en-US" sz="1400" dirty="0"/>
                  <a:t>探索領域が有望領域を常に覆うように</a:t>
                </a:r>
                <a14:m>
                  <m:oMath xmlns:m="http://schemas.openxmlformats.org/officeDocument/2006/math">
                    <m:r>
                      <a:rPr lang="ja-JP" altLang="en-US" sz="1400" i="1" smtClean="0">
                        <a:latin typeface="Cambria Math" panose="02040503050406030204" pitchFamily="18" charset="0"/>
                      </a:rPr>
                      <m:t>𝛼</m:t>
                    </m:r>
                  </m:oMath>
                </a14:m>
                <a:r>
                  <a:rPr lang="ja-JP" altLang="en-US" sz="1400" dirty="0"/>
                  <a:t>を増減させる</a:t>
                </a:r>
                <a:endParaRPr lang="en-US" altLang="ja-JP" sz="1400" dirty="0"/>
              </a:p>
            </p:txBody>
          </p:sp>
        </mc:Choice>
        <mc:Fallback xmlns="">
          <p:sp>
            <p:nvSpPr>
              <p:cNvPr id="28" name="テキスト ボックス 27">
                <a:extLst>
                  <a:ext uri="{FF2B5EF4-FFF2-40B4-BE49-F238E27FC236}">
                    <a16:creationId xmlns:a16="http://schemas.microsoft.com/office/drawing/2014/main" id="{9059885D-6DC4-4149-8C43-663893F57A12}"/>
                  </a:ext>
                </a:extLst>
              </p:cNvPr>
              <p:cNvSpPr txBox="1">
                <a:spLocks noRot="1" noChangeAspect="1" noMove="1" noResize="1" noEditPoints="1" noAdjustHandles="1" noChangeArrowheads="1" noChangeShapeType="1" noTextEdit="1"/>
              </p:cNvSpPr>
              <p:nvPr/>
            </p:nvSpPr>
            <p:spPr>
              <a:xfrm>
                <a:off x="7451799" y="1860950"/>
                <a:ext cx="3964601" cy="307777"/>
              </a:xfrm>
              <a:prstGeom prst="rect">
                <a:avLst/>
              </a:prstGeom>
              <a:blipFill>
                <a:blip r:embed="rId15"/>
                <a:stretch>
                  <a:fillRect t="-1961" b="-19608"/>
                </a:stretch>
              </a:blipFill>
            </p:spPr>
            <p:txBody>
              <a:bodyPr/>
              <a:lstStyle/>
              <a:p>
                <a:r>
                  <a:rPr lang="ja-JP" altLang="en-US">
                    <a:noFill/>
                  </a:rPr>
                  <a:t> </a:t>
                </a:r>
              </a:p>
            </p:txBody>
          </p:sp>
        </mc:Fallback>
      </mc:AlternateContent>
      <p:sp>
        <p:nvSpPr>
          <p:cNvPr id="29" name="四角形: 角を丸くする 28">
            <a:extLst>
              <a:ext uri="{FF2B5EF4-FFF2-40B4-BE49-F238E27FC236}">
                <a16:creationId xmlns:a16="http://schemas.microsoft.com/office/drawing/2014/main" id="{E07C1625-F3C1-4DB9-B9A1-1E8C677D8F68}"/>
              </a:ext>
            </a:extLst>
          </p:cNvPr>
          <p:cNvSpPr/>
          <p:nvPr/>
        </p:nvSpPr>
        <p:spPr>
          <a:xfrm>
            <a:off x="727835" y="1494083"/>
            <a:ext cx="3893308" cy="2307372"/>
          </a:xfrm>
          <a:prstGeom prst="roundRect">
            <a:avLst>
              <a:gd name="adj" fmla="val 1161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四角形: 角を丸くする 29">
            <a:extLst>
              <a:ext uri="{FF2B5EF4-FFF2-40B4-BE49-F238E27FC236}">
                <a16:creationId xmlns:a16="http://schemas.microsoft.com/office/drawing/2014/main" id="{48644B4C-FA10-45B0-B297-4D310164363A}"/>
              </a:ext>
            </a:extLst>
          </p:cNvPr>
          <p:cNvSpPr/>
          <p:nvPr/>
        </p:nvSpPr>
        <p:spPr>
          <a:xfrm>
            <a:off x="727835" y="3932909"/>
            <a:ext cx="3893308" cy="2245196"/>
          </a:xfrm>
          <a:prstGeom prst="roundRect">
            <a:avLst>
              <a:gd name="adj" fmla="val 10678"/>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四角形: 角を丸くする 30">
            <a:extLst>
              <a:ext uri="{FF2B5EF4-FFF2-40B4-BE49-F238E27FC236}">
                <a16:creationId xmlns:a16="http://schemas.microsoft.com/office/drawing/2014/main" id="{DA40BC7A-5A86-4618-97A2-D4C47B97A2C1}"/>
              </a:ext>
            </a:extLst>
          </p:cNvPr>
          <p:cNvSpPr/>
          <p:nvPr/>
        </p:nvSpPr>
        <p:spPr>
          <a:xfrm>
            <a:off x="7342830" y="1494083"/>
            <a:ext cx="4203714" cy="4684022"/>
          </a:xfrm>
          <a:prstGeom prst="roundRect">
            <a:avLst>
              <a:gd name="adj" fmla="val 714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8EDC18A9-6F8F-4FFE-A7CC-768ECE49C63A}"/>
              </a:ext>
            </a:extLst>
          </p:cNvPr>
          <p:cNvSpPr txBox="1"/>
          <p:nvPr/>
        </p:nvSpPr>
        <p:spPr>
          <a:xfrm>
            <a:off x="1732936" y="4223440"/>
            <a:ext cx="1924473" cy="307777"/>
          </a:xfrm>
          <a:prstGeom prst="rect">
            <a:avLst/>
          </a:prstGeom>
          <a:noFill/>
        </p:spPr>
        <p:txBody>
          <a:bodyPr wrap="square" rtlCol="0">
            <a:spAutoFit/>
          </a:bodyPr>
          <a:lstStyle/>
          <a:p>
            <a:pPr algn="ctr"/>
            <a:r>
              <a:rPr lang="ja-JP" altLang="en-US" sz="1400" b="0" dirty="0"/>
              <a:t>探索の偏りを調整可能</a:t>
            </a:r>
            <a:endParaRPr lang="ja-JP" altLang="en-US" sz="1400" dirty="0"/>
          </a:p>
        </p:txBody>
      </p:sp>
      <p:sp>
        <p:nvSpPr>
          <p:cNvPr id="33" name="二等辺三角形 32">
            <a:extLst>
              <a:ext uri="{FF2B5EF4-FFF2-40B4-BE49-F238E27FC236}">
                <a16:creationId xmlns:a16="http://schemas.microsoft.com/office/drawing/2014/main" id="{3BB0702B-2085-42AE-8801-C93202404162}"/>
              </a:ext>
            </a:extLst>
          </p:cNvPr>
          <p:cNvSpPr/>
          <p:nvPr/>
        </p:nvSpPr>
        <p:spPr>
          <a:xfrm rot="5400000">
            <a:off x="5809420" y="3681618"/>
            <a:ext cx="481074" cy="494760"/>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B8140DC1-356A-496D-9406-9CE5D6260FDB}"/>
                  </a:ext>
                </a:extLst>
              </p:cNvPr>
              <p:cNvSpPr txBox="1"/>
              <p:nvPr/>
            </p:nvSpPr>
            <p:spPr>
              <a:xfrm>
                <a:off x="4748581" y="4223440"/>
                <a:ext cx="2424056" cy="307777"/>
              </a:xfrm>
              <a:prstGeom prst="rect">
                <a:avLst/>
              </a:prstGeom>
              <a:noFill/>
            </p:spPr>
            <p:txBody>
              <a:bodyPr wrap="square" rtlCol="0">
                <a:spAutoFit/>
              </a:bodyPr>
              <a:lstStyle/>
              <a:p>
                <a:pPr algn="ctr"/>
                <a:r>
                  <a:rPr lang="ja-JP" altLang="en-US" sz="1400" dirty="0"/>
                  <a:t>適切な</a:t>
                </a:r>
                <a14:m>
                  <m:oMath xmlns:m="http://schemas.openxmlformats.org/officeDocument/2006/math">
                    <m:r>
                      <a:rPr lang="ja-JP" altLang="en-US" sz="1400" b="0" i="1" smtClean="0">
                        <a:latin typeface="Cambria Math" panose="02040503050406030204" pitchFamily="18" charset="0"/>
                      </a:rPr>
                      <m:t>𝛼</m:t>
                    </m:r>
                  </m:oMath>
                </a14:m>
                <a:r>
                  <a:rPr kumimoji="1" lang="ja-JP" altLang="en-US" sz="1400" dirty="0"/>
                  <a:t>は問題によって異なる</a:t>
                </a:r>
              </a:p>
            </p:txBody>
          </p:sp>
        </mc:Choice>
        <mc:Fallback xmlns="">
          <p:sp>
            <p:nvSpPr>
              <p:cNvPr id="34" name="テキスト ボックス 33">
                <a:extLst>
                  <a:ext uri="{FF2B5EF4-FFF2-40B4-BE49-F238E27FC236}">
                    <a16:creationId xmlns:a16="http://schemas.microsoft.com/office/drawing/2014/main" id="{B8140DC1-356A-496D-9406-9CE5D6260FDB}"/>
                  </a:ext>
                </a:extLst>
              </p:cNvPr>
              <p:cNvSpPr txBox="1">
                <a:spLocks noRot="1" noChangeAspect="1" noMove="1" noResize="1" noEditPoints="1" noAdjustHandles="1" noChangeArrowheads="1" noChangeShapeType="1" noTextEdit="1"/>
              </p:cNvSpPr>
              <p:nvPr/>
            </p:nvSpPr>
            <p:spPr>
              <a:xfrm>
                <a:off x="4748581" y="4223440"/>
                <a:ext cx="2424056" cy="307777"/>
              </a:xfrm>
              <a:prstGeom prst="rect">
                <a:avLst/>
              </a:prstGeom>
              <a:blipFill>
                <a:blip r:embed="rId16"/>
                <a:stretch>
                  <a:fillRect t="-400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C702278F-69C5-4B00-9176-28E57B43696C}"/>
                  </a:ext>
                </a:extLst>
              </p:cNvPr>
              <p:cNvSpPr txBox="1"/>
              <p:nvPr/>
            </p:nvSpPr>
            <p:spPr>
              <a:xfrm>
                <a:off x="7763838" y="4630489"/>
                <a:ext cx="3478260" cy="527388"/>
              </a:xfrm>
              <a:prstGeom prst="rect">
                <a:avLst/>
              </a:prstGeom>
              <a:noFill/>
            </p:spPr>
            <p:txBody>
              <a:bodyPr wrap="none" rtlCol="0">
                <a:spAutoFit/>
              </a:bodyPr>
              <a:lstStyle/>
              <a:p>
                <a14:m>
                  <m:oMath xmlns:m="http://schemas.openxmlformats.org/officeDocument/2006/math">
                    <m:r>
                      <a:rPr kumimoji="1" lang="ja-JP" altLang="en-US" sz="1400" i="1">
                        <a:latin typeface="Cambria Math" panose="02040503050406030204" pitchFamily="18" charset="0"/>
                      </a:rPr>
                      <m:t>𝛼</m:t>
                    </m:r>
                  </m:oMath>
                </a14:m>
                <a:r>
                  <a:rPr kumimoji="1" lang="ja-JP" altLang="en-US" sz="1400" dirty="0"/>
                  <a:t>を減少；</a:t>
                </a:r>
                <a14:m>
                  <m:oMath xmlns:m="http://schemas.openxmlformats.org/officeDocument/2006/math">
                    <m:sSup>
                      <m:sSupPr>
                        <m:ctrlPr>
                          <a:rPr kumimoji="1" lang="en-US" altLang="ja-JP" sz="1400" i="1">
                            <a:latin typeface="Cambria Math" panose="02040503050406030204" pitchFamily="18" charset="0"/>
                          </a:rPr>
                        </m:ctrlPr>
                      </m:sSupPr>
                      <m:e>
                        <m:r>
                          <a:rPr kumimoji="1" lang="en-US" altLang="ja-JP" sz="1400" b="1" i="1">
                            <a:latin typeface="Cambria Math" panose="02040503050406030204" pitchFamily="18" charset="0"/>
                          </a:rPr>
                          <m:t>𝒙</m:t>
                        </m:r>
                      </m:e>
                      <m:sup>
                        <m:r>
                          <a:rPr kumimoji="1" lang="en-US" altLang="ja-JP" sz="1400" i="1">
                            <a:latin typeface="Cambria Math" panose="02040503050406030204" pitchFamily="18" charset="0"/>
                          </a:rPr>
                          <m:t>𝑠</m:t>
                        </m:r>
                      </m:sup>
                    </m:sSup>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r>
                      <a:rPr kumimoji="1" lang="ja-JP" altLang="en-US" sz="1400" i="1">
                        <a:latin typeface="Cambria Math" panose="02040503050406030204" pitchFamily="18" charset="0"/>
                      </a:rPr>
                      <m:t>が</m:t>
                    </m:r>
                  </m:oMath>
                </a14:m>
                <a:r>
                  <a:rPr kumimoji="1" lang="ja-JP" altLang="en-US" sz="1400" dirty="0"/>
                  <a:t>非劣解かつ</a:t>
                </a:r>
                <a14:m>
                  <m:oMath xmlns:m="http://schemas.openxmlformats.org/officeDocument/2006/math">
                    <m:sSup>
                      <m:sSupPr>
                        <m:ctrlPr>
                          <a:rPr kumimoji="1" lang="en-US" altLang="ja-JP" sz="1400" i="1">
                            <a:latin typeface="Cambria Math" panose="02040503050406030204" pitchFamily="18" charset="0"/>
                          </a:rPr>
                        </m:ctrlPr>
                      </m:sSupPr>
                      <m:e>
                        <m:r>
                          <a:rPr kumimoji="1" lang="en-US" altLang="ja-JP" sz="1400" b="1" i="1">
                            <a:latin typeface="Cambria Math" panose="02040503050406030204" pitchFamily="18" charset="0"/>
                          </a:rPr>
                          <m:t>𝒙</m:t>
                        </m:r>
                      </m:e>
                      <m:sup>
                        <m:r>
                          <a:rPr kumimoji="1" lang="en-US" altLang="ja-JP" sz="1400" i="1">
                            <a:latin typeface="Cambria Math" panose="02040503050406030204" pitchFamily="18" charset="0"/>
                          </a:rPr>
                          <m:t>𝑡</m:t>
                        </m:r>
                      </m:sup>
                    </m:sSup>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oMath>
                </a14:m>
                <a:r>
                  <a:rPr kumimoji="1" lang="ja-JP" altLang="en-US" sz="1400" dirty="0"/>
                  <a:t>が違反解</a:t>
                </a:r>
                <a:endParaRPr kumimoji="1" lang="en-US" altLang="ja-JP" sz="1400" dirty="0"/>
              </a:p>
              <a:p>
                <a14:m>
                  <m:oMath xmlns:m="http://schemas.openxmlformats.org/officeDocument/2006/math">
                    <m:r>
                      <a:rPr kumimoji="1" lang="ja-JP" altLang="en-US" sz="1400" i="1">
                        <a:latin typeface="Cambria Math" panose="02040503050406030204" pitchFamily="18" charset="0"/>
                      </a:rPr>
                      <m:t>𝛼</m:t>
                    </m:r>
                  </m:oMath>
                </a14:m>
                <a:r>
                  <a:rPr kumimoji="1" lang="ja-JP" altLang="en-US" sz="1400" dirty="0"/>
                  <a:t>を増加；</a:t>
                </a:r>
                <a:r>
                  <a:rPr kumimoji="1" lang="en-US" altLang="ja-JP" sz="1400" dirty="0"/>
                  <a:t>otherwise</a:t>
                </a:r>
              </a:p>
            </p:txBody>
          </p:sp>
        </mc:Choice>
        <mc:Fallback xmlns="">
          <p:sp>
            <p:nvSpPr>
              <p:cNvPr id="35" name="テキスト ボックス 34">
                <a:extLst>
                  <a:ext uri="{FF2B5EF4-FFF2-40B4-BE49-F238E27FC236}">
                    <a16:creationId xmlns:a16="http://schemas.microsoft.com/office/drawing/2014/main" id="{C702278F-69C5-4B00-9176-28E57B43696C}"/>
                  </a:ext>
                </a:extLst>
              </p:cNvPr>
              <p:cNvSpPr txBox="1">
                <a:spLocks noRot="1" noChangeAspect="1" noMove="1" noResize="1" noEditPoints="1" noAdjustHandles="1" noChangeArrowheads="1" noChangeShapeType="1" noTextEdit="1"/>
              </p:cNvSpPr>
              <p:nvPr/>
            </p:nvSpPr>
            <p:spPr>
              <a:xfrm>
                <a:off x="7763838" y="4630489"/>
                <a:ext cx="3478260" cy="527388"/>
              </a:xfrm>
              <a:prstGeom prst="rect">
                <a:avLst/>
              </a:prstGeom>
              <a:blipFill>
                <a:blip r:embed="rId17"/>
                <a:stretch>
                  <a:fillRect t="-2326" b="-116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6C768B92-26D4-4EBE-96BA-C58C51537BAD}"/>
                  </a:ext>
                </a:extLst>
              </p:cNvPr>
              <p:cNvSpPr txBox="1"/>
              <p:nvPr/>
            </p:nvSpPr>
            <p:spPr>
              <a:xfrm>
                <a:off x="1578676" y="2762321"/>
                <a:ext cx="704647" cy="2777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ja-JP" altLang="en-US" sz="1200" i="1" smtClean="0">
                          <a:solidFill>
                            <a:schemeClr val="accent4"/>
                          </a:solidFill>
                          <a:latin typeface="Cambria Math" panose="02040503050406030204" pitchFamily="18" charset="0"/>
                        </a:rPr>
                        <m:t>有望領域</m:t>
                      </m:r>
                    </m:oMath>
                  </m:oMathPara>
                </a14:m>
                <a:endParaRPr lang="en-US" altLang="ja-JP" sz="1200" dirty="0">
                  <a:solidFill>
                    <a:schemeClr val="accent4"/>
                  </a:solidFill>
                </a:endParaRPr>
              </a:p>
            </p:txBody>
          </p:sp>
        </mc:Choice>
        <mc:Fallback xmlns="">
          <p:sp>
            <p:nvSpPr>
              <p:cNvPr id="36" name="テキスト ボックス 35">
                <a:extLst>
                  <a:ext uri="{FF2B5EF4-FFF2-40B4-BE49-F238E27FC236}">
                    <a16:creationId xmlns:a16="http://schemas.microsoft.com/office/drawing/2014/main" id="{6C768B92-26D4-4EBE-96BA-C58C51537BAD}"/>
                  </a:ext>
                </a:extLst>
              </p:cNvPr>
              <p:cNvSpPr txBox="1">
                <a:spLocks noRot="1" noChangeAspect="1" noMove="1" noResize="1" noEditPoints="1" noAdjustHandles="1" noChangeArrowheads="1" noChangeShapeType="1" noTextEdit="1"/>
              </p:cNvSpPr>
              <p:nvPr/>
            </p:nvSpPr>
            <p:spPr>
              <a:xfrm>
                <a:off x="1578676" y="2762321"/>
                <a:ext cx="704647" cy="277705"/>
              </a:xfrm>
              <a:prstGeom prst="rect">
                <a:avLst/>
              </a:prstGeom>
              <a:blipFill>
                <a:blip r:embed="rId18"/>
                <a:stretch>
                  <a:fillRect l="-68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32344D7D-FEAB-4F1E-A587-F0B1DDA105AC}"/>
                  </a:ext>
                </a:extLst>
              </p:cNvPr>
              <p:cNvSpPr txBox="1"/>
              <p:nvPr/>
            </p:nvSpPr>
            <p:spPr>
              <a:xfrm>
                <a:off x="7822085" y="4316239"/>
                <a:ext cx="3361764" cy="307777"/>
              </a:xfrm>
              <a:prstGeom prst="rect">
                <a:avLst/>
              </a:prstGeom>
              <a:noFill/>
            </p:spPr>
            <p:txBody>
              <a:bodyPr wrap="square" rtlCol="0">
                <a:spAutoFit/>
              </a:bodyPr>
              <a:lstStyle/>
              <a:p>
                <a:pPr algn="ctr"/>
                <a:r>
                  <a:rPr lang="ja-JP" altLang="en-US" sz="1400" dirty="0"/>
                  <a:t>探索状況を判断し、自律適応的に</a:t>
                </a:r>
                <a14:m>
                  <m:oMath xmlns:m="http://schemas.openxmlformats.org/officeDocument/2006/math">
                    <m:r>
                      <a:rPr lang="ja-JP" altLang="en-US" sz="1400" i="1" smtClean="0">
                        <a:latin typeface="Cambria Math" panose="02040503050406030204" pitchFamily="18" charset="0"/>
                      </a:rPr>
                      <m:t>𝛼</m:t>
                    </m:r>
                  </m:oMath>
                </a14:m>
                <a:r>
                  <a:rPr lang="ja-JP" altLang="en-US" sz="1400" dirty="0"/>
                  <a:t>を調整</a:t>
                </a:r>
                <a:endParaRPr lang="en-US" altLang="ja-JP" sz="1400" dirty="0"/>
              </a:p>
            </p:txBody>
          </p:sp>
        </mc:Choice>
        <mc:Fallback xmlns="">
          <p:sp>
            <p:nvSpPr>
              <p:cNvPr id="37" name="テキスト ボックス 36">
                <a:extLst>
                  <a:ext uri="{FF2B5EF4-FFF2-40B4-BE49-F238E27FC236}">
                    <a16:creationId xmlns:a16="http://schemas.microsoft.com/office/drawing/2014/main" id="{32344D7D-FEAB-4F1E-A587-F0B1DDA105AC}"/>
                  </a:ext>
                </a:extLst>
              </p:cNvPr>
              <p:cNvSpPr txBox="1">
                <a:spLocks noRot="1" noChangeAspect="1" noMove="1" noResize="1" noEditPoints="1" noAdjustHandles="1" noChangeArrowheads="1" noChangeShapeType="1" noTextEdit="1"/>
              </p:cNvSpPr>
              <p:nvPr/>
            </p:nvSpPr>
            <p:spPr>
              <a:xfrm>
                <a:off x="7822085" y="4316239"/>
                <a:ext cx="3361764" cy="307777"/>
              </a:xfrm>
              <a:prstGeom prst="rect">
                <a:avLst/>
              </a:prstGeom>
              <a:blipFill>
                <a:blip r:embed="rId19"/>
                <a:stretch>
                  <a:fillRect t="-3922" b="-19608"/>
                </a:stretch>
              </a:blipFill>
            </p:spPr>
            <p:txBody>
              <a:bodyPr/>
              <a:lstStyle/>
              <a:p>
                <a:r>
                  <a:rPr lang="ja-JP" altLang="en-US">
                    <a:noFill/>
                  </a:rPr>
                  <a:t> </a:t>
                </a:r>
              </a:p>
            </p:txBody>
          </p:sp>
        </mc:Fallback>
      </mc:AlternateContent>
      <p:sp>
        <p:nvSpPr>
          <p:cNvPr id="38" name="テキスト ボックス 37">
            <a:extLst>
              <a:ext uri="{FF2B5EF4-FFF2-40B4-BE49-F238E27FC236}">
                <a16:creationId xmlns:a16="http://schemas.microsoft.com/office/drawing/2014/main" id="{E7ED4F96-2C57-4798-8785-C6B3490A8EF4}"/>
              </a:ext>
            </a:extLst>
          </p:cNvPr>
          <p:cNvSpPr txBox="1"/>
          <p:nvPr/>
        </p:nvSpPr>
        <p:spPr>
          <a:xfrm>
            <a:off x="712847" y="6343447"/>
            <a:ext cx="10674219" cy="307777"/>
          </a:xfrm>
          <a:prstGeom prst="rect">
            <a:avLst/>
          </a:prstGeom>
          <a:solidFill>
            <a:schemeClr val="bg1"/>
          </a:solidFill>
        </p:spPr>
        <p:txBody>
          <a:bodyPr wrap="square" rtlCol="0">
            <a:spAutoFit/>
          </a:bodyPr>
          <a:lstStyle/>
          <a:p>
            <a:r>
              <a:rPr kumimoji="1" lang="ja-JP" altLang="en-US" sz="1400" dirty="0"/>
              <a:t>安田・熊谷・田村・安田：「</a:t>
            </a:r>
            <a:r>
              <a:rPr lang="ja-JP" altLang="en-US" sz="1400" dirty="0"/>
              <a:t>有制約最適化のための制約条件の目的関数化と適応的重み調整を用いた</a:t>
            </a:r>
            <a:r>
              <a:rPr lang="en-US" altLang="ja-JP" sz="1400" dirty="0"/>
              <a:t>MOEA/D</a:t>
            </a:r>
            <a:r>
              <a:rPr lang="ja-JP" altLang="en-US" sz="1400" dirty="0"/>
              <a:t>」、電気学会 </a:t>
            </a:r>
            <a:r>
              <a:rPr lang="en-US" altLang="ja-JP" sz="1400" dirty="0"/>
              <a:t>C</a:t>
            </a:r>
            <a:r>
              <a:rPr lang="ja-JP" altLang="en-US" sz="1400" dirty="0"/>
              <a:t>部門誌 </a:t>
            </a:r>
            <a:r>
              <a:rPr lang="en-US" altLang="ja-JP" sz="1400" dirty="0"/>
              <a:t>【</a:t>
            </a:r>
            <a:r>
              <a:rPr lang="ja-JP" altLang="en-US" sz="1400" dirty="0"/>
              <a:t>査読中</a:t>
            </a:r>
            <a:r>
              <a:rPr lang="en-US" altLang="ja-JP" sz="1400" dirty="0"/>
              <a:t>】</a:t>
            </a:r>
            <a:endParaRPr kumimoji="1" lang="ja-JP" altLang="en-US" sz="1400" dirty="0"/>
          </a:p>
        </p:txBody>
      </p:sp>
      <p:sp>
        <p:nvSpPr>
          <p:cNvPr id="40" name="テキスト ボックス 39">
            <a:extLst>
              <a:ext uri="{FF2B5EF4-FFF2-40B4-BE49-F238E27FC236}">
                <a16:creationId xmlns:a16="http://schemas.microsoft.com/office/drawing/2014/main" id="{1CD6CBD2-F40E-4D6F-9480-E3D34738F650}"/>
              </a:ext>
            </a:extLst>
          </p:cNvPr>
          <p:cNvSpPr txBox="1"/>
          <p:nvPr/>
        </p:nvSpPr>
        <p:spPr>
          <a:xfrm>
            <a:off x="571984" y="-20412"/>
            <a:ext cx="7409966" cy="338554"/>
          </a:xfrm>
          <a:prstGeom prst="rect">
            <a:avLst/>
          </a:prstGeom>
          <a:noFill/>
        </p:spPr>
        <p:txBody>
          <a:bodyPr wrap="square" rtlCol="0">
            <a:spAutoFit/>
          </a:bodyPr>
          <a:lstStyle/>
          <a:p>
            <a:r>
              <a:rPr kumimoji="1" lang="ja-JP" altLang="en-US" sz="1600" b="1" dirty="0">
                <a:solidFill>
                  <a:schemeClr val="bg1"/>
                </a:solidFill>
              </a:rPr>
              <a:t>補足</a:t>
            </a:r>
          </a:p>
        </p:txBody>
      </p:sp>
    </p:spTree>
    <p:extLst>
      <p:ext uri="{BB962C8B-B14F-4D97-AF65-F5344CB8AC3E}">
        <p14:creationId xmlns:p14="http://schemas.microsoft.com/office/powerpoint/2010/main" val="34706426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36</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アルゴリズムのパラメータ設定１</a:t>
            </a:r>
            <a:endParaRPr lang="en-US" dirty="0"/>
          </a:p>
        </p:txBody>
      </p:sp>
      <mc:AlternateContent xmlns:mc="http://schemas.openxmlformats.org/markup-compatibility/2006" xmlns:a14="http://schemas.microsoft.com/office/drawing/2010/main">
        <mc:Choice Requires="a14">
          <p:sp>
            <p:nvSpPr>
              <p:cNvPr id="50" name="テキスト プレースホルダー 2">
                <a:extLst>
                  <a:ext uri="{FF2B5EF4-FFF2-40B4-BE49-F238E27FC236}">
                    <a16:creationId xmlns:a16="http://schemas.microsoft.com/office/drawing/2014/main" id="{BA3C3DF7-8DF5-4CED-927E-9C28B2E5AAB9}"/>
                  </a:ext>
                </a:extLst>
              </p:cNvPr>
              <p:cNvSpPr txBox="1">
                <a:spLocks/>
              </p:cNvSpPr>
              <p:nvPr/>
            </p:nvSpPr>
            <p:spPr>
              <a:xfrm>
                <a:off x="408177" y="1038258"/>
                <a:ext cx="11400125" cy="1511997"/>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dirty="0"/>
                  <a:t>探索点数</a:t>
                </a:r>
                <a14:m>
                  <m:oMath xmlns:m="http://schemas.openxmlformats.org/officeDocument/2006/math">
                    <m:r>
                      <a:rPr lang="en-US" altLang="ja-JP" b="0" i="1" smtClean="0">
                        <a:latin typeface="Cambria Math" panose="02040503050406030204" pitchFamily="18" charset="0"/>
                      </a:rPr>
                      <m:t>𝑚</m:t>
                    </m:r>
                  </m:oMath>
                </a14:m>
                <a:r>
                  <a:rPr lang="ja-JP" altLang="en-US" dirty="0"/>
                  <a:t>：</a:t>
                </a:r>
                <a:r>
                  <a:rPr lang="en-US" altLang="ja-JP" dirty="0"/>
                  <a:t>100</a:t>
                </a:r>
                <a:r>
                  <a:rPr lang="ja-JP" altLang="en-US" dirty="0"/>
                  <a:t>個</a:t>
                </a:r>
                <a:endParaRPr lang="en-US" altLang="ja-JP" dirty="0"/>
              </a:p>
              <a:p>
                <a:pPr>
                  <a:defRPr/>
                </a:pPr>
                <a:r>
                  <a:rPr lang="ja-JP" altLang="en-US" dirty="0"/>
                  <a:t>交叉（</a:t>
                </a:r>
                <a:r>
                  <a:rPr lang="en-US" altLang="ja-JP" dirty="0"/>
                  <a:t>BLX-</a:t>
                </a:r>
                <a14:m>
                  <m:oMath xmlns:m="http://schemas.openxmlformats.org/officeDocument/2006/math">
                    <m:r>
                      <a:rPr lang="ja-JP" altLang="en-US" b="0" i="1" smtClean="0">
                        <a:latin typeface="Cambria Math" panose="02040503050406030204" pitchFamily="18" charset="0"/>
                      </a:rPr>
                      <m:t>𝛼</m:t>
                    </m:r>
                  </m:oMath>
                </a14:m>
                <a:r>
                  <a:rPr lang="ja-JP" altLang="en-US" dirty="0"/>
                  <a:t>）：</a:t>
                </a:r>
                <a14:m>
                  <m:oMath xmlns:m="http://schemas.openxmlformats.org/officeDocument/2006/math">
                    <m:r>
                      <a:rPr lang="ja-JP" altLang="en-US" i="1">
                        <a:latin typeface="Cambria Math" panose="02040503050406030204" pitchFamily="18" charset="0"/>
                      </a:rPr>
                      <m:t>𝛼</m:t>
                    </m:r>
                    <m:r>
                      <a:rPr lang="en-US" altLang="ja-JP" b="0" i="1" smtClean="0">
                        <a:latin typeface="Cambria Math" panose="02040503050406030204" pitchFamily="18" charset="0"/>
                      </a:rPr>
                      <m:t>=0.1</m:t>
                    </m:r>
                  </m:oMath>
                </a14:m>
                <a:endParaRPr lang="en-US" altLang="ja-JP" dirty="0"/>
              </a:p>
              <a:p>
                <a:pPr>
                  <a:defRPr/>
                </a:pPr>
                <a:r>
                  <a:rPr lang="ja-JP" altLang="en-US" dirty="0"/>
                  <a:t>突然変異（</a:t>
                </a:r>
                <a:r>
                  <a:rPr lang="en-US" altLang="ja-JP" dirty="0"/>
                  <a:t>Polynomial Mutation</a:t>
                </a:r>
                <a:r>
                  <a:rPr lang="ja-JP" altLang="en-US" dirty="0"/>
                  <a:t>）：突然変異率</a:t>
                </a:r>
                <a14:m>
                  <m:oMath xmlns:m="http://schemas.openxmlformats.org/officeDocument/2006/math">
                    <m:r>
                      <a:rPr lang="en-US" altLang="ja-JP" b="0" i="1" smtClean="0">
                        <a:latin typeface="Cambria Math" panose="02040503050406030204" pitchFamily="18" charset="0"/>
                      </a:rPr>
                      <m:t>𝑃</m:t>
                    </m:r>
                    <m:r>
                      <a:rPr lang="en-US" altLang="ja-JP" b="0" i="1" smtClean="0">
                        <a:latin typeface="Cambria Math" panose="02040503050406030204" pitchFamily="18" charset="0"/>
                      </a:rPr>
                      <m:t>=1/</m:t>
                    </m:r>
                    <m:r>
                      <a:rPr lang="en-US" altLang="ja-JP" b="0" i="1" smtClean="0">
                        <a:latin typeface="Cambria Math" panose="02040503050406030204" pitchFamily="18" charset="0"/>
                      </a:rPr>
                      <m:t>𝑁</m:t>
                    </m:r>
                  </m:oMath>
                </a14:m>
                <a:r>
                  <a:rPr lang="ja-JP" altLang="en-US" dirty="0"/>
                  <a:t>、分布定数</a:t>
                </a:r>
                <a14:m>
                  <m:oMath xmlns:m="http://schemas.openxmlformats.org/officeDocument/2006/math">
                    <m:sSub>
                      <m:sSubPr>
                        <m:ctrlPr>
                          <a:rPr lang="en-US" altLang="ja-JP" b="0" i="1" smtClean="0">
                            <a:latin typeface="Cambria Math" panose="02040503050406030204" pitchFamily="18" charset="0"/>
                            <a:ea typeface="Cambria Math" panose="02040503050406030204" pitchFamily="18" charset="0"/>
                          </a:rPr>
                        </m:ctrlPr>
                      </m:sSubPr>
                      <m:e>
                        <m:r>
                          <a:rPr lang="el-GR" altLang="ja-JP" i="1" smtClean="0">
                            <a:latin typeface="Cambria Math" panose="02040503050406030204" pitchFamily="18" charset="0"/>
                            <a:ea typeface="Cambria Math" panose="02040503050406030204" pitchFamily="18" charset="0"/>
                          </a:rPr>
                          <m:t>𝜀</m:t>
                        </m:r>
                      </m:e>
                      <m:sub>
                        <m:r>
                          <a:rPr lang="en-US" altLang="ja-JP" b="0" i="1" smtClean="0">
                            <a:latin typeface="Cambria Math" panose="02040503050406030204" pitchFamily="18" charset="0"/>
                            <a:ea typeface="Cambria Math" panose="02040503050406030204" pitchFamily="18" charset="0"/>
                          </a:rPr>
                          <m:t>𝑃𝑀</m:t>
                        </m:r>
                      </m:sub>
                    </m:sSub>
                    <m:r>
                      <a:rPr lang="en-US" altLang="ja-JP" b="0" i="1" smtClean="0">
                        <a:latin typeface="Cambria Math" panose="02040503050406030204" pitchFamily="18" charset="0"/>
                        <a:ea typeface="Cambria Math" panose="02040503050406030204" pitchFamily="18" charset="0"/>
                      </a:rPr>
                      <m:t>=20</m:t>
                    </m:r>
                  </m:oMath>
                </a14:m>
                <a:endParaRPr lang="en-US" altLang="ja-JP" dirty="0"/>
              </a:p>
              <a:p>
                <a:pPr>
                  <a:defRPr/>
                </a:pPr>
                <a:r>
                  <a:rPr lang="ja-JP" altLang="en-US" dirty="0"/>
                  <a:t>上下限考慮：反射（制約を超えた分だけ、内側に反射する）</a:t>
                </a:r>
                <a:endParaRPr lang="en-US" altLang="ja-JP" dirty="0"/>
              </a:p>
              <a:p>
                <a:pPr>
                  <a:defRPr/>
                </a:pPr>
                <a:r>
                  <a:rPr lang="en-US" altLang="ja-JP" dirty="0"/>
                  <a:t>MOEA/D</a:t>
                </a:r>
                <a:r>
                  <a:rPr lang="ja-JP" altLang="en-US" dirty="0"/>
                  <a:t>：近傍数</a:t>
                </a:r>
                <a14:m>
                  <m:oMath xmlns:m="http://schemas.openxmlformats.org/officeDocument/2006/math">
                    <m:r>
                      <a:rPr lang="en-US" altLang="ja-JP" b="0" i="1" smtClean="0">
                        <a:latin typeface="Cambria Math" panose="02040503050406030204" pitchFamily="18" charset="0"/>
                      </a:rPr>
                      <m:t>𝑇</m:t>
                    </m:r>
                    <m:r>
                      <a:rPr lang="en-US" altLang="ja-JP" b="0" i="1" smtClean="0">
                        <a:latin typeface="Cambria Math" panose="02040503050406030204" pitchFamily="18" charset="0"/>
                      </a:rPr>
                      <m:t>=</m:t>
                    </m:r>
                    <m:r>
                      <a:rPr lang="en-US" altLang="ja-JP" b="0" i="1" smtClean="0">
                        <a:latin typeface="Cambria Math" panose="02040503050406030204" pitchFamily="18" charset="0"/>
                      </a:rPr>
                      <m:t>𝑚</m:t>
                    </m:r>
                    <m:r>
                      <a:rPr lang="en-US" altLang="ja-JP" b="0" i="1" smtClean="0">
                        <a:latin typeface="Cambria Math" panose="02040503050406030204" pitchFamily="18" charset="0"/>
                      </a:rPr>
                      <m:t>/10</m:t>
                    </m:r>
                  </m:oMath>
                </a14:m>
                <a:endParaRPr lang="en-US" altLang="ja-JP" dirty="0"/>
              </a:p>
              <a:p>
                <a:pPr>
                  <a:defRPr/>
                </a:pPr>
                <a:r>
                  <a:rPr lang="ja-JP" altLang="en-US" dirty="0"/>
                  <a:t>スカラ化関数：</a:t>
                </a:r>
                <a:r>
                  <a:rPr lang="en-US" altLang="ja-JP" dirty="0"/>
                  <a:t>weighted sum</a:t>
                </a:r>
                <a:r>
                  <a:rPr lang="ja-JP" altLang="en-US" dirty="0"/>
                  <a:t>（正規化無し）</a:t>
                </a:r>
                <a:endParaRPr lang="en-US" altLang="ja-JP" dirty="0"/>
              </a:p>
            </p:txBody>
          </p:sp>
        </mc:Choice>
        <mc:Fallback xmlns="">
          <p:sp>
            <p:nvSpPr>
              <p:cNvPr id="50" name="テキスト プレースホルダー 2">
                <a:extLst>
                  <a:ext uri="{FF2B5EF4-FFF2-40B4-BE49-F238E27FC236}">
                    <a16:creationId xmlns:a16="http://schemas.microsoft.com/office/drawing/2014/main" id="{BA3C3DF7-8DF5-4CED-927E-9C28B2E5AAB9}"/>
                  </a:ext>
                </a:extLst>
              </p:cNvPr>
              <p:cNvSpPr txBox="1">
                <a:spLocks noRot="1" noChangeAspect="1" noMove="1" noResize="1" noEditPoints="1" noAdjustHandles="1" noChangeArrowheads="1" noChangeShapeType="1" noTextEdit="1"/>
              </p:cNvSpPr>
              <p:nvPr/>
            </p:nvSpPr>
            <p:spPr>
              <a:xfrm>
                <a:off x="408177" y="1038258"/>
                <a:ext cx="11400125" cy="1511997"/>
              </a:xfrm>
              <a:prstGeom prst="rect">
                <a:avLst/>
              </a:prstGeom>
              <a:blipFill>
                <a:blip r:embed="rId2"/>
                <a:stretch>
                  <a:fillRect l="-749" t="-6048" b="-88306"/>
                </a:stretch>
              </a:blipFill>
            </p:spPr>
            <p:txBody>
              <a:bodyPr/>
              <a:lstStyle/>
              <a:p>
                <a:r>
                  <a:rPr lang="ja-JP" altLang="en-US">
                    <a:noFill/>
                  </a:rPr>
                  <a:t> </a:t>
                </a:r>
              </a:p>
            </p:txBody>
          </p:sp>
        </mc:Fallback>
      </mc:AlternateContent>
      <p:sp>
        <p:nvSpPr>
          <p:cNvPr id="53" name="テキスト ボックス 52">
            <a:extLst>
              <a:ext uri="{FF2B5EF4-FFF2-40B4-BE49-F238E27FC236}">
                <a16:creationId xmlns:a16="http://schemas.microsoft.com/office/drawing/2014/main" id="{38A9CF4C-2C81-4E9D-856C-F11AEE0F17B7}"/>
              </a:ext>
            </a:extLst>
          </p:cNvPr>
          <p:cNvSpPr txBox="1"/>
          <p:nvPr/>
        </p:nvSpPr>
        <p:spPr>
          <a:xfrm>
            <a:off x="408177" y="4114748"/>
            <a:ext cx="4116833" cy="338554"/>
          </a:xfrm>
          <a:prstGeom prst="rect">
            <a:avLst/>
          </a:prstGeom>
          <a:noFill/>
        </p:spPr>
        <p:txBody>
          <a:bodyPr wrap="none" rtlCol="0">
            <a:spAutoFit/>
          </a:bodyPr>
          <a:lstStyle/>
          <a:p>
            <a:r>
              <a:rPr kumimoji="1" lang="ja-JP" altLang="en-US" sz="1600" dirty="0"/>
              <a:t>コードは</a:t>
            </a:r>
            <a:r>
              <a:rPr kumimoji="1" lang="en-US" altLang="ja-JP" sz="1600" dirty="0"/>
              <a:t>Python</a:t>
            </a:r>
            <a:r>
              <a:rPr kumimoji="1" lang="ja-JP" altLang="en-US" sz="1600" dirty="0"/>
              <a:t>で実装、ローカルノート</a:t>
            </a:r>
            <a:r>
              <a:rPr kumimoji="1" lang="en-US" altLang="ja-JP" sz="1600" dirty="0"/>
              <a:t>PC</a:t>
            </a:r>
            <a:r>
              <a:rPr kumimoji="1" lang="ja-JP" altLang="en-US" sz="1600" dirty="0"/>
              <a:t>で計算</a:t>
            </a:r>
          </a:p>
        </p:txBody>
      </p:sp>
      <p:sp>
        <p:nvSpPr>
          <p:cNvPr id="12" name="テキスト ボックス 11">
            <a:extLst>
              <a:ext uri="{FF2B5EF4-FFF2-40B4-BE49-F238E27FC236}">
                <a16:creationId xmlns:a16="http://schemas.microsoft.com/office/drawing/2014/main" id="{C9503FA9-D76A-45DC-8B93-1D83E76E4DF2}"/>
              </a:ext>
            </a:extLst>
          </p:cNvPr>
          <p:cNvSpPr txBox="1"/>
          <p:nvPr/>
        </p:nvSpPr>
        <p:spPr>
          <a:xfrm>
            <a:off x="571984" y="-20412"/>
            <a:ext cx="7409966" cy="338554"/>
          </a:xfrm>
          <a:prstGeom prst="rect">
            <a:avLst/>
          </a:prstGeom>
          <a:noFill/>
        </p:spPr>
        <p:txBody>
          <a:bodyPr wrap="square" rtlCol="0">
            <a:spAutoFit/>
          </a:bodyPr>
          <a:lstStyle/>
          <a:p>
            <a:r>
              <a:rPr kumimoji="1" lang="ja-JP" altLang="en-US" sz="1600" b="1" dirty="0">
                <a:solidFill>
                  <a:schemeClr val="bg1"/>
                </a:solidFill>
              </a:rPr>
              <a:t>補足</a:t>
            </a:r>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3FF3B085-50E9-4AC1-B645-A5B1C7E0130E}"/>
                  </a:ext>
                </a:extLst>
              </p:cNvPr>
              <p:cNvSpPr txBox="1"/>
              <p:nvPr/>
            </p:nvSpPr>
            <p:spPr>
              <a:xfrm>
                <a:off x="5801173" y="318142"/>
                <a:ext cx="2901756" cy="339004"/>
              </a:xfrm>
              <a:prstGeom prst="rect">
                <a:avLst/>
              </a:prstGeom>
              <a:noFill/>
            </p:spPr>
            <p:txBody>
              <a:bodyPr wrap="none" rtlCol="0">
                <a:spAutoFit/>
              </a:bodyPr>
              <a:lstStyle/>
              <a:p>
                <a14:m>
                  <m:oMath xmlns:m="http://schemas.openxmlformats.org/officeDocument/2006/math">
                    <m:r>
                      <a:rPr kumimoji="1" lang="ja-JP" altLang="en-US" sz="1600" i="1" smtClean="0">
                        <a:solidFill>
                          <a:schemeClr val="bg1"/>
                        </a:solidFill>
                        <a:latin typeface="Cambria Math" panose="02040503050406030204" pitchFamily="18" charset="0"/>
                      </a:rPr>
                      <m:t>基本的に</m:t>
                    </m:r>
                  </m:oMath>
                </a14:m>
                <a:r>
                  <a:rPr kumimoji="1" lang="ja-JP" altLang="en-US" sz="1600" dirty="0">
                    <a:solidFill>
                      <a:schemeClr val="bg1"/>
                    </a:solidFill>
                  </a:rPr>
                  <a:t>投稿論文と同様の設定</a:t>
                </a:r>
              </a:p>
            </p:txBody>
          </p:sp>
        </mc:Choice>
        <mc:Fallback xmlns="">
          <p:sp>
            <p:nvSpPr>
              <p:cNvPr id="13" name="テキスト ボックス 12">
                <a:extLst>
                  <a:ext uri="{FF2B5EF4-FFF2-40B4-BE49-F238E27FC236}">
                    <a16:creationId xmlns:a16="http://schemas.microsoft.com/office/drawing/2014/main" id="{3FF3B085-50E9-4AC1-B645-A5B1C7E0130E}"/>
                  </a:ext>
                </a:extLst>
              </p:cNvPr>
              <p:cNvSpPr txBox="1">
                <a:spLocks noRot="1" noChangeAspect="1" noMove="1" noResize="1" noEditPoints="1" noAdjustHandles="1" noChangeArrowheads="1" noChangeShapeType="1" noTextEdit="1"/>
              </p:cNvSpPr>
              <p:nvPr/>
            </p:nvSpPr>
            <p:spPr>
              <a:xfrm>
                <a:off x="5801173" y="318142"/>
                <a:ext cx="2901756" cy="339004"/>
              </a:xfrm>
              <a:prstGeom prst="rect">
                <a:avLst/>
              </a:prstGeom>
              <a:blipFill>
                <a:blip r:embed="rId3"/>
                <a:stretch>
                  <a:fillRect t="-5357" b="-2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0B6611E9-936E-420C-B385-A87CA5563A5B}"/>
                  </a:ext>
                </a:extLst>
              </p:cNvPr>
              <p:cNvSpPr txBox="1"/>
              <p:nvPr/>
            </p:nvSpPr>
            <p:spPr>
              <a:xfrm>
                <a:off x="6562092" y="4210197"/>
                <a:ext cx="2381229" cy="641586"/>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kumimoji="1" lang="ja-JP" altLang="en-US" sz="1600" i="1" smtClean="0">
                          <a:latin typeface="Cambria Math" panose="02040503050406030204" pitchFamily="18" charset="0"/>
                        </a:rPr>
                        <m:t>𝛼</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𝑘</m:t>
                      </m:r>
                      <m:r>
                        <a:rPr kumimoji="1" lang="en-US" altLang="ja-JP" sz="1600" b="0" i="1" smtClean="0">
                          <a:latin typeface="Cambria Math" panose="02040503050406030204" pitchFamily="18" charset="0"/>
                        </a:rPr>
                        <m:t>+1)=</m:t>
                      </m:r>
                      <m:d>
                        <m:dPr>
                          <m:begChr m:val="{"/>
                          <m:endChr m:val=""/>
                          <m:ctrlPr>
                            <a:rPr kumimoji="1" lang="en-US" altLang="ja-JP" sz="1600" b="0" i="1" smtClean="0">
                              <a:latin typeface="Cambria Math" panose="02040503050406030204" pitchFamily="18" charset="0"/>
                            </a:rPr>
                          </m:ctrlPr>
                        </m:dPr>
                        <m:e>
                          <m:eqArr>
                            <m:eqArrPr>
                              <m:ctrlPr>
                                <a:rPr kumimoji="1" lang="en-US" altLang="ja-JP" sz="1600" b="0" i="1" smtClean="0">
                                  <a:latin typeface="Cambria Math" panose="02040503050406030204" pitchFamily="18" charset="0"/>
                                </a:rPr>
                              </m:ctrlPr>
                            </m:eqArrPr>
                            <m:e>
                              <m:r>
                                <a:rPr kumimoji="1" lang="en-US" altLang="ja-JP" sz="1600" i="1">
                                  <a:latin typeface="Cambria Math" panose="02040503050406030204" pitchFamily="18" charset="0"/>
                                </a:rPr>
                                <m:t>0.999</m:t>
                              </m:r>
                              <m:r>
                                <a:rPr kumimoji="1" lang="ja-JP" altLang="en-US" sz="1600" i="1">
                                  <a:latin typeface="Cambria Math" panose="02040503050406030204" pitchFamily="18" charset="0"/>
                                </a:rPr>
                                <m:t>𝛼</m:t>
                              </m:r>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𝑘</m:t>
                                  </m:r>
                                </m:e>
                              </m:d>
                              <m:r>
                                <a:rPr kumimoji="1" lang="en-US" altLang="ja-JP" sz="1600" b="0" i="1" smtClean="0">
                                  <a:latin typeface="Cambria Math" panose="02040503050406030204" pitchFamily="18" charset="0"/>
                                </a:rPr>
                                <m:t>,</m:t>
                              </m:r>
                              <m:r>
                                <a:rPr kumimoji="1" lang="en-US" altLang="ja-JP" sz="1600" i="1" smtClean="0">
                                  <a:latin typeface="Cambria Math" panose="02040503050406030204" pitchFamily="18" charset="0"/>
                                </a:rPr>
                                <m:t> </m:t>
                              </m:r>
                            </m:e>
                            <m:e>
                              <m:r>
                                <a:rPr kumimoji="1" lang="en-US" altLang="ja-JP" sz="1600" i="1">
                                  <a:latin typeface="Cambria Math" panose="02040503050406030204" pitchFamily="18" charset="0"/>
                                </a:rPr>
                                <m:t>1.001</m:t>
                              </m:r>
                              <m:r>
                                <a:rPr kumimoji="1" lang="ja-JP" altLang="en-US" sz="1600" i="1">
                                  <a:latin typeface="Cambria Math" panose="02040503050406030204" pitchFamily="18" charset="0"/>
                                </a:rPr>
                                <m:t>𝛼</m:t>
                              </m:r>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𝑘</m:t>
                                  </m:r>
                                </m:e>
                              </m:d>
                              <m:r>
                                <a:rPr kumimoji="1" lang="en-US" altLang="ja-JP" sz="1600" b="0" i="1" smtClean="0">
                                  <a:latin typeface="Cambria Math" panose="02040503050406030204" pitchFamily="18" charset="0"/>
                                </a:rPr>
                                <m:t>,</m:t>
                              </m:r>
                              <m:r>
                                <a:rPr kumimoji="1" lang="en-US" altLang="ja-JP" sz="1600" i="1" dirty="0" smtClean="0">
                                  <a:latin typeface="Cambria Math" panose="02040503050406030204" pitchFamily="18" charset="0"/>
                                </a:rPr>
                                <m:t> </m:t>
                              </m:r>
                            </m:e>
                          </m:eqArr>
                        </m:e>
                      </m:d>
                    </m:oMath>
                  </m:oMathPara>
                </a14:m>
                <a:endParaRPr kumimoji="1" lang="en-US" altLang="ja-JP" sz="1600" i="1" dirty="0">
                  <a:latin typeface="Cambria Math" panose="02040503050406030204" pitchFamily="18" charset="0"/>
                </a:endParaRPr>
              </a:p>
            </p:txBody>
          </p:sp>
        </mc:Choice>
        <mc:Fallback xmlns="">
          <p:sp>
            <p:nvSpPr>
              <p:cNvPr id="14" name="テキスト ボックス 13">
                <a:extLst>
                  <a:ext uri="{FF2B5EF4-FFF2-40B4-BE49-F238E27FC236}">
                    <a16:creationId xmlns:a16="http://schemas.microsoft.com/office/drawing/2014/main" id="{0B6611E9-936E-420C-B385-A87CA5563A5B}"/>
                  </a:ext>
                </a:extLst>
              </p:cNvPr>
              <p:cNvSpPr txBox="1">
                <a:spLocks noRot="1" noChangeAspect="1" noMove="1" noResize="1" noEditPoints="1" noAdjustHandles="1" noChangeArrowheads="1" noChangeShapeType="1" noTextEdit="1"/>
              </p:cNvSpPr>
              <p:nvPr/>
            </p:nvSpPr>
            <p:spPr>
              <a:xfrm>
                <a:off x="6562092" y="4210197"/>
                <a:ext cx="2381229" cy="641586"/>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2B2903DD-7785-4EC8-9C96-2009224559E2}"/>
                  </a:ext>
                </a:extLst>
              </p:cNvPr>
              <p:cNvSpPr txBox="1"/>
              <p:nvPr/>
            </p:nvSpPr>
            <p:spPr>
              <a:xfrm>
                <a:off x="8895967" y="4256556"/>
                <a:ext cx="3111814" cy="548868"/>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eqArr>
                        <m:eqArrPr>
                          <m:ctrlPr>
                            <a:rPr kumimoji="1" lang="en-US" altLang="ja-JP" sz="1600" i="1">
                              <a:latin typeface="Cambria Math" panose="02040503050406030204" pitchFamily="18" charset="0"/>
                            </a:rPr>
                          </m:ctrlPr>
                        </m:eqArrPr>
                        <m:e>
                          <m:sSup>
                            <m:sSupPr>
                              <m:ctrlPr>
                                <a:rPr kumimoji="1" lang="en-US" altLang="ja-JP" sz="1600" i="1">
                                  <a:latin typeface="Cambria Math" panose="02040503050406030204" pitchFamily="18" charset="0"/>
                                </a:rPr>
                              </m:ctrlPr>
                            </m:sSupPr>
                            <m:e>
                              <m:r>
                                <a:rPr kumimoji="1" lang="en-US" altLang="ja-JP" sz="1600" b="1" i="1">
                                  <a:latin typeface="Cambria Math" panose="02040503050406030204" pitchFamily="18" charset="0"/>
                                </a:rPr>
                                <m:t>𝒙</m:t>
                              </m:r>
                            </m:e>
                            <m:sup>
                              <m:r>
                                <a:rPr kumimoji="1" lang="en-US" altLang="ja-JP" sz="1600" i="1">
                                  <a:latin typeface="Cambria Math" panose="02040503050406030204" pitchFamily="18" charset="0"/>
                                </a:rPr>
                                <m:t>𝑠</m:t>
                              </m:r>
                            </m:sup>
                          </m:sSup>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𝑘</m:t>
                              </m:r>
                            </m:e>
                          </m:d>
                          <m:r>
                            <a:rPr kumimoji="1" lang="ja-JP" altLang="en-US" sz="1600" i="1">
                              <a:latin typeface="Cambria Math" panose="02040503050406030204" pitchFamily="18" charset="0"/>
                            </a:rPr>
                            <m:t>が</m:t>
                          </m:r>
                          <m:r>
                            <m:rPr>
                              <m:nor/>
                            </m:rPr>
                            <a:rPr kumimoji="1" lang="ja-JP" altLang="en-US" sz="1600" dirty="0"/>
                            <m:t>非劣解かつ</m:t>
                          </m:r>
                          <m:sSup>
                            <m:sSupPr>
                              <m:ctrlPr>
                                <a:rPr kumimoji="1" lang="en-US" altLang="ja-JP" sz="1600" i="1">
                                  <a:latin typeface="Cambria Math" panose="02040503050406030204" pitchFamily="18" charset="0"/>
                                </a:rPr>
                              </m:ctrlPr>
                            </m:sSupPr>
                            <m:e>
                              <m:r>
                                <a:rPr kumimoji="1" lang="en-US" altLang="ja-JP" sz="1600" b="1" i="1">
                                  <a:latin typeface="Cambria Math" panose="02040503050406030204" pitchFamily="18" charset="0"/>
                                </a:rPr>
                                <m:t>𝒙</m:t>
                              </m:r>
                            </m:e>
                            <m:sup>
                              <m:r>
                                <a:rPr kumimoji="1" lang="en-US" altLang="ja-JP" sz="1600" i="1">
                                  <a:latin typeface="Cambria Math" panose="02040503050406030204" pitchFamily="18" charset="0"/>
                                </a:rPr>
                                <m:t>𝑡</m:t>
                              </m:r>
                            </m:sup>
                          </m:sSup>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𝑘</m:t>
                              </m:r>
                            </m:e>
                          </m:d>
                          <m:r>
                            <m:rPr>
                              <m:nor/>
                            </m:rPr>
                            <a:rPr kumimoji="1" lang="ja-JP" altLang="en-US" sz="1600" dirty="0"/>
                            <m:t>が違反解</m:t>
                          </m:r>
                        </m:e>
                        <m:e>
                          <m:r>
                            <m:rPr>
                              <m:nor/>
                            </m:rPr>
                            <a:rPr kumimoji="1" lang="en-US" altLang="ja-JP" sz="1600" dirty="0"/>
                            <m:t>otherwise</m:t>
                          </m:r>
                        </m:e>
                      </m:eqArr>
                    </m:oMath>
                  </m:oMathPara>
                </a14:m>
                <a:endParaRPr kumimoji="1" lang="en-US" altLang="ja-JP" sz="1600" i="1" dirty="0">
                  <a:latin typeface="Cambria Math" panose="02040503050406030204" pitchFamily="18" charset="0"/>
                </a:endParaRPr>
              </a:p>
            </p:txBody>
          </p:sp>
        </mc:Choice>
        <mc:Fallback xmlns="">
          <p:sp>
            <p:nvSpPr>
              <p:cNvPr id="15" name="テキスト ボックス 14">
                <a:extLst>
                  <a:ext uri="{FF2B5EF4-FFF2-40B4-BE49-F238E27FC236}">
                    <a16:creationId xmlns:a16="http://schemas.microsoft.com/office/drawing/2014/main" id="{2B2903DD-7785-4EC8-9C96-2009224559E2}"/>
                  </a:ext>
                </a:extLst>
              </p:cNvPr>
              <p:cNvSpPr txBox="1">
                <a:spLocks noRot="1" noChangeAspect="1" noMove="1" noResize="1" noEditPoints="1" noAdjustHandles="1" noChangeArrowheads="1" noChangeShapeType="1" noTextEdit="1"/>
              </p:cNvSpPr>
              <p:nvPr/>
            </p:nvSpPr>
            <p:spPr>
              <a:xfrm>
                <a:off x="8895967" y="4256556"/>
                <a:ext cx="3111814" cy="548868"/>
              </a:xfrm>
              <a:prstGeom prst="rect">
                <a:avLst/>
              </a:prstGeom>
              <a:blipFill>
                <a:blip r:embed="rId5"/>
                <a:stretch>
                  <a:fillRect b="-44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9926D9E4-E4BD-43ED-B978-9A72F4C77B48}"/>
                  </a:ext>
                </a:extLst>
              </p:cNvPr>
              <p:cNvSpPr txBox="1"/>
              <p:nvPr/>
            </p:nvSpPr>
            <p:spPr>
              <a:xfrm>
                <a:off x="6562092" y="3871643"/>
                <a:ext cx="1098186" cy="338554"/>
              </a:xfrm>
              <a:prstGeom prst="rect">
                <a:avLst/>
              </a:prstGeom>
              <a:noFill/>
            </p:spPr>
            <p:txBody>
              <a:bodyPr wrap="none" rtlCol="0">
                <a:spAutoFit/>
              </a:bodyPr>
              <a:lstStyle/>
              <a:p>
                <a14:m>
                  <m:oMath xmlns:m="http://schemas.openxmlformats.org/officeDocument/2006/math">
                    <m:r>
                      <a:rPr kumimoji="1" lang="ja-JP" altLang="en-US" sz="1600" i="1" smtClean="0">
                        <a:latin typeface="Cambria Math" panose="02040503050406030204" pitchFamily="18" charset="0"/>
                      </a:rPr>
                      <m:t>𝛼</m:t>
                    </m:r>
                  </m:oMath>
                </a14:m>
                <a:r>
                  <a:rPr kumimoji="1" lang="ja-JP" altLang="en-US" sz="1600" dirty="0"/>
                  <a:t>の調整則</a:t>
                </a:r>
              </a:p>
            </p:txBody>
          </p:sp>
        </mc:Choice>
        <mc:Fallback xmlns="">
          <p:sp>
            <p:nvSpPr>
              <p:cNvPr id="16" name="テキスト ボックス 15">
                <a:extLst>
                  <a:ext uri="{FF2B5EF4-FFF2-40B4-BE49-F238E27FC236}">
                    <a16:creationId xmlns:a16="http://schemas.microsoft.com/office/drawing/2014/main" id="{9926D9E4-E4BD-43ED-B978-9A72F4C77B48}"/>
                  </a:ext>
                </a:extLst>
              </p:cNvPr>
              <p:cNvSpPr txBox="1">
                <a:spLocks noRot="1" noChangeAspect="1" noMove="1" noResize="1" noEditPoints="1" noAdjustHandles="1" noChangeArrowheads="1" noChangeShapeType="1" noTextEdit="1"/>
              </p:cNvSpPr>
              <p:nvPr/>
            </p:nvSpPr>
            <p:spPr>
              <a:xfrm>
                <a:off x="6562092" y="3871643"/>
                <a:ext cx="1098186" cy="338554"/>
              </a:xfrm>
              <a:prstGeom prst="rect">
                <a:avLst/>
              </a:prstGeom>
              <a:blipFill>
                <a:blip r:embed="rId6"/>
                <a:stretch>
                  <a:fillRect t="-5357" r="-1105" b="-2142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381387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C94D3C90-92C4-46A9-86C5-F0B941021CE3}"/>
              </a:ext>
            </a:extLst>
          </p:cNvPr>
          <p:cNvPicPr>
            <a:picLocks noChangeAspect="1"/>
          </p:cNvPicPr>
          <p:nvPr/>
        </p:nvPicPr>
        <p:blipFill>
          <a:blip r:embed="rId2"/>
          <a:stretch>
            <a:fillRect/>
          </a:stretch>
        </p:blipFill>
        <p:spPr>
          <a:xfrm>
            <a:off x="2000165" y="2760938"/>
            <a:ext cx="9773989" cy="2502298"/>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37</a:t>
            </a:fld>
            <a:endParaRPr kumimoji="1" lang="ja-JP" altLang="en-US"/>
          </a:p>
        </p:txBody>
      </p:sp>
      <p:sp>
        <p:nvSpPr>
          <p:cNvPr id="43" name="テキスト ボックス 42">
            <a:extLst>
              <a:ext uri="{FF2B5EF4-FFF2-40B4-BE49-F238E27FC236}">
                <a16:creationId xmlns:a16="http://schemas.microsoft.com/office/drawing/2014/main" id="{A0A6DD1A-A300-45C8-80DF-266F8DC8B30F}"/>
              </a:ext>
            </a:extLst>
          </p:cNvPr>
          <p:cNvSpPr txBox="1"/>
          <p:nvPr/>
        </p:nvSpPr>
        <p:spPr>
          <a:xfrm>
            <a:off x="571984" y="-20412"/>
            <a:ext cx="2836193" cy="338554"/>
          </a:xfrm>
          <a:prstGeom prst="rect">
            <a:avLst/>
          </a:prstGeom>
          <a:noFill/>
        </p:spPr>
        <p:txBody>
          <a:bodyPr wrap="square" rtlCol="0">
            <a:spAutoFit/>
          </a:bodyPr>
          <a:lstStyle/>
          <a:p>
            <a:r>
              <a:rPr lang="ja-JP" altLang="en-US" sz="1600" b="1" dirty="0">
                <a:solidFill>
                  <a:schemeClr val="bg1"/>
                </a:solidFill>
              </a:rPr>
              <a:t>補足：</a:t>
            </a:r>
            <a:r>
              <a:rPr kumimoji="1" lang="ja-JP" altLang="en-US" sz="1600" b="1" dirty="0">
                <a:solidFill>
                  <a:schemeClr val="bg1"/>
                </a:solidFill>
              </a:rPr>
              <a:t>検証３</a:t>
            </a:r>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適応型</a:t>
            </a:r>
            <a:r>
              <a:rPr lang="en-US" altLang="ja-JP" dirty="0"/>
              <a:t>PSO</a:t>
            </a:r>
            <a:r>
              <a:rPr lang="ja-JP" altLang="en-US" dirty="0"/>
              <a:t>の種類</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569615"/>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いずれもパラメータ調整則を付加した</a:t>
            </a:r>
            <a:r>
              <a:rPr lang="en-US" altLang="ja-JP" sz="2800" dirty="0"/>
              <a:t>PSO</a:t>
            </a:r>
            <a:r>
              <a:rPr lang="ja-JP" altLang="en-US" sz="2800" dirty="0"/>
              <a:t>。</a:t>
            </a:r>
            <a:endParaRPr lang="en-US" altLang="ja-JP" sz="2800" dirty="0"/>
          </a:p>
        </p:txBody>
      </p:sp>
      <p:sp>
        <p:nvSpPr>
          <p:cNvPr id="15" name="テキスト ボックス 14">
            <a:extLst>
              <a:ext uri="{FF2B5EF4-FFF2-40B4-BE49-F238E27FC236}">
                <a16:creationId xmlns:a16="http://schemas.microsoft.com/office/drawing/2014/main" id="{3D2135D9-A6AA-4453-9EFB-5EA7A173126A}"/>
              </a:ext>
            </a:extLst>
          </p:cNvPr>
          <p:cNvSpPr txBox="1"/>
          <p:nvPr/>
        </p:nvSpPr>
        <p:spPr>
          <a:xfrm>
            <a:off x="259880" y="1842141"/>
            <a:ext cx="2967329" cy="338554"/>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sz="1600" b="1" dirty="0"/>
              <a:t>Activity Feedback PSO[1]</a:t>
            </a:r>
            <a:endParaRPr kumimoji="1" lang="ja-JP" altLang="en-US" sz="1600" b="1" dirty="0"/>
          </a:p>
        </p:txBody>
      </p:sp>
      <p:sp>
        <p:nvSpPr>
          <p:cNvPr id="17" name="テキスト ボックス 16">
            <a:extLst>
              <a:ext uri="{FF2B5EF4-FFF2-40B4-BE49-F238E27FC236}">
                <a16:creationId xmlns:a16="http://schemas.microsoft.com/office/drawing/2014/main" id="{9D8FE0A4-FBC7-4997-9760-CE5FCDE1B1B4}"/>
              </a:ext>
            </a:extLst>
          </p:cNvPr>
          <p:cNvSpPr txBox="1"/>
          <p:nvPr/>
        </p:nvSpPr>
        <p:spPr>
          <a:xfrm>
            <a:off x="259880" y="2225117"/>
            <a:ext cx="2683624" cy="338554"/>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sz="1600" b="1" dirty="0"/>
              <a:t>Adaptive CRI-PSO[2]</a:t>
            </a:r>
            <a:endParaRPr kumimoji="1" lang="ja-JP" altLang="en-US" sz="1600" b="1" dirty="0"/>
          </a:p>
        </p:txBody>
      </p:sp>
      <p:sp>
        <p:nvSpPr>
          <p:cNvPr id="20" name="テキスト ボックス 19">
            <a:extLst>
              <a:ext uri="{FF2B5EF4-FFF2-40B4-BE49-F238E27FC236}">
                <a16:creationId xmlns:a16="http://schemas.microsoft.com/office/drawing/2014/main" id="{A90AEDE6-2D86-46CB-978B-6D9A90F00333}"/>
              </a:ext>
            </a:extLst>
          </p:cNvPr>
          <p:cNvSpPr txBox="1"/>
          <p:nvPr/>
        </p:nvSpPr>
        <p:spPr>
          <a:xfrm>
            <a:off x="3227208" y="1841813"/>
            <a:ext cx="8850492" cy="338554"/>
          </a:xfrm>
          <a:prstGeom prst="rect">
            <a:avLst/>
          </a:prstGeom>
          <a:noFill/>
        </p:spPr>
        <p:txBody>
          <a:bodyPr wrap="square" rtlCol="0">
            <a:spAutoFit/>
          </a:bodyPr>
          <a:lstStyle/>
          <a:p>
            <a:r>
              <a:rPr kumimoji="1" lang="en-US" altLang="ja-JP" sz="1600" dirty="0"/>
              <a:t>2008</a:t>
            </a:r>
            <a:r>
              <a:rPr kumimoji="1" lang="ja-JP" altLang="en-US" sz="1600" dirty="0"/>
              <a:t>年に安田研が開発した手法、他のパラメータ調整よりも性能が優れていた（適応性〇、ロバスト性</a:t>
            </a:r>
            <a:r>
              <a:rPr kumimoji="1" lang="en-US" altLang="ja-JP" sz="1600" dirty="0"/>
              <a:t>×</a:t>
            </a:r>
            <a:r>
              <a:rPr kumimoji="1" lang="ja-JP" altLang="en-US" sz="1600" dirty="0"/>
              <a:t>）</a:t>
            </a:r>
          </a:p>
        </p:txBody>
      </p:sp>
      <p:sp>
        <p:nvSpPr>
          <p:cNvPr id="21" name="テキスト ボックス 20">
            <a:extLst>
              <a:ext uri="{FF2B5EF4-FFF2-40B4-BE49-F238E27FC236}">
                <a16:creationId xmlns:a16="http://schemas.microsoft.com/office/drawing/2014/main" id="{A8B72075-B8FF-4E8F-A529-68BBF8A48D20}"/>
              </a:ext>
            </a:extLst>
          </p:cNvPr>
          <p:cNvSpPr txBox="1"/>
          <p:nvPr/>
        </p:nvSpPr>
        <p:spPr>
          <a:xfrm>
            <a:off x="3227208" y="2230782"/>
            <a:ext cx="7222085" cy="338554"/>
          </a:xfrm>
          <a:prstGeom prst="rect">
            <a:avLst/>
          </a:prstGeom>
          <a:noFill/>
        </p:spPr>
        <p:txBody>
          <a:bodyPr wrap="square" rtlCol="0">
            <a:spAutoFit/>
          </a:bodyPr>
          <a:lstStyle/>
          <a:p>
            <a:r>
              <a:rPr kumimoji="1" lang="en-US" altLang="ja-JP" sz="1600" dirty="0"/>
              <a:t>2019</a:t>
            </a:r>
            <a:r>
              <a:rPr kumimoji="1" lang="ja-JP" altLang="en-US" sz="1600" dirty="0"/>
              <a:t>年に熊谷が開発した手法、</a:t>
            </a:r>
            <a:r>
              <a:rPr kumimoji="1" lang="en-US" altLang="ja-JP" sz="1600" dirty="0"/>
              <a:t>AFPSO</a:t>
            </a:r>
            <a:r>
              <a:rPr kumimoji="1" lang="ja-JP" altLang="en-US" sz="1600" dirty="0"/>
              <a:t>よりも優れていた（適応性〇、ロバスト性〇）</a:t>
            </a:r>
          </a:p>
        </p:txBody>
      </p:sp>
      <p:sp>
        <p:nvSpPr>
          <p:cNvPr id="22" name="テキスト ボックス 21">
            <a:extLst>
              <a:ext uri="{FF2B5EF4-FFF2-40B4-BE49-F238E27FC236}">
                <a16:creationId xmlns:a16="http://schemas.microsoft.com/office/drawing/2014/main" id="{E1DBA5B8-5766-499E-B9FE-B4D1A08EE86C}"/>
              </a:ext>
            </a:extLst>
          </p:cNvPr>
          <p:cNvSpPr txBox="1"/>
          <p:nvPr/>
        </p:nvSpPr>
        <p:spPr>
          <a:xfrm>
            <a:off x="284353" y="5860483"/>
            <a:ext cx="7318186" cy="276999"/>
          </a:xfrm>
          <a:prstGeom prst="rect">
            <a:avLst/>
          </a:prstGeom>
          <a:noFill/>
        </p:spPr>
        <p:txBody>
          <a:bodyPr wrap="square" rtlCol="0">
            <a:spAutoFit/>
          </a:bodyPr>
          <a:lstStyle/>
          <a:p>
            <a:r>
              <a:rPr kumimoji="1" lang="en-US" altLang="ja-JP" sz="1200" dirty="0"/>
              <a:t>[2] </a:t>
            </a:r>
            <a:r>
              <a:rPr kumimoji="1" lang="ja-JP" altLang="en-US" sz="1200" dirty="0"/>
              <a:t>熊谷 </a:t>
            </a:r>
            <a:r>
              <a:rPr kumimoji="1" lang="en-US" altLang="ja-JP" sz="1200" dirty="0" err="1"/>
              <a:t>etal</a:t>
            </a:r>
            <a:r>
              <a:rPr kumimoji="1" lang="en-US" altLang="ja-JP" sz="1200" dirty="0"/>
              <a:t>.: “</a:t>
            </a:r>
            <a:r>
              <a:rPr kumimoji="1" lang="ja-JP" altLang="en-US" sz="1200" dirty="0"/>
              <a:t>回転不変性を有する適応型</a:t>
            </a:r>
            <a:r>
              <a:rPr kumimoji="1" lang="en-US" altLang="ja-JP" sz="1200" dirty="0"/>
              <a:t>Particle Swarm Optimization”, </a:t>
            </a:r>
            <a:r>
              <a:rPr kumimoji="1" lang="ja-JP" altLang="en-US" sz="1200" dirty="0"/>
              <a:t>電気学会</a:t>
            </a:r>
            <a:r>
              <a:rPr kumimoji="1" lang="en-US" altLang="ja-JP" sz="1200" dirty="0"/>
              <a:t>C</a:t>
            </a:r>
            <a:r>
              <a:rPr kumimoji="1" lang="ja-JP" altLang="en-US" sz="1200" dirty="0"/>
              <a:t>部門誌</a:t>
            </a:r>
            <a:r>
              <a:rPr kumimoji="1" lang="en-US" altLang="ja-JP" sz="1200" dirty="0"/>
              <a:t>(2019)</a:t>
            </a:r>
            <a:endParaRPr kumimoji="1" lang="ja-JP" altLang="en-US" sz="1200" dirty="0"/>
          </a:p>
        </p:txBody>
      </p:sp>
      <p:sp>
        <p:nvSpPr>
          <p:cNvPr id="23" name="テキスト ボックス 22">
            <a:extLst>
              <a:ext uri="{FF2B5EF4-FFF2-40B4-BE49-F238E27FC236}">
                <a16:creationId xmlns:a16="http://schemas.microsoft.com/office/drawing/2014/main" id="{E4BC7617-AE0F-4443-B823-A4A18B05FA7E}"/>
              </a:ext>
            </a:extLst>
          </p:cNvPr>
          <p:cNvSpPr txBox="1"/>
          <p:nvPr/>
        </p:nvSpPr>
        <p:spPr>
          <a:xfrm>
            <a:off x="284353" y="5623973"/>
            <a:ext cx="10748693" cy="276999"/>
          </a:xfrm>
          <a:prstGeom prst="rect">
            <a:avLst/>
          </a:prstGeom>
          <a:noFill/>
        </p:spPr>
        <p:txBody>
          <a:bodyPr wrap="square" rtlCol="0">
            <a:spAutoFit/>
          </a:bodyPr>
          <a:lstStyle/>
          <a:p>
            <a:r>
              <a:rPr kumimoji="1" lang="en-US" altLang="ja-JP" sz="1200" dirty="0"/>
              <a:t>[1] Yasuda</a:t>
            </a:r>
            <a:r>
              <a:rPr kumimoji="1" lang="ja-JP" altLang="en-US" sz="1200" dirty="0"/>
              <a:t> </a:t>
            </a:r>
            <a:r>
              <a:rPr kumimoji="1" lang="en-US" altLang="ja-JP" sz="1200" dirty="0" err="1"/>
              <a:t>etal</a:t>
            </a:r>
            <a:r>
              <a:rPr kumimoji="1" lang="en-US" altLang="ja-JP" sz="1200" dirty="0"/>
              <a:t>.: “Particle Swarm Optimization: A Numerical Stability Analysis and Parameter Adjustment Based on Swarm Activity”, IEEJ Trans. (2008)</a:t>
            </a:r>
            <a:endParaRPr kumimoji="1" lang="ja-JP" altLang="en-US" sz="1200" dirty="0"/>
          </a:p>
        </p:txBody>
      </p:sp>
      <p:sp>
        <p:nvSpPr>
          <p:cNvPr id="7" name="正方形/長方形 6">
            <a:extLst>
              <a:ext uri="{FF2B5EF4-FFF2-40B4-BE49-F238E27FC236}">
                <a16:creationId xmlns:a16="http://schemas.microsoft.com/office/drawing/2014/main" id="{4FD6B893-4A0D-4033-83B7-EF07562116D9}"/>
              </a:ext>
            </a:extLst>
          </p:cNvPr>
          <p:cNvSpPr/>
          <p:nvPr/>
        </p:nvSpPr>
        <p:spPr>
          <a:xfrm>
            <a:off x="9502894" y="3552774"/>
            <a:ext cx="2155222"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正方形/長方形 24">
            <a:extLst>
              <a:ext uri="{FF2B5EF4-FFF2-40B4-BE49-F238E27FC236}">
                <a16:creationId xmlns:a16="http://schemas.microsoft.com/office/drawing/2014/main" id="{8A55C429-82D7-432D-9207-7A23546ED8D5}"/>
              </a:ext>
            </a:extLst>
          </p:cNvPr>
          <p:cNvSpPr/>
          <p:nvPr/>
        </p:nvSpPr>
        <p:spPr>
          <a:xfrm>
            <a:off x="9502894" y="4570450"/>
            <a:ext cx="2155222" cy="5011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9" name="直線矢印コネクタ 8">
            <a:extLst>
              <a:ext uri="{FF2B5EF4-FFF2-40B4-BE49-F238E27FC236}">
                <a16:creationId xmlns:a16="http://schemas.microsoft.com/office/drawing/2014/main" id="{B3E10DC4-2CF9-41EE-93C8-E8FDAB76296F}"/>
              </a:ext>
            </a:extLst>
          </p:cNvPr>
          <p:cNvCxnSpPr>
            <a:cxnSpLocks/>
          </p:cNvCxnSpPr>
          <p:nvPr/>
        </p:nvCxnSpPr>
        <p:spPr>
          <a:xfrm flipV="1">
            <a:off x="3586746" y="5263236"/>
            <a:ext cx="8033270" cy="1427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0C1EA4E8-DB54-4831-A55F-F043D4F9056E}"/>
              </a:ext>
            </a:extLst>
          </p:cNvPr>
          <p:cNvCxnSpPr>
            <a:cxnSpLocks/>
          </p:cNvCxnSpPr>
          <p:nvPr/>
        </p:nvCxnSpPr>
        <p:spPr>
          <a:xfrm flipV="1">
            <a:off x="1904915" y="3589969"/>
            <a:ext cx="0" cy="147432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B9381E9D-664E-4120-B94A-53E73B548556}"/>
              </a:ext>
            </a:extLst>
          </p:cNvPr>
          <p:cNvSpPr txBox="1"/>
          <p:nvPr/>
        </p:nvSpPr>
        <p:spPr>
          <a:xfrm>
            <a:off x="6716187" y="5263236"/>
            <a:ext cx="1872534" cy="338554"/>
          </a:xfrm>
          <a:prstGeom prst="rect">
            <a:avLst/>
          </a:prstGeom>
          <a:noFill/>
        </p:spPr>
        <p:txBody>
          <a:bodyPr wrap="square" rtlCol="0">
            <a:spAutoFit/>
          </a:bodyPr>
          <a:lstStyle/>
          <a:p>
            <a:pPr algn="ctr"/>
            <a:r>
              <a:rPr kumimoji="1" lang="ja-JP" altLang="en-US" sz="1600" dirty="0"/>
              <a:t>適応性のレベル</a:t>
            </a:r>
          </a:p>
        </p:txBody>
      </p:sp>
      <p:sp>
        <p:nvSpPr>
          <p:cNvPr id="28" name="テキスト ボックス 27">
            <a:extLst>
              <a:ext uri="{FF2B5EF4-FFF2-40B4-BE49-F238E27FC236}">
                <a16:creationId xmlns:a16="http://schemas.microsoft.com/office/drawing/2014/main" id="{D5E2D618-85C2-4135-9119-3BEA7B4EDAF0}"/>
              </a:ext>
            </a:extLst>
          </p:cNvPr>
          <p:cNvSpPr txBox="1"/>
          <p:nvPr/>
        </p:nvSpPr>
        <p:spPr>
          <a:xfrm>
            <a:off x="60957" y="4110885"/>
            <a:ext cx="1872534" cy="338554"/>
          </a:xfrm>
          <a:prstGeom prst="rect">
            <a:avLst/>
          </a:prstGeom>
          <a:noFill/>
        </p:spPr>
        <p:txBody>
          <a:bodyPr wrap="square" rtlCol="0">
            <a:spAutoFit/>
          </a:bodyPr>
          <a:lstStyle/>
          <a:p>
            <a:pPr algn="ctr"/>
            <a:r>
              <a:rPr kumimoji="1" lang="ja-JP" altLang="en-US" sz="1600" dirty="0"/>
              <a:t>ロバスト性のレベル</a:t>
            </a:r>
          </a:p>
        </p:txBody>
      </p:sp>
    </p:spTree>
    <p:extLst>
      <p:ext uri="{BB962C8B-B14F-4D97-AF65-F5344CB8AC3E}">
        <p14:creationId xmlns:p14="http://schemas.microsoft.com/office/powerpoint/2010/main" val="21567348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38</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en-US" altLang="ja-JP" dirty="0"/>
              <a:t>2</a:t>
            </a:r>
            <a:r>
              <a:rPr lang="ja-JP" altLang="en-US" dirty="0"/>
              <a:t>種類の</a:t>
            </a:r>
            <a:r>
              <a:rPr lang="en-US" altLang="ja-JP" dirty="0"/>
              <a:t>PSO</a:t>
            </a:r>
            <a:r>
              <a:rPr lang="ja-JP" altLang="en-US" dirty="0"/>
              <a:t>における近傍の違い</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569615"/>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オリジナルは標準基底に依存し、</a:t>
            </a:r>
            <a:r>
              <a:rPr lang="en-US" altLang="ja-JP" sz="2800" dirty="0"/>
              <a:t>CRI-PSO</a:t>
            </a:r>
            <a:r>
              <a:rPr lang="ja-JP" altLang="en-US" sz="2800" dirty="0"/>
              <a:t>は解集合に沿った基底に依存。</a:t>
            </a:r>
            <a:endParaRPr lang="en-US" altLang="ja-JP" sz="2800" dirty="0"/>
          </a:p>
        </p:txBody>
      </p:sp>
      <p:pic>
        <p:nvPicPr>
          <p:cNvPr id="24" name="図 23" descr="文字と写真のスクリーンショット&#10;&#10;自動的に生成された説明">
            <a:extLst>
              <a:ext uri="{FF2B5EF4-FFF2-40B4-BE49-F238E27FC236}">
                <a16:creationId xmlns:a16="http://schemas.microsoft.com/office/drawing/2014/main" id="{30FF2885-29F5-4610-BA9A-A050145447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4218" y="2106247"/>
            <a:ext cx="4187952" cy="4150643"/>
          </a:xfrm>
          <a:prstGeom prst="rect">
            <a:avLst/>
          </a:prstGeom>
        </p:spPr>
      </p:pic>
      <p:pic>
        <p:nvPicPr>
          <p:cNvPr id="29" name="図 28" descr="テキスト, 地図 が含まれている画像&#10;&#10;自動的に生成された説明">
            <a:extLst>
              <a:ext uri="{FF2B5EF4-FFF2-40B4-BE49-F238E27FC236}">
                <a16:creationId xmlns:a16="http://schemas.microsoft.com/office/drawing/2014/main" id="{392D84E3-4928-4006-8403-DBDBCD35E8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993" y="2106247"/>
            <a:ext cx="4211364" cy="4173846"/>
          </a:xfrm>
          <a:prstGeom prst="rect">
            <a:avLst/>
          </a:prstGeom>
        </p:spPr>
      </p:pic>
      <p:sp>
        <p:nvSpPr>
          <p:cNvPr id="32" name="テキスト ボックス 31">
            <a:extLst>
              <a:ext uri="{FF2B5EF4-FFF2-40B4-BE49-F238E27FC236}">
                <a16:creationId xmlns:a16="http://schemas.microsoft.com/office/drawing/2014/main" id="{184EBC43-7322-417F-9671-362BDF55B974}"/>
              </a:ext>
            </a:extLst>
          </p:cNvPr>
          <p:cNvSpPr txBox="1"/>
          <p:nvPr/>
        </p:nvSpPr>
        <p:spPr>
          <a:xfrm>
            <a:off x="1710120" y="1851094"/>
            <a:ext cx="3579392" cy="338554"/>
          </a:xfrm>
          <a:prstGeom prst="rect">
            <a:avLst/>
          </a:prstGeom>
          <a:noFill/>
        </p:spPr>
        <p:txBody>
          <a:bodyPr wrap="square" rtlCol="0">
            <a:spAutoFit/>
          </a:bodyPr>
          <a:lstStyle/>
          <a:p>
            <a:pPr algn="ctr"/>
            <a:r>
              <a:rPr kumimoji="1" lang="en-US" altLang="ja-JP" sz="1600" dirty="0"/>
              <a:t>PSO</a:t>
            </a:r>
            <a:r>
              <a:rPr kumimoji="1" lang="ja-JP" altLang="en-US" sz="1600" dirty="0"/>
              <a:t>、</a:t>
            </a:r>
            <a:r>
              <a:rPr kumimoji="1" lang="en-US" altLang="ja-JP" sz="1600" dirty="0"/>
              <a:t>Activity Feedback PSO</a:t>
            </a:r>
            <a:r>
              <a:rPr kumimoji="1" lang="ja-JP" altLang="en-US" sz="1600" dirty="0"/>
              <a:t>の近傍</a:t>
            </a:r>
          </a:p>
        </p:txBody>
      </p:sp>
      <p:sp>
        <p:nvSpPr>
          <p:cNvPr id="33" name="テキスト ボックス 32">
            <a:extLst>
              <a:ext uri="{FF2B5EF4-FFF2-40B4-BE49-F238E27FC236}">
                <a16:creationId xmlns:a16="http://schemas.microsoft.com/office/drawing/2014/main" id="{48075E20-ECBE-4B3E-9C6C-75E498CE610B}"/>
              </a:ext>
            </a:extLst>
          </p:cNvPr>
          <p:cNvSpPr txBox="1"/>
          <p:nvPr/>
        </p:nvSpPr>
        <p:spPr>
          <a:xfrm>
            <a:off x="7057329" y="1851094"/>
            <a:ext cx="3579392" cy="338554"/>
          </a:xfrm>
          <a:prstGeom prst="rect">
            <a:avLst/>
          </a:prstGeom>
          <a:noFill/>
        </p:spPr>
        <p:txBody>
          <a:bodyPr wrap="square" rtlCol="0">
            <a:spAutoFit/>
          </a:bodyPr>
          <a:lstStyle/>
          <a:p>
            <a:pPr algn="ctr"/>
            <a:r>
              <a:rPr kumimoji="1" lang="en-US" altLang="ja-JP" sz="1600" dirty="0"/>
              <a:t>CRI-PSO</a:t>
            </a:r>
            <a:r>
              <a:rPr kumimoji="1" lang="ja-JP" altLang="en-US" sz="1600" dirty="0"/>
              <a:t>、</a:t>
            </a:r>
            <a:r>
              <a:rPr kumimoji="1" lang="en-US" altLang="ja-JP" sz="1600" dirty="0"/>
              <a:t>Adaptive CRI-PSO</a:t>
            </a:r>
            <a:r>
              <a:rPr kumimoji="1" lang="ja-JP" altLang="en-US" sz="1600" dirty="0"/>
              <a:t>の近傍</a:t>
            </a:r>
          </a:p>
        </p:txBody>
      </p:sp>
      <p:sp>
        <p:nvSpPr>
          <p:cNvPr id="34" name="テキスト ボックス 33">
            <a:extLst>
              <a:ext uri="{FF2B5EF4-FFF2-40B4-BE49-F238E27FC236}">
                <a16:creationId xmlns:a16="http://schemas.microsoft.com/office/drawing/2014/main" id="{D6C5AB04-0E72-4042-A461-EEDA30304953}"/>
              </a:ext>
            </a:extLst>
          </p:cNvPr>
          <p:cNvSpPr txBox="1"/>
          <p:nvPr/>
        </p:nvSpPr>
        <p:spPr>
          <a:xfrm>
            <a:off x="702715" y="1460720"/>
            <a:ext cx="4680405" cy="338554"/>
          </a:xfrm>
          <a:prstGeom prst="rect">
            <a:avLst/>
          </a:prstGeom>
          <a:noFill/>
        </p:spPr>
        <p:txBody>
          <a:bodyPr wrap="square" rtlCol="0">
            <a:spAutoFit/>
          </a:bodyPr>
          <a:lstStyle/>
          <a:p>
            <a:r>
              <a:rPr kumimoji="1" lang="ja-JP" altLang="en-US" sz="1600" dirty="0"/>
              <a:t>同じ位置から、</a:t>
            </a:r>
            <a:r>
              <a:rPr kumimoji="1" lang="en-US" altLang="ja-JP" sz="1600" dirty="0"/>
              <a:t>100</a:t>
            </a:r>
            <a:r>
              <a:rPr kumimoji="1" lang="ja-JP" altLang="en-US" sz="1600" dirty="0"/>
              <a:t>回近傍解を生成させたときの様子</a:t>
            </a:r>
          </a:p>
        </p:txBody>
      </p:sp>
      <p:sp>
        <p:nvSpPr>
          <p:cNvPr id="35" name="吹き出し: 角を丸めた四角形 34">
            <a:extLst>
              <a:ext uri="{FF2B5EF4-FFF2-40B4-BE49-F238E27FC236}">
                <a16:creationId xmlns:a16="http://schemas.microsoft.com/office/drawing/2014/main" id="{7005BC56-64DA-4567-A5D7-16724D6413BD}"/>
              </a:ext>
            </a:extLst>
          </p:cNvPr>
          <p:cNvSpPr/>
          <p:nvPr/>
        </p:nvSpPr>
        <p:spPr>
          <a:xfrm>
            <a:off x="5989073" y="2471642"/>
            <a:ext cx="5619750" cy="482499"/>
          </a:xfrm>
          <a:prstGeom prst="wedgeRoundRectCallout">
            <a:avLst>
              <a:gd name="adj1" fmla="val -10960"/>
              <a:gd name="adj2" fmla="val 74881"/>
              <a:gd name="adj3" fmla="val 16667"/>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bg1"/>
                </a:solidFill>
              </a:rPr>
              <a:t>良い解を参照しながら、摂動が新たな正規直交基底に沿う</a:t>
            </a:r>
            <a:endParaRPr lang="en-US" altLang="ja-JP" dirty="0">
              <a:solidFill>
                <a:schemeClr val="bg1"/>
              </a:solidFill>
            </a:endParaRPr>
          </a:p>
        </p:txBody>
      </p:sp>
      <p:sp>
        <p:nvSpPr>
          <p:cNvPr id="36" name="吹き出し: 角を丸めた四角形 35">
            <a:extLst>
              <a:ext uri="{FF2B5EF4-FFF2-40B4-BE49-F238E27FC236}">
                <a16:creationId xmlns:a16="http://schemas.microsoft.com/office/drawing/2014/main" id="{6D3A0C7A-63EB-4166-9679-6A6F25AE47FD}"/>
              </a:ext>
            </a:extLst>
          </p:cNvPr>
          <p:cNvSpPr/>
          <p:nvPr/>
        </p:nvSpPr>
        <p:spPr>
          <a:xfrm>
            <a:off x="801810" y="2689326"/>
            <a:ext cx="4341690" cy="469698"/>
          </a:xfrm>
          <a:prstGeom prst="wedgeRoundRectCallout">
            <a:avLst>
              <a:gd name="adj1" fmla="val -10960"/>
              <a:gd name="adj2" fmla="val 74881"/>
              <a:gd name="adj3" fmla="val 16667"/>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bg1"/>
                </a:solidFill>
              </a:rPr>
              <a:t>良い解を参照するが、摂動は標準基底に沿う</a:t>
            </a:r>
            <a:endParaRPr lang="en-US" altLang="ja-JP" dirty="0">
              <a:solidFill>
                <a:schemeClr val="bg1"/>
              </a:solidFill>
            </a:endParaRPr>
          </a:p>
        </p:txBody>
      </p:sp>
      <p:sp>
        <p:nvSpPr>
          <p:cNvPr id="38" name="テキスト ボックス 37">
            <a:extLst>
              <a:ext uri="{FF2B5EF4-FFF2-40B4-BE49-F238E27FC236}">
                <a16:creationId xmlns:a16="http://schemas.microsoft.com/office/drawing/2014/main" id="{C6B73171-BBD6-46F4-8F72-0BA141F376C1}"/>
              </a:ext>
            </a:extLst>
          </p:cNvPr>
          <p:cNvSpPr txBox="1"/>
          <p:nvPr/>
        </p:nvSpPr>
        <p:spPr>
          <a:xfrm>
            <a:off x="5611675" y="6110816"/>
            <a:ext cx="6096000" cy="338554"/>
          </a:xfrm>
          <a:prstGeom prst="rect">
            <a:avLst/>
          </a:prstGeom>
          <a:noFill/>
        </p:spPr>
        <p:txBody>
          <a:bodyPr wrap="square" rtlCol="0">
            <a:spAutoFit/>
          </a:bodyPr>
          <a:lstStyle/>
          <a:p>
            <a:r>
              <a:rPr kumimoji="1" lang="ja-JP" altLang="en-US" sz="1600" dirty="0"/>
              <a:t>新たな基底は、過去の良い解分布の共分散行列を固有値分解して得る</a:t>
            </a:r>
          </a:p>
        </p:txBody>
      </p:sp>
      <p:sp>
        <p:nvSpPr>
          <p:cNvPr id="14" name="テキスト ボックス 13">
            <a:extLst>
              <a:ext uri="{FF2B5EF4-FFF2-40B4-BE49-F238E27FC236}">
                <a16:creationId xmlns:a16="http://schemas.microsoft.com/office/drawing/2014/main" id="{DFB96253-2169-4CF0-AC4B-AF305F6CDBFC}"/>
              </a:ext>
            </a:extLst>
          </p:cNvPr>
          <p:cNvSpPr txBox="1"/>
          <p:nvPr/>
        </p:nvSpPr>
        <p:spPr>
          <a:xfrm>
            <a:off x="571984" y="-20412"/>
            <a:ext cx="2836193" cy="338554"/>
          </a:xfrm>
          <a:prstGeom prst="rect">
            <a:avLst/>
          </a:prstGeom>
          <a:noFill/>
        </p:spPr>
        <p:txBody>
          <a:bodyPr wrap="square" rtlCol="0">
            <a:spAutoFit/>
          </a:bodyPr>
          <a:lstStyle/>
          <a:p>
            <a:r>
              <a:rPr lang="ja-JP" altLang="en-US" sz="1600" b="1" dirty="0">
                <a:solidFill>
                  <a:schemeClr val="bg1"/>
                </a:solidFill>
              </a:rPr>
              <a:t>補足：</a:t>
            </a:r>
            <a:r>
              <a:rPr kumimoji="1" lang="ja-JP" altLang="en-US" sz="1600" b="1" dirty="0">
                <a:solidFill>
                  <a:schemeClr val="bg1"/>
                </a:solidFill>
              </a:rPr>
              <a:t>検証３</a:t>
            </a:r>
          </a:p>
        </p:txBody>
      </p:sp>
    </p:spTree>
    <p:extLst>
      <p:ext uri="{BB962C8B-B14F-4D97-AF65-F5344CB8AC3E}">
        <p14:creationId xmlns:p14="http://schemas.microsoft.com/office/powerpoint/2010/main" val="12712435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図 31" descr="テキスト が含まれている画像&#10;&#10;自動的に生成された説明">
            <a:extLst>
              <a:ext uri="{FF2B5EF4-FFF2-40B4-BE49-F238E27FC236}">
                <a16:creationId xmlns:a16="http://schemas.microsoft.com/office/drawing/2014/main" id="{E6C7E463-42D0-43BD-B2A8-CCFF939F5E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178" y="2413033"/>
            <a:ext cx="5015354" cy="3032057"/>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39</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ベンチマーク関数における性能比較</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569615"/>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多様な条件・手法と比較すると、</a:t>
            </a:r>
            <a:r>
              <a:rPr lang="en-US" altLang="ja-JP" sz="2800" dirty="0"/>
              <a:t>Adaptive CRI-PSO</a:t>
            </a:r>
            <a:r>
              <a:rPr lang="ja-JP" altLang="en-US" sz="2800" dirty="0"/>
              <a:t>が優れていた。</a:t>
            </a:r>
            <a:endParaRPr lang="en-US" altLang="ja-JP" sz="2800" dirty="0"/>
          </a:p>
        </p:txBody>
      </p:sp>
      <p:sp>
        <p:nvSpPr>
          <p:cNvPr id="22" name="テキスト ボックス 21">
            <a:extLst>
              <a:ext uri="{FF2B5EF4-FFF2-40B4-BE49-F238E27FC236}">
                <a16:creationId xmlns:a16="http://schemas.microsoft.com/office/drawing/2014/main" id="{E1DBA5B8-5766-499E-B9FE-B4D1A08EE86C}"/>
              </a:ext>
            </a:extLst>
          </p:cNvPr>
          <p:cNvSpPr txBox="1"/>
          <p:nvPr/>
        </p:nvSpPr>
        <p:spPr>
          <a:xfrm>
            <a:off x="408178" y="5889058"/>
            <a:ext cx="1751915" cy="276999"/>
          </a:xfrm>
          <a:prstGeom prst="rect">
            <a:avLst/>
          </a:prstGeom>
          <a:noFill/>
        </p:spPr>
        <p:txBody>
          <a:bodyPr wrap="square" rtlCol="0">
            <a:spAutoFit/>
          </a:bodyPr>
          <a:lstStyle/>
          <a:p>
            <a:r>
              <a:rPr kumimoji="1" lang="en-US" altLang="ja-JP" sz="1200" dirty="0"/>
              <a:t>[3] </a:t>
            </a:r>
            <a:r>
              <a:rPr kumimoji="1" lang="ja-JP" altLang="en-US" sz="1200" dirty="0"/>
              <a:t>公聴会資料 </a:t>
            </a:r>
            <a:r>
              <a:rPr kumimoji="1" lang="en-US" altLang="ja-JP" sz="1200" dirty="0"/>
              <a:t>(2020)</a:t>
            </a:r>
            <a:endParaRPr kumimoji="1" lang="ja-JP" altLang="en-US" sz="1200" dirty="0"/>
          </a:p>
        </p:txBody>
      </p:sp>
      <p:sp>
        <p:nvSpPr>
          <p:cNvPr id="30" name="テキスト ボックス 29">
            <a:extLst>
              <a:ext uri="{FF2B5EF4-FFF2-40B4-BE49-F238E27FC236}">
                <a16:creationId xmlns:a16="http://schemas.microsoft.com/office/drawing/2014/main" id="{F9CCC941-37FE-4BCC-B1AA-B603B6A8FCF9}"/>
              </a:ext>
            </a:extLst>
          </p:cNvPr>
          <p:cNvSpPr txBox="1"/>
          <p:nvPr/>
        </p:nvSpPr>
        <p:spPr>
          <a:xfrm>
            <a:off x="1126159" y="2019162"/>
            <a:ext cx="3579392" cy="338554"/>
          </a:xfrm>
          <a:prstGeom prst="rect">
            <a:avLst/>
          </a:prstGeom>
          <a:noFill/>
        </p:spPr>
        <p:txBody>
          <a:bodyPr wrap="square" rtlCol="0">
            <a:spAutoFit/>
          </a:bodyPr>
          <a:lstStyle/>
          <a:p>
            <a:pPr algn="ctr"/>
            <a:r>
              <a:rPr kumimoji="1" lang="ja-JP" altLang="en-US" sz="1600" dirty="0"/>
              <a:t>解空間を回転させた状態で性能の変化</a:t>
            </a:r>
          </a:p>
        </p:txBody>
      </p:sp>
      <p:sp>
        <p:nvSpPr>
          <p:cNvPr id="31" name="テキスト ボックス 30">
            <a:extLst>
              <a:ext uri="{FF2B5EF4-FFF2-40B4-BE49-F238E27FC236}">
                <a16:creationId xmlns:a16="http://schemas.microsoft.com/office/drawing/2014/main" id="{1B99857A-5B3F-4EA5-BE1D-009E3BC4CD4C}"/>
              </a:ext>
            </a:extLst>
          </p:cNvPr>
          <p:cNvSpPr txBox="1"/>
          <p:nvPr/>
        </p:nvSpPr>
        <p:spPr>
          <a:xfrm>
            <a:off x="1284135" y="5376145"/>
            <a:ext cx="3579392" cy="338554"/>
          </a:xfrm>
          <a:prstGeom prst="rect">
            <a:avLst/>
          </a:prstGeom>
          <a:noFill/>
        </p:spPr>
        <p:txBody>
          <a:bodyPr wrap="square" rtlCol="0">
            <a:spAutoFit/>
          </a:bodyPr>
          <a:lstStyle/>
          <a:p>
            <a:pPr algn="ctr"/>
            <a:r>
              <a:rPr kumimoji="1" lang="en-US" altLang="ja-JP" sz="1600" dirty="0"/>
              <a:t>AFPSO</a:t>
            </a:r>
            <a:r>
              <a:rPr kumimoji="1" lang="ja-JP" altLang="en-US" sz="1600" dirty="0"/>
              <a:t>は変動、</a:t>
            </a:r>
            <a:r>
              <a:rPr kumimoji="1" lang="en-US" altLang="ja-JP" sz="1600" dirty="0"/>
              <a:t>ACRI-PSO</a:t>
            </a:r>
            <a:r>
              <a:rPr kumimoji="1" lang="ja-JP" altLang="en-US" sz="1600" dirty="0"/>
              <a:t>はロバスト</a:t>
            </a:r>
          </a:p>
        </p:txBody>
      </p:sp>
      <p:pic>
        <p:nvPicPr>
          <p:cNvPr id="2" name="図 1">
            <a:extLst>
              <a:ext uri="{FF2B5EF4-FFF2-40B4-BE49-F238E27FC236}">
                <a16:creationId xmlns:a16="http://schemas.microsoft.com/office/drawing/2014/main" id="{82E8C86F-D8D8-416E-BEB9-52E0C71681D9}"/>
              </a:ext>
            </a:extLst>
          </p:cNvPr>
          <p:cNvPicPr>
            <a:picLocks noChangeAspect="1"/>
          </p:cNvPicPr>
          <p:nvPr/>
        </p:nvPicPr>
        <p:blipFill>
          <a:blip r:embed="rId3"/>
          <a:stretch>
            <a:fillRect/>
          </a:stretch>
        </p:blipFill>
        <p:spPr>
          <a:xfrm>
            <a:off x="5560743" y="1629997"/>
            <a:ext cx="6048080" cy="4536060"/>
          </a:xfrm>
          <a:prstGeom prst="rect">
            <a:avLst/>
          </a:prstGeom>
        </p:spPr>
      </p:pic>
      <p:sp>
        <p:nvSpPr>
          <p:cNvPr id="11" name="テキスト ボックス 10">
            <a:extLst>
              <a:ext uri="{FF2B5EF4-FFF2-40B4-BE49-F238E27FC236}">
                <a16:creationId xmlns:a16="http://schemas.microsoft.com/office/drawing/2014/main" id="{6FC19A80-C237-4112-AF87-079DE248F7C8}"/>
              </a:ext>
            </a:extLst>
          </p:cNvPr>
          <p:cNvSpPr txBox="1"/>
          <p:nvPr/>
        </p:nvSpPr>
        <p:spPr>
          <a:xfrm>
            <a:off x="571984" y="-20412"/>
            <a:ext cx="2836193" cy="338554"/>
          </a:xfrm>
          <a:prstGeom prst="rect">
            <a:avLst/>
          </a:prstGeom>
          <a:noFill/>
        </p:spPr>
        <p:txBody>
          <a:bodyPr wrap="square" rtlCol="0">
            <a:spAutoFit/>
          </a:bodyPr>
          <a:lstStyle/>
          <a:p>
            <a:r>
              <a:rPr lang="ja-JP" altLang="en-US" sz="1600" b="1" dirty="0">
                <a:solidFill>
                  <a:schemeClr val="bg1"/>
                </a:solidFill>
              </a:rPr>
              <a:t>補足：</a:t>
            </a:r>
            <a:r>
              <a:rPr kumimoji="1" lang="ja-JP" altLang="en-US" sz="1600" b="1" dirty="0">
                <a:solidFill>
                  <a:schemeClr val="bg1"/>
                </a:solidFill>
              </a:rPr>
              <a:t>検証３</a:t>
            </a:r>
          </a:p>
        </p:txBody>
      </p:sp>
    </p:spTree>
    <p:extLst>
      <p:ext uri="{BB962C8B-B14F-4D97-AF65-F5344CB8AC3E}">
        <p14:creationId xmlns:p14="http://schemas.microsoft.com/office/powerpoint/2010/main" val="4273007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テキスト ボックス 49">
            <a:extLst>
              <a:ext uri="{FF2B5EF4-FFF2-40B4-BE49-F238E27FC236}">
                <a16:creationId xmlns:a16="http://schemas.microsoft.com/office/drawing/2014/main" id="{BA8657F7-EA04-429B-BD21-0801CB5FD35B}"/>
              </a:ext>
            </a:extLst>
          </p:cNvPr>
          <p:cNvSpPr txBox="1"/>
          <p:nvPr/>
        </p:nvSpPr>
        <p:spPr>
          <a:xfrm>
            <a:off x="1874094" y="1271644"/>
            <a:ext cx="8457224" cy="4898362"/>
          </a:xfrm>
          <a:prstGeom prst="rect">
            <a:avLst/>
          </a:prstGeom>
          <a:solidFill>
            <a:schemeClr val="bg1">
              <a:lumMod val="85000"/>
            </a:schemeClr>
          </a:solidFill>
        </p:spPr>
        <p:txBody>
          <a:bodyPr wrap="square" rtlCol="0">
            <a:spAutoFit/>
          </a:bodyPr>
          <a:lstStyle/>
          <a:p>
            <a:pPr algn="ctr"/>
            <a:endParaRPr kumimoji="1" lang="en-US" altLang="ja-JP" dirty="0">
              <a:solidFill>
                <a:schemeClr val="bg1"/>
              </a:solidFill>
            </a:endParaRPr>
          </a:p>
        </p:txBody>
      </p:sp>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2022</a:t>
            </a:r>
            <a:r>
              <a:rPr lang="ja-JP" altLang="en-US" dirty="0"/>
              <a:t>年度 共同研究　下期進捗</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学生の状況</a:t>
            </a:r>
          </a:p>
        </p:txBody>
      </p:sp>
      <p:graphicFrame>
        <p:nvGraphicFramePr>
          <p:cNvPr id="9" name="コンテンツ プレースホルダー 6">
            <a:extLst>
              <a:ext uri="{FF2B5EF4-FFF2-40B4-BE49-F238E27FC236}">
                <a16:creationId xmlns:a16="http://schemas.microsoft.com/office/drawing/2014/main" id="{A9A8B8B6-F23D-4D38-9233-209CE9A1739C}"/>
              </a:ext>
            </a:extLst>
          </p:cNvPr>
          <p:cNvGraphicFramePr>
            <a:graphicFrameLocks/>
          </p:cNvGraphicFramePr>
          <p:nvPr>
            <p:extLst>
              <p:ext uri="{D42A27DB-BD31-4B8C-83A1-F6EECF244321}">
                <p14:modId xmlns:p14="http://schemas.microsoft.com/office/powerpoint/2010/main" val="30274633"/>
              </p:ext>
            </p:extLst>
          </p:nvPr>
        </p:nvGraphicFramePr>
        <p:xfrm>
          <a:off x="81623" y="901038"/>
          <a:ext cx="11880000" cy="365760"/>
        </p:xfrm>
        <a:graphic>
          <a:graphicData uri="http://schemas.openxmlformats.org/drawingml/2006/table">
            <a:tbl>
              <a:tblPr firstRow="1" bandRow="1">
                <a:tableStyleId>{69012ECD-51FC-41F1-AA8D-1B2483CD663E}</a:tableStyleId>
              </a:tblPr>
              <a:tblGrid>
                <a:gridCol w="1756702">
                  <a:extLst>
                    <a:ext uri="{9D8B030D-6E8A-4147-A177-3AD203B41FA5}">
                      <a16:colId xmlns:a16="http://schemas.microsoft.com/office/drawing/2014/main" val="593228238"/>
                    </a:ext>
                  </a:extLst>
                </a:gridCol>
                <a:gridCol w="2563298">
                  <a:extLst>
                    <a:ext uri="{9D8B030D-6E8A-4147-A177-3AD203B41FA5}">
                      <a16:colId xmlns:a16="http://schemas.microsoft.com/office/drawing/2014/main" val="3320444244"/>
                    </a:ext>
                  </a:extLst>
                </a:gridCol>
                <a:gridCol w="2520000">
                  <a:extLst>
                    <a:ext uri="{9D8B030D-6E8A-4147-A177-3AD203B41FA5}">
                      <a16:colId xmlns:a16="http://schemas.microsoft.com/office/drawing/2014/main" val="869470032"/>
                    </a:ext>
                  </a:extLst>
                </a:gridCol>
                <a:gridCol w="2520000">
                  <a:extLst>
                    <a:ext uri="{9D8B030D-6E8A-4147-A177-3AD203B41FA5}">
                      <a16:colId xmlns:a16="http://schemas.microsoft.com/office/drawing/2014/main" val="2652370762"/>
                    </a:ext>
                  </a:extLst>
                </a:gridCol>
                <a:gridCol w="2520000">
                  <a:extLst>
                    <a:ext uri="{9D8B030D-6E8A-4147-A177-3AD203B41FA5}">
                      <a16:colId xmlns:a16="http://schemas.microsoft.com/office/drawing/2014/main" val="1552732749"/>
                    </a:ext>
                  </a:extLst>
                </a:gridCol>
              </a:tblGrid>
              <a:tr h="266148">
                <a:tc>
                  <a:txBody>
                    <a:bodyPr/>
                    <a:lstStyle/>
                    <a:p>
                      <a:pPr algn="ctr"/>
                      <a:r>
                        <a:rPr kumimoji="1" lang="ja-JP" altLang="en-US" sz="1600" dirty="0"/>
                        <a:t>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1Q</a:t>
                      </a:r>
                      <a:endParaRPr kumimoji="1" lang="ja-JP" altLang="en-US" dirty="0"/>
                    </a:p>
                  </a:txBody>
                  <a:tcPr>
                    <a:lnL w="12700"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2Q</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3Q</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4Q</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9225261"/>
                  </a:ext>
                </a:extLst>
              </a:tr>
            </a:tbl>
          </a:graphicData>
        </a:graphic>
      </p:graphicFrame>
      <p:sp>
        <p:nvSpPr>
          <p:cNvPr id="10" name="テキスト ボックス 9">
            <a:extLst>
              <a:ext uri="{FF2B5EF4-FFF2-40B4-BE49-F238E27FC236}">
                <a16:creationId xmlns:a16="http://schemas.microsoft.com/office/drawing/2014/main" id="{C45EFDA1-44CE-4C9A-A864-19EF09CC7A2D}"/>
              </a:ext>
            </a:extLst>
          </p:cNvPr>
          <p:cNvSpPr txBox="1"/>
          <p:nvPr/>
        </p:nvSpPr>
        <p:spPr>
          <a:xfrm>
            <a:off x="85793" y="1399781"/>
            <a:ext cx="1338828" cy="369332"/>
          </a:xfrm>
          <a:prstGeom prst="rect">
            <a:avLst/>
          </a:prstGeom>
          <a:noFill/>
        </p:spPr>
        <p:txBody>
          <a:bodyPr wrap="none" rtlCol="0">
            <a:spAutoFit/>
          </a:bodyPr>
          <a:lstStyle/>
          <a:p>
            <a:r>
              <a:rPr kumimoji="1" lang="ja-JP" altLang="en-US" b="1" dirty="0"/>
              <a:t>制約対処法</a:t>
            </a:r>
          </a:p>
        </p:txBody>
      </p:sp>
      <p:sp>
        <p:nvSpPr>
          <p:cNvPr id="13" name="テキスト ボックス 12">
            <a:extLst>
              <a:ext uri="{FF2B5EF4-FFF2-40B4-BE49-F238E27FC236}">
                <a16:creationId xmlns:a16="http://schemas.microsoft.com/office/drawing/2014/main" id="{466AD4C2-C11D-4295-84A1-ABC1BF0A2392}"/>
              </a:ext>
            </a:extLst>
          </p:cNvPr>
          <p:cNvSpPr txBox="1"/>
          <p:nvPr/>
        </p:nvSpPr>
        <p:spPr>
          <a:xfrm>
            <a:off x="85793" y="3442203"/>
            <a:ext cx="1338828" cy="369332"/>
          </a:xfrm>
          <a:prstGeom prst="rect">
            <a:avLst/>
          </a:prstGeom>
          <a:noFill/>
        </p:spPr>
        <p:txBody>
          <a:bodyPr wrap="none" rtlCol="0">
            <a:spAutoFit/>
          </a:bodyPr>
          <a:lstStyle/>
          <a:p>
            <a:r>
              <a:rPr kumimoji="1" lang="ja-JP" altLang="en-US" b="1" dirty="0"/>
              <a:t>近傍生成法</a:t>
            </a:r>
          </a:p>
        </p:txBody>
      </p:sp>
      <p:sp>
        <p:nvSpPr>
          <p:cNvPr id="15" name="テキスト ボックス 14">
            <a:extLst>
              <a:ext uri="{FF2B5EF4-FFF2-40B4-BE49-F238E27FC236}">
                <a16:creationId xmlns:a16="http://schemas.microsoft.com/office/drawing/2014/main" id="{6B0D54D0-B9DA-4639-BEDA-1ED6BE6380E2}"/>
              </a:ext>
            </a:extLst>
          </p:cNvPr>
          <p:cNvSpPr txBox="1"/>
          <p:nvPr/>
        </p:nvSpPr>
        <p:spPr>
          <a:xfrm>
            <a:off x="85793" y="4357292"/>
            <a:ext cx="1837362" cy="369332"/>
          </a:xfrm>
          <a:prstGeom prst="rect">
            <a:avLst/>
          </a:prstGeom>
          <a:noFill/>
        </p:spPr>
        <p:txBody>
          <a:bodyPr wrap="none" rtlCol="0">
            <a:spAutoFit/>
          </a:bodyPr>
          <a:lstStyle/>
          <a:p>
            <a:r>
              <a:rPr kumimoji="1" lang="ja-JP" altLang="en-US" b="1" dirty="0"/>
              <a:t>合体アルゴリズム</a:t>
            </a:r>
          </a:p>
        </p:txBody>
      </p:sp>
      <p:cxnSp>
        <p:nvCxnSpPr>
          <p:cNvPr id="16" name="直線矢印コネクタ 15">
            <a:extLst>
              <a:ext uri="{FF2B5EF4-FFF2-40B4-BE49-F238E27FC236}">
                <a16:creationId xmlns:a16="http://schemas.microsoft.com/office/drawing/2014/main" id="{B309D90D-7174-4AE1-BFF0-F749B94AC388}"/>
              </a:ext>
            </a:extLst>
          </p:cNvPr>
          <p:cNvCxnSpPr>
            <a:cxnSpLocks/>
          </p:cNvCxnSpPr>
          <p:nvPr/>
        </p:nvCxnSpPr>
        <p:spPr>
          <a:xfrm flipV="1">
            <a:off x="1821476" y="2050748"/>
            <a:ext cx="8895569"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18" name="二等辺三角形 17">
            <a:extLst>
              <a:ext uri="{FF2B5EF4-FFF2-40B4-BE49-F238E27FC236}">
                <a16:creationId xmlns:a16="http://schemas.microsoft.com/office/drawing/2014/main" id="{5E6562E1-DB00-4859-8193-8BC69F03A052}"/>
              </a:ext>
            </a:extLst>
          </p:cNvPr>
          <p:cNvSpPr/>
          <p:nvPr/>
        </p:nvSpPr>
        <p:spPr>
          <a:xfrm rot="10800000">
            <a:off x="6014903" y="1847965"/>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テキスト ボックス 18">
            <a:extLst>
              <a:ext uri="{FF2B5EF4-FFF2-40B4-BE49-F238E27FC236}">
                <a16:creationId xmlns:a16="http://schemas.microsoft.com/office/drawing/2014/main" id="{1312052C-4E92-4F39-9AE5-A8D06F2FD9B6}"/>
              </a:ext>
            </a:extLst>
          </p:cNvPr>
          <p:cNvSpPr txBox="1"/>
          <p:nvPr/>
        </p:nvSpPr>
        <p:spPr>
          <a:xfrm>
            <a:off x="4731725" y="1514893"/>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cxnSp>
        <p:nvCxnSpPr>
          <p:cNvPr id="20" name="直線コネクタ 19">
            <a:extLst>
              <a:ext uri="{FF2B5EF4-FFF2-40B4-BE49-F238E27FC236}">
                <a16:creationId xmlns:a16="http://schemas.microsoft.com/office/drawing/2014/main" id="{08D54A08-4CEC-41F0-A820-4235A28FC5B2}"/>
              </a:ext>
            </a:extLst>
          </p:cNvPr>
          <p:cNvCxnSpPr>
            <a:cxnSpLocks/>
          </p:cNvCxnSpPr>
          <p:nvPr/>
        </p:nvCxnSpPr>
        <p:spPr>
          <a:xfrm>
            <a:off x="1860681"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FC4FD2EF-7DF2-43A8-8694-4BB79F4325CE}"/>
              </a:ext>
            </a:extLst>
          </p:cNvPr>
          <p:cNvCxnSpPr>
            <a:cxnSpLocks/>
          </p:cNvCxnSpPr>
          <p:nvPr/>
        </p:nvCxnSpPr>
        <p:spPr>
          <a:xfrm>
            <a:off x="4399247"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2DF800E-14B6-4AF1-9257-F248CEE8C072}"/>
              </a:ext>
            </a:extLst>
          </p:cNvPr>
          <p:cNvCxnSpPr>
            <a:cxnSpLocks/>
          </p:cNvCxnSpPr>
          <p:nvPr/>
        </p:nvCxnSpPr>
        <p:spPr>
          <a:xfrm>
            <a:off x="6926138"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99C48243-FFF0-4108-A649-FB08DC338154}"/>
              </a:ext>
            </a:extLst>
          </p:cNvPr>
          <p:cNvCxnSpPr>
            <a:cxnSpLocks/>
          </p:cNvCxnSpPr>
          <p:nvPr/>
        </p:nvCxnSpPr>
        <p:spPr>
          <a:xfrm>
            <a:off x="9445654"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DB37C858-AEC8-4397-81A3-85DDB5CD9CAA}"/>
              </a:ext>
            </a:extLst>
          </p:cNvPr>
          <p:cNvSpPr txBox="1"/>
          <p:nvPr/>
        </p:nvSpPr>
        <p:spPr>
          <a:xfrm>
            <a:off x="314391" y="2369187"/>
            <a:ext cx="1337220" cy="369332"/>
          </a:xfrm>
          <a:prstGeom prst="rect">
            <a:avLst/>
          </a:prstGeom>
          <a:noFill/>
        </p:spPr>
        <p:txBody>
          <a:bodyPr wrap="square" rtlCol="0">
            <a:spAutoFit/>
          </a:bodyPr>
          <a:lstStyle/>
          <a:p>
            <a:pPr algn="ctr"/>
            <a:r>
              <a:rPr kumimoji="1" lang="en-US" altLang="ja-JP" sz="1600" dirty="0"/>
              <a:t>M2</a:t>
            </a:r>
            <a:r>
              <a:rPr kumimoji="1" lang="ja-JP" altLang="en-US" dirty="0"/>
              <a:t>小嶋さん</a:t>
            </a:r>
          </a:p>
        </p:txBody>
      </p:sp>
      <p:cxnSp>
        <p:nvCxnSpPr>
          <p:cNvPr id="30" name="直線矢印コネクタ 29">
            <a:extLst>
              <a:ext uri="{FF2B5EF4-FFF2-40B4-BE49-F238E27FC236}">
                <a16:creationId xmlns:a16="http://schemas.microsoft.com/office/drawing/2014/main" id="{AC9DAE13-EF39-4F77-8FC4-470804B72C22}"/>
              </a:ext>
            </a:extLst>
          </p:cNvPr>
          <p:cNvCxnSpPr>
            <a:cxnSpLocks/>
          </p:cNvCxnSpPr>
          <p:nvPr/>
        </p:nvCxnSpPr>
        <p:spPr>
          <a:xfrm>
            <a:off x="1879731" y="4025693"/>
            <a:ext cx="9960406"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32" name="テキスト ボックス 31">
            <a:extLst>
              <a:ext uri="{FF2B5EF4-FFF2-40B4-BE49-F238E27FC236}">
                <a16:creationId xmlns:a16="http://schemas.microsoft.com/office/drawing/2014/main" id="{17E5A659-8187-4853-B3DB-A238A362528C}"/>
              </a:ext>
            </a:extLst>
          </p:cNvPr>
          <p:cNvSpPr txBox="1"/>
          <p:nvPr/>
        </p:nvSpPr>
        <p:spPr>
          <a:xfrm>
            <a:off x="314391" y="3832901"/>
            <a:ext cx="1337220" cy="369332"/>
          </a:xfrm>
          <a:prstGeom prst="rect">
            <a:avLst/>
          </a:prstGeom>
          <a:noFill/>
        </p:spPr>
        <p:txBody>
          <a:bodyPr wrap="square" rtlCol="0">
            <a:spAutoFit/>
          </a:bodyPr>
          <a:lstStyle/>
          <a:p>
            <a:pPr algn="ctr"/>
            <a:r>
              <a:rPr kumimoji="1" lang="en-US" altLang="ja-JP" sz="1600" dirty="0"/>
              <a:t>M1</a:t>
            </a:r>
            <a:r>
              <a:rPr kumimoji="1" lang="ja-JP" altLang="en-US" dirty="0"/>
              <a:t>佐藤さん</a:t>
            </a:r>
          </a:p>
        </p:txBody>
      </p:sp>
      <p:sp>
        <p:nvSpPr>
          <p:cNvPr id="33" name="二等辺三角形 32">
            <a:extLst>
              <a:ext uri="{FF2B5EF4-FFF2-40B4-BE49-F238E27FC236}">
                <a16:creationId xmlns:a16="http://schemas.microsoft.com/office/drawing/2014/main" id="{C601EBBD-1CBB-4EFC-9FBA-C291898A295D}"/>
              </a:ext>
            </a:extLst>
          </p:cNvPr>
          <p:cNvSpPr/>
          <p:nvPr/>
        </p:nvSpPr>
        <p:spPr>
          <a:xfrm rot="10800000">
            <a:off x="6014903" y="3869272"/>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テキスト ボックス 33">
            <a:extLst>
              <a:ext uri="{FF2B5EF4-FFF2-40B4-BE49-F238E27FC236}">
                <a16:creationId xmlns:a16="http://schemas.microsoft.com/office/drawing/2014/main" id="{FECBED07-4DFB-49F8-BABB-958ED67661C2}"/>
              </a:ext>
            </a:extLst>
          </p:cNvPr>
          <p:cNvSpPr txBox="1"/>
          <p:nvPr/>
        </p:nvSpPr>
        <p:spPr>
          <a:xfrm>
            <a:off x="5146911" y="3516096"/>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cxnSp>
        <p:nvCxnSpPr>
          <p:cNvPr id="38" name="直線矢印コネクタ 37">
            <a:extLst>
              <a:ext uri="{FF2B5EF4-FFF2-40B4-BE49-F238E27FC236}">
                <a16:creationId xmlns:a16="http://schemas.microsoft.com/office/drawing/2014/main" id="{B653FB38-FFE9-48E8-90C0-5070C8B1748F}"/>
              </a:ext>
            </a:extLst>
          </p:cNvPr>
          <p:cNvCxnSpPr>
            <a:cxnSpLocks/>
          </p:cNvCxnSpPr>
          <p:nvPr/>
        </p:nvCxnSpPr>
        <p:spPr>
          <a:xfrm flipV="1">
            <a:off x="1872357" y="4856732"/>
            <a:ext cx="1223087" cy="1"/>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cxnSp>
        <p:nvCxnSpPr>
          <p:cNvPr id="41" name="直線矢印コネクタ 40">
            <a:extLst>
              <a:ext uri="{FF2B5EF4-FFF2-40B4-BE49-F238E27FC236}">
                <a16:creationId xmlns:a16="http://schemas.microsoft.com/office/drawing/2014/main" id="{8E63B829-ED06-4F85-9CB6-BD65618D4313}"/>
              </a:ext>
            </a:extLst>
          </p:cNvPr>
          <p:cNvCxnSpPr>
            <a:cxnSpLocks/>
          </p:cNvCxnSpPr>
          <p:nvPr/>
        </p:nvCxnSpPr>
        <p:spPr>
          <a:xfrm>
            <a:off x="3095444" y="5377987"/>
            <a:ext cx="4686481"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44" name="吹き出し: 角を丸めた四角形 43">
            <a:extLst>
              <a:ext uri="{FF2B5EF4-FFF2-40B4-BE49-F238E27FC236}">
                <a16:creationId xmlns:a16="http://schemas.microsoft.com/office/drawing/2014/main" id="{EE465C8E-95B2-4DE2-B2D9-1D693C71A61F}"/>
              </a:ext>
            </a:extLst>
          </p:cNvPr>
          <p:cNvSpPr/>
          <p:nvPr/>
        </p:nvSpPr>
        <p:spPr>
          <a:xfrm>
            <a:off x="860775" y="5274006"/>
            <a:ext cx="3193699" cy="468295"/>
          </a:xfrm>
          <a:prstGeom prst="wedgeRoundRectCallout">
            <a:avLst>
              <a:gd name="adj1" fmla="val -5228"/>
              <a:gd name="adj2" fmla="val -95024"/>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2021</a:t>
            </a:r>
            <a:r>
              <a:rPr lang="ja-JP" altLang="en-US" sz="1400" dirty="0"/>
              <a:t>年度開発版を先行して評価し、</a:t>
            </a:r>
            <a:endParaRPr lang="en-US" altLang="ja-JP" sz="1400" dirty="0"/>
          </a:p>
          <a:p>
            <a:pPr algn="ctr"/>
            <a:r>
              <a:rPr lang="ja-JP" altLang="en-US" sz="1400" dirty="0"/>
              <a:t>学生側から進捗があれば、アップデートする</a:t>
            </a:r>
          </a:p>
        </p:txBody>
      </p:sp>
      <p:sp>
        <p:nvSpPr>
          <p:cNvPr id="45" name="テキスト ボックス 44">
            <a:extLst>
              <a:ext uri="{FF2B5EF4-FFF2-40B4-BE49-F238E27FC236}">
                <a16:creationId xmlns:a16="http://schemas.microsoft.com/office/drawing/2014/main" id="{C36495C1-86AB-41EB-BF6B-7762A9820DF3}"/>
              </a:ext>
            </a:extLst>
          </p:cNvPr>
          <p:cNvSpPr txBox="1"/>
          <p:nvPr/>
        </p:nvSpPr>
        <p:spPr>
          <a:xfrm>
            <a:off x="4714614" y="5050178"/>
            <a:ext cx="1741182" cy="307777"/>
          </a:xfrm>
          <a:prstGeom prst="rect">
            <a:avLst/>
          </a:prstGeom>
          <a:noFill/>
        </p:spPr>
        <p:txBody>
          <a:bodyPr wrap="none" rtlCol="0">
            <a:spAutoFit/>
          </a:bodyPr>
          <a:lstStyle/>
          <a:p>
            <a:r>
              <a:rPr kumimoji="1" lang="ja-JP" altLang="en-US" sz="1400" dirty="0"/>
              <a:t>スケジュール問題適用</a:t>
            </a:r>
          </a:p>
        </p:txBody>
      </p:sp>
      <p:sp>
        <p:nvSpPr>
          <p:cNvPr id="46" name="テキスト ボックス 45">
            <a:extLst>
              <a:ext uri="{FF2B5EF4-FFF2-40B4-BE49-F238E27FC236}">
                <a16:creationId xmlns:a16="http://schemas.microsoft.com/office/drawing/2014/main" id="{D5C0E911-CA24-4E02-8B80-8FE7CAB2512B}"/>
              </a:ext>
            </a:extLst>
          </p:cNvPr>
          <p:cNvSpPr txBox="1"/>
          <p:nvPr/>
        </p:nvSpPr>
        <p:spPr>
          <a:xfrm>
            <a:off x="2032494" y="4509761"/>
            <a:ext cx="902811" cy="307777"/>
          </a:xfrm>
          <a:prstGeom prst="rect">
            <a:avLst/>
          </a:prstGeom>
          <a:noFill/>
        </p:spPr>
        <p:txBody>
          <a:bodyPr wrap="none" rtlCol="0">
            <a:spAutoFit/>
          </a:bodyPr>
          <a:lstStyle/>
          <a:p>
            <a:pPr algn="ctr"/>
            <a:r>
              <a:rPr kumimoji="1" lang="ja-JP" altLang="en-US" sz="1400" dirty="0"/>
              <a:t>性能評価</a:t>
            </a:r>
          </a:p>
        </p:txBody>
      </p:sp>
      <p:cxnSp>
        <p:nvCxnSpPr>
          <p:cNvPr id="49" name="直線矢印コネクタ 48">
            <a:extLst>
              <a:ext uri="{FF2B5EF4-FFF2-40B4-BE49-F238E27FC236}">
                <a16:creationId xmlns:a16="http://schemas.microsoft.com/office/drawing/2014/main" id="{BC898112-4EE7-4B66-8163-42B2CEEBC1AE}"/>
              </a:ext>
            </a:extLst>
          </p:cNvPr>
          <p:cNvCxnSpPr>
            <a:cxnSpLocks/>
          </p:cNvCxnSpPr>
          <p:nvPr/>
        </p:nvCxnSpPr>
        <p:spPr>
          <a:xfrm>
            <a:off x="10902932" y="6134960"/>
            <a:ext cx="937205"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51" name="吹き出し: 角を丸めた四角形 50">
            <a:extLst>
              <a:ext uri="{FF2B5EF4-FFF2-40B4-BE49-F238E27FC236}">
                <a16:creationId xmlns:a16="http://schemas.microsoft.com/office/drawing/2014/main" id="{1C8954BD-BAF6-499B-90FA-A2F440E1D330}"/>
              </a:ext>
            </a:extLst>
          </p:cNvPr>
          <p:cNvSpPr/>
          <p:nvPr/>
        </p:nvSpPr>
        <p:spPr>
          <a:xfrm>
            <a:off x="9790428" y="5085708"/>
            <a:ext cx="2225007" cy="468295"/>
          </a:xfrm>
          <a:prstGeom prst="wedgeRoundRectCallout">
            <a:avLst>
              <a:gd name="adj1" fmla="val 25950"/>
              <a:gd name="adj2" fmla="val 87509"/>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数千次元で、</a:t>
            </a:r>
            <a:r>
              <a:rPr lang="en-US" altLang="ja-JP" sz="1400" dirty="0"/>
              <a:t>15</a:t>
            </a:r>
            <a:r>
              <a:rPr lang="ja-JP" altLang="en-US" sz="1400" dirty="0"/>
              <a:t>分以内に可能解を得るには必須</a:t>
            </a:r>
          </a:p>
        </p:txBody>
      </p:sp>
      <p:sp>
        <p:nvSpPr>
          <p:cNvPr id="52" name="テキスト ボックス 51">
            <a:extLst>
              <a:ext uri="{FF2B5EF4-FFF2-40B4-BE49-F238E27FC236}">
                <a16:creationId xmlns:a16="http://schemas.microsoft.com/office/drawing/2014/main" id="{7C7E9A40-1CFC-49AA-B808-2D2CD95C94F6}"/>
              </a:ext>
            </a:extLst>
          </p:cNvPr>
          <p:cNvSpPr txBox="1"/>
          <p:nvPr/>
        </p:nvSpPr>
        <p:spPr>
          <a:xfrm>
            <a:off x="10918238" y="5715775"/>
            <a:ext cx="889067" cy="338554"/>
          </a:xfrm>
          <a:prstGeom prst="rect">
            <a:avLst/>
          </a:prstGeom>
          <a:noFill/>
        </p:spPr>
        <p:txBody>
          <a:bodyPr wrap="square" rtlCol="0">
            <a:spAutoFit/>
          </a:bodyPr>
          <a:lstStyle/>
          <a:p>
            <a:pPr algn="ctr"/>
            <a:r>
              <a:rPr kumimoji="1" lang="ja-JP" altLang="en-US" sz="1600" dirty="0"/>
              <a:t>並列化</a:t>
            </a:r>
          </a:p>
        </p:txBody>
      </p:sp>
      <p:sp>
        <p:nvSpPr>
          <p:cNvPr id="54" name="二等辺三角形 53">
            <a:extLst>
              <a:ext uri="{FF2B5EF4-FFF2-40B4-BE49-F238E27FC236}">
                <a16:creationId xmlns:a16="http://schemas.microsoft.com/office/drawing/2014/main" id="{720FB6D8-41E6-4B16-984D-607165B8EEFE}"/>
              </a:ext>
            </a:extLst>
          </p:cNvPr>
          <p:cNvSpPr/>
          <p:nvPr/>
        </p:nvSpPr>
        <p:spPr>
          <a:xfrm rot="10800000">
            <a:off x="10635044" y="3102570"/>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5" name="テキスト ボックス 54">
            <a:extLst>
              <a:ext uri="{FF2B5EF4-FFF2-40B4-BE49-F238E27FC236}">
                <a16:creationId xmlns:a16="http://schemas.microsoft.com/office/drawing/2014/main" id="{7C4B9262-91CD-4810-A374-6FA17E16AD7D}"/>
              </a:ext>
            </a:extLst>
          </p:cNvPr>
          <p:cNvSpPr txBox="1"/>
          <p:nvPr/>
        </p:nvSpPr>
        <p:spPr>
          <a:xfrm>
            <a:off x="9772856" y="2796464"/>
            <a:ext cx="1297828" cy="307777"/>
          </a:xfrm>
          <a:prstGeom prst="rect">
            <a:avLst/>
          </a:prstGeom>
          <a:noFill/>
        </p:spPr>
        <p:txBody>
          <a:bodyPr wrap="square" rtlCol="0">
            <a:spAutoFit/>
          </a:bodyPr>
          <a:lstStyle/>
          <a:p>
            <a:pPr algn="ctr"/>
            <a:r>
              <a:rPr kumimoji="1" lang="ja-JP" altLang="en-US" sz="1400" dirty="0"/>
              <a:t>卒業論文</a:t>
            </a:r>
          </a:p>
        </p:txBody>
      </p:sp>
      <p:sp>
        <p:nvSpPr>
          <p:cNvPr id="59" name="二等辺三角形 58">
            <a:extLst>
              <a:ext uri="{FF2B5EF4-FFF2-40B4-BE49-F238E27FC236}">
                <a16:creationId xmlns:a16="http://schemas.microsoft.com/office/drawing/2014/main" id="{7C5AFBCD-E600-4B59-ADE4-039E2F383AF3}"/>
              </a:ext>
            </a:extLst>
          </p:cNvPr>
          <p:cNvSpPr/>
          <p:nvPr/>
        </p:nvSpPr>
        <p:spPr>
          <a:xfrm rot="10800000">
            <a:off x="11445826" y="3831231"/>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1" name="テキスト ボックス 60">
            <a:extLst>
              <a:ext uri="{FF2B5EF4-FFF2-40B4-BE49-F238E27FC236}">
                <a16:creationId xmlns:a16="http://schemas.microsoft.com/office/drawing/2014/main" id="{41991E38-688B-4200-8648-AE34F8FDF8C0}"/>
              </a:ext>
            </a:extLst>
          </p:cNvPr>
          <p:cNvSpPr txBox="1"/>
          <p:nvPr/>
        </p:nvSpPr>
        <p:spPr>
          <a:xfrm>
            <a:off x="10312269" y="3516096"/>
            <a:ext cx="1879731" cy="307777"/>
          </a:xfrm>
          <a:prstGeom prst="rect">
            <a:avLst/>
          </a:prstGeom>
          <a:noFill/>
        </p:spPr>
        <p:txBody>
          <a:bodyPr wrap="square" rtlCol="0">
            <a:spAutoFit/>
          </a:bodyPr>
          <a:lstStyle/>
          <a:p>
            <a:pPr algn="ctr"/>
            <a:r>
              <a:rPr kumimoji="1" lang="ja-JP" altLang="en-US" sz="1400" dirty="0"/>
              <a:t>進化計算学会 研究会</a:t>
            </a:r>
          </a:p>
        </p:txBody>
      </p:sp>
      <p:sp>
        <p:nvSpPr>
          <p:cNvPr id="53" name="吹き出し: 角を丸めた四角形 52">
            <a:extLst>
              <a:ext uri="{FF2B5EF4-FFF2-40B4-BE49-F238E27FC236}">
                <a16:creationId xmlns:a16="http://schemas.microsoft.com/office/drawing/2014/main" id="{A26C82DA-1939-4C6A-A24B-C737C5900AF6}"/>
              </a:ext>
            </a:extLst>
          </p:cNvPr>
          <p:cNvSpPr/>
          <p:nvPr/>
        </p:nvSpPr>
        <p:spPr>
          <a:xfrm>
            <a:off x="5388314" y="4482975"/>
            <a:ext cx="1960450" cy="319852"/>
          </a:xfrm>
          <a:prstGeom prst="wedgeRoundRectCallout">
            <a:avLst>
              <a:gd name="adj1" fmla="val -30435"/>
              <a:gd name="adj2" fmla="val 107650"/>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実応用での性能評価</a:t>
            </a:r>
          </a:p>
        </p:txBody>
      </p:sp>
      <p:cxnSp>
        <p:nvCxnSpPr>
          <p:cNvPr id="58" name="直線矢印コネクタ 57">
            <a:extLst>
              <a:ext uri="{FF2B5EF4-FFF2-40B4-BE49-F238E27FC236}">
                <a16:creationId xmlns:a16="http://schemas.microsoft.com/office/drawing/2014/main" id="{B410233F-02C3-4FFF-9BBF-B313942BA667}"/>
              </a:ext>
            </a:extLst>
          </p:cNvPr>
          <p:cNvCxnSpPr>
            <a:cxnSpLocks/>
            <a:endCxn id="54" idx="0"/>
          </p:cNvCxnSpPr>
          <p:nvPr/>
        </p:nvCxnSpPr>
        <p:spPr>
          <a:xfrm>
            <a:off x="7673372" y="3231148"/>
            <a:ext cx="3043673" cy="667"/>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64" name="二等辺三角形 63">
            <a:extLst>
              <a:ext uri="{FF2B5EF4-FFF2-40B4-BE49-F238E27FC236}">
                <a16:creationId xmlns:a16="http://schemas.microsoft.com/office/drawing/2014/main" id="{975B22E6-D339-4622-93CC-27944A3E9AB2}"/>
              </a:ext>
            </a:extLst>
          </p:cNvPr>
          <p:cNvSpPr/>
          <p:nvPr/>
        </p:nvSpPr>
        <p:spPr>
          <a:xfrm rot="10800000">
            <a:off x="10624197" y="2496429"/>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5" name="テキスト ボックス 64">
            <a:extLst>
              <a:ext uri="{FF2B5EF4-FFF2-40B4-BE49-F238E27FC236}">
                <a16:creationId xmlns:a16="http://schemas.microsoft.com/office/drawing/2014/main" id="{899E187D-548D-4B4E-8239-29959768A0E4}"/>
              </a:ext>
            </a:extLst>
          </p:cNvPr>
          <p:cNvSpPr txBox="1"/>
          <p:nvPr/>
        </p:nvSpPr>
        <p:spPr>
          <a:xfrm>
            <a:off x="9934218" y="2177749"/>
            <a:ext cx="975077" cy="307777"/>
          </a:xfrm>
          <a:prstGeom prst="rect">
            <a:avLst/>
          </a:prstGeom>
          <a:noFill/>
        </p:spPr>
        <p:txBody>
          <a:bodyPr wrap="square" rtlCol="0">
            <a:spAutoFit/>
          </a:bodyPr>
          <a:lstStyle/>
          <a:p>
            <a:pPr algn="ctr"/>
            <a:r>
              <a:rPr kumimoji="1" lang="ja-JP" altLang="en-US" sz="1400" dirty="0"/>
              <a:t>修士論文</a:t>
            </a:r>
          </a:p>
        </p:txBody>
      </p:sp>
      <p:sp>
        <p:nvSpPr>
          <p:cNvPr id="66" name="二等辺三角形 65">
            <a:extLst>
              <a:ext uri="{FF2B5EF4-FFF2-40B4-BE49-F238E27FC236}">
                <a16:creationId xmlns:a16="http://schemas.microsoft.com/office/drawing/2014/main" id="{400AD92E-6EA9-4CAE-9870-8CF7CBF11295}"/>
              </a:ext>
            </a:extLst>
          </p:cNvPr>
          <p:cNvSpPr/>
          <p:nvPr/>
        </p:nvSpPr>
        <p:spPr>
          <a:xfrm rot="10800000">
            <a:off x="10956456" y="2496429"/>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テキスト ボックス 66">
            <a:extLst>
              <a:ext uri="{FF2B5EF4-FFF2-40B4-BE49-F238E27FC236}">
                <a16:creationId xmlns:a16="http://schemas.microsoft.com/office/drawing/2014/main" id="{C05B9E35-3651-418D-93FA-9A227857E135}"/>
              </a:ext>
            </a:extLst>
          </p:cNvPr>
          <p:cNvSpPr txBox="1"/>
          <p:nvPr/>
        </p:nvSpPr>
        <p:spPr>
          <a:xfrm>
            <a:off x="10818155" y="2177749"/>
            <a:ext cx="1297828" cy="307777"/>
          </a:xfrm>
          <a:prstGeom prst="rect">
            <a:avLst/>
          </a:prstGeom>
          <a:noFill/>
        </p:spPr>
        <p:txBody>
          <a:bodyPr wrap="square" rtlCol="0">
            <a:spAutoFit/>
          </a:bodyPr>
          <a:lstStyle/>
          <a:p>
            <a:pPr algn="ctr"/>
            <a:r>
              <a:rPr kumimoji="1" lang="ja-JP" altLang="en-US" sz="1400" dirty="0"/>
              <a:t>論文投稿</a:t>
            </a:r>
          </a:p>
        </p:txBody>
      </p:sp>
      <p:sp>
        <p:nvSpPr>
          <p:cNvPr id="68" name="テキスト ボックス 67">
            <a:extLst>
              <a:ext uri="{FF2B5EF4-FFF2-40B4-BE49-F238E27FC236}">
                <a16:creationId xmlns:a16="http://schemas.microsoft.com/office/drawing/2014/main" id="{8409ED2A-ACDB-4E5A-A56B-650F1C7BD360}"/>
              </a:ext>
            </a:extLst>
          </p:cNvPr>
          <p:cNvSpPr txBox="1"/>
          <p:nvPr/>
        </p:nvSpPr>
        <p:spPr>
          <a:xfrm>
            <a:off x="524237" y="4744665"/>
            <a:ext cx="889067" cy="369332"/>
          </a:xfrm>
          <a:prstGeom prst="rect">
            <a:avLst/>
          </a:prstGeom>
          <a:noFill/>
        </p:spPr>
        <p:txBody>
          <a:bodyPr wrap="square" rtlCol="0">
            <a:spAutoFit/>
          </a:bodyPr>
          <a:lstStyle/>
          <a:p>
            <a:pPr algn="ctr"/>
            <a:r>
              <a:rPr kumimoji="1" lang="ja-JP" altLang="en-US" dirty="0"/>
              <a:t>熊谷</a:t>
            </a:r>
          </a:p>
        </p:txBody>
      </p:sp>
      <p:sp>
        <p:nvSpPr>
          <p:cNvPr id="69" name="テキスト ボックス 68">
            <a:extLst>
              <a:ext uri="{FF2B5EF4-FFF2-40B4-BE49-F238E27FC236}">
                <a16:creationId xmlns:a16="http://schemas.microsoft.com/office/drawing/2014/main" id="{B1CF4BD4-E6AC-4E5D-AADE-E5612749BB4B}"/>
              </a:ext>
            </a:extLst>
          </p:cNvPr>
          <p:cNvSpPr txBox="1"/>
          <p:nvPr/>
        </p:nvSpPr>
        <p:spPr>
          <a:xfrm>
            <a:off x="314391" y="2920445"/>
            <a:ext cx="1594188" cy="369332"/>
          </a:xfrm>
          <a:prstGeom prst="rect">
            <a:avLst/>
          </a:prstGeom>
          <a:noFill/>
        </p:spPr>
        <p:txBody>
          <a:bodyPr wrap="square" rtlCol="0">
            <a:spAutoFit/>
          </a:bodyPr>
          <a:lstStyle/>
          <a:p>
            <a:pPr algn="ctr"/>
            <a:r>
              <a:rPr kumimoji="1" lang="en-US" altLang="ja-JP" sz="1600" dirty="0"/>
              <a:t>B4</a:t>
            </a:r>
            <a:r>
              <a:rPr kumimoji="1" lang="ja-JP" altLang="en-US" dirty="0"/>
              <a:t>宇津本さん</a:t>
            </a:r>
          </a:p>
        </p:txBody>
      </p:sp>
      <p:sp>
        <p:nvSpPr>
          <p:cNvPr id="70" name="テキスト ボックス 69">
            <a:extLst>
              <a:ext uri="{FF2B5EF4-FFF2-40B4-BE49-F238E27FC236}">
                <a16:creationId xmlns:a16="http://schemas.microsoft.com/office/drawing/2014/main" id="{476B4794-A345-4535-B573-D29F3F7150D9}"/>
              </a:ext>
            </a:extLst>
          </p:cNvPr>
          <p:cNvSpPr txBox="1"/>
          <p:nvPr/>
        </p:nvSpPr>
        <p:spPr>
          <a:xfrm>
            <a:off x="314391" y="1769113"/>
            <a:ext cx="1337220" cy="369332"/>
          </a:xfrm>
          <a:prstGeom prst="rect">
            <a:avLst/>
          </a:prstGeom>
          <a:noFill/>
        </p:spPr>
        <p:txBody>
          <a:bodyPr wrap="square" rtlCol="0">
            <a:spAutoFit/>
          </a:bodyPr>
          <a:lstStyle/>
          <a:p>
            <a:pPr algn="ctr"/>
            <a:r>
              <a:rPr kumimoji="1" lang="en-US" altLang="ja-JP" sz="1600" dirty="0"/>
              <a:t>D1</a:t>
            </a:r>
            <a:r>
              <a:rPr kumimoji="1" lang="ja-JP" altLang="en-US" dirty="0"/>
              <a:t>安田さん</a:t>
            </a:r>
          </a:p>
        </p:txBody>
      </p:sp>
      <p:cxnSp>
        <p:nvCxnSpPr>
          <p:cNvPr id="72" name="直線矢印コネクタ 71">
            <a:extLst>
              <a:ext uri="{FF2B5EF4-FFF2-40B4-BE49-F238E27FC236}">
                <a16:creationId xmlns:a16="http://schemas.microsoft.com/office/drawing/2014/main" id="{9823C9F7-7C82-4B3C-96C4-B7C969838BF5}"/>
              </a:ext>
            </a:extLst>
          </p:cNvPr>
          <p:cNvCxnSpPr>
            <a:cxnSpLocks/>
          </p:cNvCxnSpPr>
          <p:nvPr/>
        </p:nvCxnSpPr>
        <p:spPr>
          <a:xfrm flipV="1">
            <a:off x="7771388" y="4888549"/>
            <a:ext cx="3194894" cy="1"/>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73" name="テキスト ボックス 72">
            <a:extLst>
              <a:ext uri="{FF2B5EF4-FFF2-40B4-BE49-F238E27FC236}">
                <a16:creationId xmlns:a16="http://schemas.microsoft.com/office/drawing/2014/main" id="{CE07F0B4-AB7B-426D-AE68-C3FBFBAE14F4}"/>
              </a:ext>
            </a:extLst>
          </p:cNvPr>
          <p:cNvSpPr txBox="1"/>
          <p:nvPr/>
        </p:nvSpPr>
        <p:spPr>
          <a:xfrm>
            <a:off x="7914923" y="4549994"/>
            <a:ext cx="2884123" cy="307777"/>
          </a:xfrm>
          <a:prstGeom prst="rect">
            <a:avLst/>
          </a:prstGeom>
          <a:noFill/>
        </p:spPr>
        <p:txBody>
          <a:bodyPr wrap="none" rtlCol="0">
            <a:spAutoFit/>
          </a:bodyPr>
          <a:lstStyle/>
          <a:p>
            <a:pPr algn="ctr"/>
            <a:r>
              <a:rPr kumimoji="1" lang="ja-JP" altLang="en-US" sz="1400" dirty="0"/>
              <a:t>データ駆動非線形モデルを用いた評価</a:t>
            </a:r>
          </a:p>
        </p:txBody>
      </p:sp>
      <p:sp>
        <p:nvSpPr>
          <p:cNvPr id="74" name="二等辺三角形 73">
            <a:extLst>
              <a:ext uri="{FF2B5EF4-FFF2-40B4-BE49-F238E27FC236}">
                <a16:creationId xmlns:a16="http://schemas.microsoft.com/office/drawing/2014/main" id="{1CBFE271-0B9F-4B59-A32D-F989F564B004}"/>
              </a:ext>
            </a:extLst>
          </p:cNvPr>
          <p:cNvSpPr/>
          <p:nvPr/>
        </p:nvSpPr>
        <p:spPr>
          <a:xfrm rot="10800000">
            <a:off x="6004056" y="2496428"/>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5" name="テキスト ボックス 74">
            <a:extLst>
              <a:ext uri="{FF2B5EF4-FFF2-40B4-BE49-F238E27FC236}">
                <a16:creationId xmlns:a16="http://schemas.microsoft.com/office/drawing/2014/main" id="{3DBDC954-6C90-4FE6-863D-5977D520BF97}"/>
              </a:ext>
            </a:extLst>
          </p:cNvPr>
          <p:cNvSpPr txBox="1"/>
          <p:nvPr/>
        </p:nvSpPr>
        <p:spPr>
          <a:xfrm>
            <a:off x="5111390" y="2177749"/>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cxnSp>
        <p:nvCxnSpPr>
          <p:cNvPr id="77" name="直線矢印コネクタ 76">
            <a:extLst>
              <a:ext uri="{FF2B5EF4-FFF2-40B4-BE49-F238E27FC236}">
                <a16:creationId xmlns:a16="http://schemas.microsoft.com/office/drawing/2014/main" id="{0172871D-1F17-42D2-8427-70C03805B2FC}"/>
              </a:ext>
            </a:extLst>
          </p:cNvPr>
          <p:cNvCxnSpPr>
            <a:cxnSpLocks/>
          </p:cNvCxnSpPr>
          <p:nvPr/>
        </p:nvCxnSpPr>
        <p:spPr>
          <a:xfrm flipV="1">
            <a:off x="1821476" y="2678838"/>
            <a:ext cx="8895569"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78" name="二等辺三角形 77">
            <a:extLst>
              <a:ext uri="{FF2B5EF4-FFF2-40B4-BE49-F238E27FC236}">
                <a16:creationId xmlns:a16="http://schemas.microsoft.com/office/drawing/2014/main" id="{C5000DAA-9C6C-48B5-BDD9-AA1979831178}"/>
              </a:ext>
            </a:extLst>
          </p:cNvPr>
          <p:cNvSpPr/>
          <p:nvPr/>
        </p:nvSpPr>
        <p:spPr>
          <a:xfrm rot="10800000">
            <a:off x="10598931" y="1847964"/>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9" name="テキスト ボックス 78">
            <a:extLst>
              <a:ext uri="{FF2B5EF4-FFF2-40B4-BE49-F238E27FC236}">
                <a16:creationId xmlns:a16="http://schemas.microsoft.com/office/drawing/2014/main" id="{25D695ED-F870-4FF1-85E1-25955DA10D81}"/>
              </a:ext>
            </a:extLst>
          </p:cNvPr>
          <p:cNvSpPr txBox="1"/>
          <p:nvPr/>
        </p:nvSpPr>
        <p:spPr>
          <a:xfrm>
            <a:off x="9556385" y="1514893"/>
            <a:ext cx="1297828" cy="307777"/>
          </a:xfrm>
          <a:prstGeom prst="rect">
            <a:avLst/>
          </a:prstGeom>
          <a:noFill/>
        </p:spPr>
        <p:txBody>
          <a:bodyPr wrap="square" rtlCol="0">
            <a:spAutoFit/>
          </a:bodyPr>
          <a:lstStyle/>
          <a:p>
            <a:pPr algn="ctr"/>
            <a:r>
              <a:rPr kumimoji="1" lang="ja-JP" altLang="en-US" sz="1400" dirty="0"/>
              <a:t>国際会議投稿</a:t>
            </a:r>
          </a:p>
        </p:txBody>
      </p:sp>
      <p:sp>
        <p:nvSpPr>
          <p:cNvPr id="80" name="二等辺三角形 79">
            <a:extLst>
              <a:ext uri="{FF2B5EF4-FFF2-40B4-BE49-F238E27FC236}">
                <a16:creationId xmlns:a16="http://schemas.microsoft.com/office/drawing/2014/main" id="{F7A5C3D3-0CEA-47E2-BFCF-56C520FCB7A8}"/>
              </a:ext>
            </a:extLst>
          </p:cNvPr>
          <p:cNvSpPr/>
          <p:nvPr/>
        </p:nvSpPr>
        <p:spPr>
          <a:xfrm rot="10800000">
            <a:off x="11598228" y="1847964"/>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1" name="テキスト ボックス 80">
            <a:extLst>
              <a:ext uri="{FF2B5EF4-FFF2-40B4-BE49-F238E27FC236}">
                <a16:creationId xmlns:a16="http://schemas.microsoft.com/office/drawing/2014/main" id="{5D608A60-6D30-4E81-80D7-B0FF57EB237B}"/>
              </a:ext>
            </a:extLst>
          </p:cNvPr>
          <p:cNvSpPr txBox="1"/>
          <p:nvPr/>
        </p:nvSpPr>
        <p:spPr>
          <a:xfrm>
            <a:off x="10765232" y="1514893"/>
            <a:ext cx="1297828" cy="307777"/>
          </a:xfrm>
          <a:prstGeom prst="rect">
            <a:avLst/>
          </a:prstGeom>
          <a:noFill/>
        </p:spPr>
        <p:txBody>
          <a:bodyPr wrap="square" rtlCol="0">
            <a:spAutoFit/>
          </a:bodyPr>
          <a:lstStyle/>
          <a:p>
            <a:pPr algn="ctr"/>
            <a:r>
              <a:rPr kumimoji="1" lang="ja-JP" altLang="en-US" sz="1400" dirty="0"/>
              <a:t>国際会議投稿</a:t>
            </a:r>
          </a:p>
        </p:txBody>
      </p:sp>
      <p:sp>
        <p:nvSpPr>
          <p:cNvPr id="82" name="二等辺三角形 81">
            <a:extLst>
              <a:ext uri="{FF2B5EF4-FFF2-40B4-BE49-F238E27FC236}">
                <a16:creationId xmlns:a16="http://schemas.microsoft.com/office/drawing/2014/main" id="{D797EDF2-946C-4F4A-80D7-8EB732999619}"/>
              </a:ext>
            </a:extLst>
          </p:cNvPr>
          <p:cNvSpPr/>
          <p:nvPr/>
        </p:nvSpPr>
        <p:spPr>
          <a:xfrm rot="10800000">
            <a:off x="6682531" y="1847964"/>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3" name="テキスト ボックス 82">
            <a:extLst>
              <a:ext uri="{FF2B5EF4-FFF2-40B4-BE49-F238E27FC236}">
                <a16:creationId xmlns:a16="http://schemas.microsoft.com/office/drawing/2014/main" id="{2CAF80D1-C327-476D-BE4F-B82A0423CCBF}"/>
              </a:ext>
            </a:extLst>
          </p:cNvPr>
          <p:cNvSpPr txBox="1"/>
          <p:nvPr/>
        </p:nvSpPr>
        <p:spPr>
          <a:xfrm>
            <a:off x="6459121" y="1514893"/>
            <a:ext cx="1297828" cy="307777"/>
          </a:xfrm>
          <a:prstGeom prst="rect">
            <a:avLst/>
          </a:prstGeom>
          <a:noFill/>
        </p:spPr>
        <p:txBody>
          <a:bodyPr wrap="square" rtlCol="0">
            <a:spAutoFit/>
          </a:bodyPr>
          <a:lstStyle/>
          <a:p>
            <a:pPr algn="ctr"/>
            <a:r>
              <a:rPr kumimoji="1" lang="ja-JP" altLang="en-US" sz="1400" dirty="0"/>
              <a:t>国際会議投稿</a:t>
            </a:r>
          </a:p>
        </p:txBody>
      </p:sp>
      <p:sp>
        <p:nvSpPr>
          <p:cNvPr id="84" name="二等辺三角形 83">
            <a:extLst>
              <a:ext uri="{FF2B5EF4-FFF2-40B4-BE49-F238E27FC236}">
                <a16:creationId xmlns:a16="http://schemas.microsoft.com/office/drawing/2014/main" id="{E08D7079-8132-4799-92A2-76311D946D3B}"/>
              </a:ext>
            </a:extLst>
          </p:cNvPr>
          <p:cNvSpPr/>
          <p:nvPr/>
        </p:nvSpPr>
        <p:spPr>
          <a:xfrm rot="10800000">
            <a:off x="9030611" y="1847964"/>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5" name="テキスト ボックス 84">
            <a:extLst>
              <a:ext uri="{FF2B5EF4-FFF2-40B4-BE49-F238E27FC236}">
                <a16:creationId xmlns:a16="http://schemas.microsoft.com/office/drawing/2014/main" id="{9D07F284-1455-4A79-8439-1ED7C042558E}"/>
              </a:ext>
            </a:extLst>
          </p:cNvPr>
          <p:cNvSpPr txBox="1"/>
          <p:nvPr/>
        </p:nvSpPr>
        <p:spPr>
          <a:xfrm>
            <a:off x="8190863" y="1514893"/>
            <a:ext cx="1297828" cy="307777"/>
          </a:xfrm>
          <a:prstGeom prst="rect">
            <a:avLst/>
          </a:prstGeom>
          <a:noFill/>
        </p:spPr>
        <p:txBody>
          <a:bodyPr wrap="square" rtlCol="0">
            <a:spAutoFit/>
          </a:bodyPr>
          <a:lstStyle/>
          <a:p>
            <a:pPr algn="ctr"/>
            <a:r>
              <a:rPr kumimoji="1" lang="ja-JP" altLang="en-US" sz="1400" dirty="0"/>
              <a:t>国際会議発表</a:t>
            </a:r>
          </a:p>
        </p:txBody>
      </p:sp>
    </p:spTree>
    <p:extLst>
      <p:ext uri="{BB962C8B-B14F-4D97-AF65-F5344CB8AC3E}">
        <p14:creationId xmlns:p14="http://schemas.microsoft.com/office/powerpoint/2010/main" val="22821214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図 57">
            <a:extLst>
              <a:ext uri="{FF2B5EF4-FFF2-40B4-BE49-F238E27FC236}">
                <a16:creationId xmlns:a16="http://schemas.microsoft.com/office/drawing/2014/main" id="{2AADE1E4-B83D-411F-B7B3-6566214AF4C2}"/>
              </a:ext>
            </a:extLst>
          </p:cNvPr>
          <p:cNvPicPr>
            <a:picLocks noChangeAspect="1"/>
          </p:cNvPicPr>
          <p:nvPr/>
        </p:nvPicPr>
        <p:blipFill rotWithShape="1">
          <a:blip r:embed="rId2"/>
          <a:srcRect t="15970" r="49449" b="9674"/>
          <a:stretch/>
        </p:blipFill>
        <p:spPr>
          <a:xfrm>
            <a:off x="1451169" y="2981786"/>
            <a:ext cx="3485396" cy="3202478"/>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40</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en-US" altLang="ja-JP" dirty="0"/>
              <a:t>Two-</a:t>
            </a:r>
            <a:r>
              <a:rPr lang="en-US" altLang="ja-JP" dirty="0" err="1"/>
              <a:t>Phaze</a:t>
            </a:r>
            <a:r>
              <a:rPr lang="en-US" altLang="ja-JP" dirty="0"/>
              <a:t> Framework</a:t>
            </a:r>
            <a:r>
              <a:rPr lang="ja-JP" altLang="en-US" dirty="0"/>
              <a:t>（</a:t>
            </a:r>
            <a:r>
              <a:rPr lang="en-US" altLang="ja-JP" dirty="0"/>
              <a:t>TPF</a:t>
            </a:r>
            <a:r>
              <a:rPr lang="ja-JP" altLang="en-US" dirty="0"/>
              <a:t>）</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TPF</a:t>
            </a:r>
            <a:r>
              <a:rPr lang="ja-JP" altLang="en-US" sz="2800" dirty="0"/>
              <a:t>は、この探索戦略と似ている。</a:t>
            </a:r>
            <a:endParaRPr lang="en-US" altLang="ja-JP" sz="2800" dirty="0"/>
          </a:p>
          <a:p>
            <a:pPr lvl="1">
              <a:defRPr/>
            </a:pPr>
            <a:r>
              <a:rPr lang="ja-JP" altLang="en-US" sz="2400" dirty="0"/>
              <a:t>二段階の最適化で構成する方法で、後半は多目的アプローチで解く。</a:t>
            </a:r>
            <a:endParaRPr lang="en-US" altLang="ja-JP" sz="2400" dirty="0"/>
          </a:p>
        </p:txBody>
      </p:sp>
      <p:sp>
        <p:nvSpPr>
          <p:cNvPr id="30" name="テキスト ボックス 29">
            <a:extLst>
              <a:ext uri="{FF2B5EF4-FFF2-40B4-BE49-F238E27FC236}">
                <a16:creationId xmlns:a16="http://schemas.microsoft.com/office/drawing/2014/main" id="{53018A76-2CBE-46D3-A16B-067314D2ABD7}"/>
              </a:ext>
            </a:extLst>
          </p:cNvPr>
          <p:cNvSpPr txBox="1"/>
          <p:nvPr/>
        </p:nvSpPr>
        <p:spPr>
          <a:xfrm>
            <a:off x="1479808" y="2138001"/>
            <a:ext cx="3180532" cy="369332"/>
          </a:xfrm>
          <a:prstGeom prst="rect">
            <a:avLst/>
          </a:prstGeom>
          <a:noFill/>
        </p:spPr>
        <p:txBody>
          <a:bodyPr wrap="square" rtlCol="0">
            <a:spAutoFit/>
          </a:bodyPr>
          <a:lstStyle/>
          <a:p>
            <a:pPr algn="ctr"/>
            <a:r>
              <a:rPr lang="ja-JP" altLang="en-US" b="1" dirty="0"/>
              <a:t>前半（可能解未発見の場合）</a:t>
            </a:r>
          </a:p>
        </p:txBody>
      </p:sp>
      <p:sp>
        <p:nvSpPr>
          <p:cNvPr id="31" name="テキスト ボックス 30">
            <a:extLst>
              <a:ext uri="{FF2B5EF4-FFF2-40B4-BE49-F238E27FC236}">
                <a16:creationId xmlns:a16="http://schemas.microsoft.com/office/drawing/2014/main" id="{2F78A076-FABF-43A0-A8E0-90037E8DA483}"/>
              </a:ext>
            </a:extLst>
          </p:cNvPr>
          <p:cNvSpPr txBox="1"/>
          <p:nvPr/>
        </p:nvSpPr>
        <p:spPr>
          <a:xfrm>
            <a:off x="7507902" y="2137400"/>
            <a:ext cx="3180532" cy="369332"/>
          </a:xfrm>
          <a:prstGeom prst="rect">
            <a:avLst/>
          </a:prstGeom>
          <a:noFill/>
        </p:spPr>
        <p:txBody>
          <a:bodyPr wrap="square" rtlCol="0">
            <a:spAutoFit/>
          </a:bodyPr>
          <a:lstStyle/>
          <a:p>
            <a:pPr algn="ctr"/>
            <a:r>
              <a:rPr lang="ja-JP" altLang="en-US" b="1" dirty="0"/>
              <a:t>後半（可能解発見済の場合）</a:t>
            </a:r>
          </a:p>
        </p:txBody>
      </p:sp>
      <p:cxnSp>
        <p:nvCxnSpPr>
          <p:cNvPr id="32" name="直線コネクタ 31">
            <a:extLst>
              <a:ext uri="{FF2B5EF4-FFF2-40B4-BE49-F238E27FC236}">
                <a16:creationId xmlns:a16="http://schemas.microsoft.com/office/drawing/2014/main" id="{2B767E43-7DBA-4104-8FFB-30B9CB6423C7}"/>
              </a:ext>
            </a:extLst>
          </p:cNvPr>
          <p:cNvCxnSpPr>
            <a:cxnSpLocks/>
          </p:cNvCxnSpPr>
          <p:nvPr/>
        </p:nvCxnSpPr>
        <p:spPr>
          <a:xfrm>
            <a:off x="504461" y="2506732"/>
            <a:ext cx="524797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4C003657-2012-4D7E-9E7E-656714C6EF70}"/>
              </a:ext>
            </a:extLst>
          </p:cNvPr>
          <p:cNvCxnSpPr>
            <a:cxnSpLocks/>
          </p:cNvCxnSpPr>
          <p:nvPr/>
        </p:nvCxnSpPr>
        <p:spPr>
          <a:xfrm>
            <a:off x="6439568" y="2506732"/>
            <a:ext cx="5346839"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9" name="楕円 48">
            <a:extLst>
              <a:ext uri="{FF2B5EF4-FFF2-40B4-BE49-F238E27FC236}">
                <a16:creationId xmlns:a16="http://schemas.microsoft.com/office/drawing/2014/main" id="{8537025B-9E4B-42C5-8917-6DACCDB80F64}"/>
              </a:ext>
            </a:extLst>
          </p:cNvPr>
          <p:cNvSpPr/>
          <p:nvPr/>
        </p:nvSpPr>
        <p:spPr>
          <a:xfrm>
            <a:off x="3108142" y="3242958"/>
            <a:ext cx="171450" cy="17986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テキスト ボックス 49">
            <a:extLst>
              <a:ext uri="{FF2B5EF4-FFF2-40B4-BE49-F238E27FC236}">
                <a16:creationId xmlns:a16="http://schemas.microsoft.com/office/drawing/2014/main" id="{F83B60EC-BB31-46EC-95A6-006D134BCDBD}"/>
              </a:ext>
            </a:extLst>
          </p:cNvPr>
          <p:cNvSpPr txBox="1"/>
          <p:nvPr/>
        </p:nvSpPr>
        <p:spPr>
          <a:xfrm>
            <a:off x="3679523" y="3014000"/>
            <a:ext cx="800219" cy="338554"/>
          </a:xfrm>
          <a:prstGeom prst="rect">
            <a:avLst/>
          </a:prstGeom>
          <a:noFill/>
        </p:spPr>
        <p:txBody>
          <a:bodyPr wrap="none" rtlCol="0">
            <a:spAutoFit/>
          </a:bodyPr>
          <a:lstStyle/>
          <a:p>
            <a:r>
              <a:rPr kumimoji="1" lang="ja-JP" altLang="en-US" sz="1600" dirty="0"/>
              <a:t>探索点</a:t>
            </a:r>
          </a:p>
        </p:txBody>
      </p:sp>
      <p:sp>
        <p:nvSpPr>
          <p:cNvPr id="55" name="楕円 54">
            <a:extLst>
              <a:ext uri="{FF2B5EF4-FFF2-40B4-BE49-F238E27FC236}">
                <a16:creationId xmlns:a16="http://schemas.microsoft.com/office/drawing/2014/main" id="{6D2658BE-13AB-4A14-BEE0-94444E06DBF0}"/>
              </a:ext>
            </a:extLst>
          </p:cNvPr>
          <p:cNvSpPr/>
          <p:nvPr/>
        </p:nvSpPr>
        <p:spPr>
          <a:xfrm>
            <a:off x="4308292" y="3438591"/>
            <a:ext cx="171450" cy="17986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6" name="楕円 55">
            <a:extLst>
              <a:ext uri="{FF2B5EF4-FFF2-40B4-BE49-F238E27FC236}">
                <a16:creationId xmlns:a16="http://schemas.microsoft.com/office/drawing/2014/main" id="{16ADA027-52C7-4BB7-B06E-7116B30B23A4}"/>
              </a:ext>
            </a:extLst>
          </p:cNvPr>
          <p:cNvSpPr/>
          <p:nvPr/>
        </p:nvSpPr>
        <p:spPr>
          <a:xfrm>
            <a:off x="2669992" y="3547758"/>
            <a:ext cx="171450" cy="17986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7" name="楕円 56">
            <a:extLst>
              <a:ext uri="{FF2B5EF4-FFF2-40B4-BE49-F238E27FC236}">
                <a16:creationId xmlns:a16="http://schemas.microsoft.com/office/drawing/2014/main" id="{68901840-8EE7-4A70-AFD0-5D4F6947DF57}"/>
              </a:ext>
            </a:extLst>
          </p:cNvPr>
          <p:cNvSpPr/>
          <p:nvPr/>
        </p:nvSpPr>
        <p:spPr>
          <a:xfrm>
            <a:off x="3784417" y="3709683"/>
            <a:ext cx="171450" cy="17986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9" name="二等辺三角形 58">
            <a:extLst>
              <a:ext uri="{FF2B5EF4-FFF2-40B4-BE49-F238E27FC236}">
                <a16:creationId xmlns:a16="http://schemas.microsoft.com/office/drawing/2014/main" id="{55D0912B-F689-439E-AB9F-D76FCA31D965}"/>
              </a:ext>
            </a:extLst>
          </p:cNvPr>
          <p:cNvSpPr/>
          <p:nvPr/>
        </p:nvSpPr>
        <p:spPr>
          <a:xfrm rot="10800000">
            <a:off x="3301634" y="4179401"/>
            <a:ext cx="920933" cy="33855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テキスト ボックス 59">
            <a:extLst>
              <a:ext uri="{FF2B5EF4-FFF2-40B4-BE49-F238E27FC236}">
                <a16:creationId xmlns:a16="http://schemas.microsoft.com/office/drawing/2014/main" id="{0D5ABA22-777B-4761-B207-6B1291D9C298}"/>
              </a:ext>
            </a:extLst>
          </p:cNvPr>
          <p:cNvSpPr txBox="1"/>
          <p:nvPr/>
        </p:nvSpPr>
        <p:spPr>
          <a:xfrm>
            <a:off x="571984" y="2612454"/>
            <a:ext cx="5132736" cy="369332"/>
          </a:xfrm>
          <a:prstGeom prst="rect">
            <a:avLst/>
          </a:prstGeom>
          <a:noFill/>
        </p:spPr>
        <p:txBody>
          <a:bodyPr wrap="square" rtlCol="0">
            <a:spAutoFit/>
          </a:bodyPr>
          <a:lstStyle/>
          <a:p>
            <a:pPr algn="ctr"/>
            <a:r>
              <a:rPr lang="ja-JP" altLang="en-US" dirty="0"/>
              <a:t>可能解発見まで、制約違反量最小化問題を解く</a:t>
            </a:r>
          </a:p>
        </p:txBody>
      </p:sp>
      <p:pic>
        <p:nvPicPr>
          <p:cNvPr id="61" name="図 60">
            <a:extLst>
              <a:ext uri="{FF2B5EF4-FFF2-40B4-BE49-F238E27FC236}">
                <a16:creationId xmlns:a16="http://schemas.microsoft.com/office/drawing/2014/main" id="{491F3898-42EF-4938-A6DA-90E3DC0BA31C}"/>
              </a:ext>
            </a:extLst>
          </p:cNvPr>
          <p:cNvPicPr>
            <a:picLocks noChangeAspect="1"/>
          </p:cNvPicPr>
          <p:nvPr/>
        </p:nvPicPr>
        <p:blipFill rotWithShape="1">
          <a:blip r:embed="rId2"/>
          <a:srcRect t="15970" r="49449" b="9674"/>
          <a:stretch/>
        </p:blipFill>
        <p:spPr>
          <a:xfrm>
            <a:off x="7241138" y="3014000"/>
            <a:ext cx="3485396" cy="3202478"/>
          </a:xfrm>
          <a:prstGeom prst="rect">
            <a:avLst/>
          </a:prstGeom>
        </p:spPr>
      </p:pic>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AA7D0B69-BD95-401D-8565-B8C01983CFBD}"/>
                  </a:ext>
                </a:extLst>
              </p:cNvPr>
              <p:cNvSpPr txBox="1"/>
              <p:nvPr/>
            </p:nvSpPr>
            <p:spPr>
              <a:xfrm>
                <a:off x="6418215" y="2612454"/>
                <a:ext cx="5346839" cy="369332"/>
              </a:xfrm>
              <a:prstGeom prst="rect">
                <a:avLst/>
              </a:prstGeom>
              <a:noFill/>
            </p:spPr>
            <p:txBody>
              <a:bodyPr wrap="square" rtlCol="0">
                <a:spAutoFit/>
              </a:bodyPr>
              <a:lstStyle/>
              <a:p>
                <a:pPr algn="ctr"/>
                <a:r>
                  <a:rPr lang="ja-JP" altLang="en-US" dirty="0"/>
                  <a:t>パレートランキング</a:t>
                </a:r>
                <a:r>
                  <a:rPr lang="en-US" altLang="ja-JP" dirty="0"/>
                  <a:t>(NSGA-II)</a:t>
                </a:r>
                <a:r>
                  <a:rPr lang="ja-JP" altLang="en-US" dirty="0"/>
                  <a:t>で</a:t>
                </a:r>
                <a14:m>
                  <m:oMath xmlns:m="http://schemas.openxmlformats.org/officeDocument/2006/math">
                    <m:r>
                      <a:rPr kumimoji="1" lang="en-US" altLang="ja-JP" sz="1800" b="0" i="1" smtClean="0">
                        <a:latin typeface="Cambria Math" panose="02040503050406030204" pitchFamily="18" charset="0"/>
                      </a:rPr>
                      <m:t>(</m:t>
                    </m:r>
                    <m:r>
                      <a:rPr kumimoji="1" lang="en-US" altLang="ja-JP" sz="1800" b="0" i="1" smtClean="0">
                        <a:latin typeface="Cambria Math" panose="02040503050406030204" pitchFamily="18" charset="0"/>
                      </a:rPr>
                      <m:t>𝑓</m:t>
                    </m:r>
                    <m:r>
                      <a:rPr kumimoji="1" lang="en-US" altLang="ja-JP" sz="1800" b="0" i="1" smtClean="0">
                        <a:latin typeface="Cambria Math" panose="02040503050406030204" pitchFamily="18" charset="0"/>
                      </a:rPr>
                      <m:t>,</m:t>
                    </m:r>
                    <m:r>
                      <a:rPr kumimoji="1" lang="en-US" altLang="ja-JP" sz="1800" b="0" i="1" smtClean="0">
                        <a:latin typeface="Cambria Math" panose="02040503050406030204" pitchFamily="18" charset="0"/>
                      </a:rPr>
                      <m:t>𝑣</m:t>
                    </m:r>
                    <m:r>
                      <a:rPr kumimoji="1" lang="en-US" altLang="ja-JP" sz="1800" b="0" i="1" smtClean="0">
                        <a:latin typeface="Cambria Math" panose="02040503050406030204" pitchFamily="18" charset="0"/>
                      </a:rPr>
                      <m:t>)</m:t>
                    </m:r>
                  </m:oMath>
                </a14:m>
                <a:r>
                  <a:rPr lang="ja-JP" altLang="en-US" dirty="0"/>
                  <a:t>の二目的問題を解く</a:t>
                </a:r>
              </a:p>
            </p:txBody>
          </p:sp>
        </mc:Choice>
        <mc:Fallback xmlns="">
          <p:sp>
            <p:nvSpPr>
              <p:cNvPr id="62" name="テキスト ボックス 61">
                <a:extLst>
                  <a:ext uri="{FF2B5EF4-FFF2-40B4-BE49-F238E27FC236}">
                    <a16:creationId xmlns:a16="http://schemas.microsoft.com/office/drawing/2014/main" id="{AA7D0B69-BD95-401D-8565-B8C01983CFBD}"/>
                  </a:ext>
                </a:extLst>
              </p:cNvPr>
              <p:cNvSpPr txBox="1">
                <a:spLocks noRot="1" noChangeAspect="1" noMove="1" noResize="1" noEditPoints="1" noAdjustHandles="1" noChangeArrowheads="1" noChangeShapeType="1" noTextEdit="1"/>
              </p:cNvSpPr>
              <p:nvPr/>
            </p:nvSpPr>
            <p:spPr>
              <a:xfrm>
                <a:off x="6418215" y="2612454"/>
                <a:ext cx="5346839" cy="369332"/>
              </a:xfrm>
              <a:prstGeom prst="rect">
                <a:avLst/>
              </a:prstGeom>
              <a:blipFill>
                <a:blip r:embed="rId3"/>
                <a:stretch>
                  <a:fillRect l="-1026" t="-10000" r="-912" b="-28333"/>
                </a:stretch>
              </a:blipFill>
            </p:spPr>
            <p:txBody>
              <a:bodyPr/>
              <a:lstStyle/>
              <a:p>
                <a:r>
                  <a:rPr lang="ja-JP" altLang="en-US">
                    <a:noFill/>
                  </a:rPr>
                  <a:t> </a:t>
                </a:r>
              </a:p>
            </p:txBody>
          </p:sp>
        </mc:Fallback>
      </mc:AlternateContent>
      <p:sp>
        <p:nvSpPr>
          <p:cNvPr id="63" name="楕円 62">
            <a:extLst>
              <a:ext uri="{FF2B5EF4-FFF2-40B4-BE49-F238E27FC236}">
                <a16:creationId xmlns:a16="http://schemas.microsoft.com/office/drawing/2014/main" id="{D6C488BD-74FD-442B-97BE-0E870E2F1C6B}"/>
              </a:ext>
            </a:extLst>
          </p:cNvPr>
          <p:cNvSpPr/>
          <p:nvPr/>
        </p:nvSpPr>
        <p:spPr>
          <a:xfrm>
            <a:off x="10051867" y="5800164"/>
            <a:ext cx="171450" cy="17986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4" name="楕円 63">
            <a:extLst>
              <a:ext uri="{FF2B5EF4-FFF2-40B4-BE49-F238E27FC236}">
                <a16:creationId xmlns:a16="http://schemas.microsoft.com/office/drawing/2014/main" id="{9EDBAD6B-025B-4705-9193-077B347D5621}"/>
              </a:ext>
            </a:extLst>
          </p:cNvPr>
          <p:cNvSpPr/>
          <p:nvPr/>
        </p:nvSpPr>
        <p:spPr>
          <a:xfrm>
            <a:off x="4308292" y="3441188"/>
            <a:ext cx="171450" cy="17986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5" name="楕円 64">
            <a:extLst>
              <a:ext uri="{FF2B5EF4-FFF2-40B4-BE49-F238E27FC236}">
                <a16:creationId xmlns:a16="http://schemas.microsoft.com/office/drawing/2014/main" id="{67E7A2D5-EA96-4D37-883E-0D4FBEBA6B1B}"/>
              </a:ext>
            </a:extLst>
          </p:cNvPr>
          <p:cNvSpPr/>
          <p:nvPr/>
        </p:nvSpPr>
        <p:spPr>
          <a:xfrm>
            <a:off x="3251017" y="3593588"/>
            <a:ext cx="171450" cy="17986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6" name="楕円 65">
            <a:extLst>
              <a:ext uri="{FF2B5EF4-FFF2-40B4-BE49-F238E27FC236}">
                <a16:creationId xmlns:a16="http://schemas.microsoft.com/office/drawing/2014/main" id="{0E7D9572-29A2-4D83-973F-8821CBE1C49E}"/>
              </a:ext>
            </a:extLst>
          </p:cNvPr>
          <p:cNvSpPr/>
          <p:nvPr/>
        </p:nvSpPr>
        <p:spPr>
          <a:xfrm>
            <a:off x="8670742" y="4157358"/>
            <a:ext cx="171450" cy="17986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楕円 67">
            <a:extLst>
              <a:ext uri="{FF2B5EF4-FFF2-40B4-BE49-F238E27FC236}">
                <a16:creationId xmlns:a16="http://schemas.microsoft.com/office/drawing/2014/main" id="{503E950B-5292-4F70-B2AA-F1C4843A012A}"/>
              </a:ext>
            </a:extLst>
          </p:cNvPr>
          <p:cNvSpPr/>
          <p:nvPr/>
        </p:nvSpPr>
        <p:spPr>
          <a:xfrm>
            <a:off x="9566092" y="5205108"/>
            <a:ext cx="171450" cy="17986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楕円 68">
            <a:extLst>
              <a:ext uri="{FF2B5EF4-FFF2-40B4-BE49-F238E27FC236}">
                <a16:creationId xmlns:a16="http://schemas.microsoft.com/office/drawing/2014/main" id="{7469FF8F-CBDC-4108-B364-940A4266C489}"/>
              </a:ext>
            </a:extLst>
          </p:cNvPr>
          <p:cNvSpPr/>
          <p:nvPr/>
        </p:nvSpPr>
        <p:spPr>
          <a:xfrm>
            <a:off x="9242242" y="5023946"/>
            <a:ext cx="171450" cy="17986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0" name="楕円 69">
            <a:extLst>
              <a:ext uri="{FF2B5EF4-FFF2-40B4-BE49-F238E27FC236}">
                <a16:creationId xmlns:a16="http://schemas.microsoft.com/office/drawing/2014/main" id="{896511B4-D66F-41DE-8708-CE1072068BEC}"/>
              </a:ext>
            </a:extLst>
          </p:cNvPr>
          <p:cNvSpPr/>
          <p:nvPr/>
        </p:nvSpPr>
        <p:spPr>
          <a:xfrm>
            <a:off x="8958285" y="4610568"/>
            <a:ext cx="171450" cy="17986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テキスト ボックス 26">
            <a:extLst>
              <a:ext uri="{FF2B5EF4-FFF2-40B4-BE49-F238E27FC236}">
                <a16:creationId xmlns:a16="http://schemas.microsoft.com/office/drawing/2014/main" id="{108E72AA-FF9F-4B54-9C2E-F9E0DF5C48AA}"/>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今後の課題</a:t>
            </a:r>
          </a:p>
        </p:txBody>
      </p:sp>
    </p:spTree>
    <p:extLst>
      <p:ext uri="{BB962C8B-B14F-4D97-AF65-F5344CB8AC3E}">
        <p14:creationId xmlns:p14="http://schemas.microsoft.com/office/powerpoint/2010/main" val="3122278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図 73">
            <a:extLst>
              <a:ext uri="{FF2B5EF4-FFF2-40B4-BE49-F238E27FC236}">
                <a16:creationId xmlns:a16="http://schemas.microsoft.com/office/drawing/2014/main" id="{3F3B2752-4C77-469A-B731-FF63E96605F5}"/>
              </a:ext>
            </a:extLst>
          </p:cNvPr>
          <p:cNvPicPr>
            <a:picLocks noChangeAspect="1"/>
          </p:cNvPicPr>
          <p:nvPr/>
        </p:nvPicPr>
        <p:blipFill>
          <a:blip r:embed="rId2"/>
          <a:stretch>
            <a:fillRect/>
          </a:stretch>
        </p:blipFill>
        <p:spPr>
          <a:xfrm>
            <a:off x="10366635" y="4069331"/>
            <a:ext cx="1686839" cy="1594937"/>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41</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多目的最適化ベースの制約対処法</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200645"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有制約最適化では、「フロンティアへの収束」の観点で、問題分割ベースが有利だと考えられる。</a:t>
            </a:r>
            <a:endParaRPr lang="en-US" altLang="ja-JP" sz="2800" dirty="0"/>
          </a:p>
        </p:txBody>
      </p:sp>
      <p:sp>
        <p:nvSpPr>
          <p:cNvPr id="30" name="テキスト ボックス 29">
            <a:extLst>
              <a:ext uri="{FF2B5EF4-FFF2-40B4-BE49-F238E27FC236}">
                <a16:creationId xmlns:a16="http://schemas.microsoft.com/office/drawing/2014/main" id="{53018A76-2CBE-46D3-A16B-067314D2ABD7}"/>
              </a:ext>
            </a:extLst>
          </p:cNvPr>
          <p:cNvSpPr txBox="1"/>
          <p:nvPr/>
        </p:nvSpPr>
        <p:spPr>
          <a:xfrm>
            <a:off x="1548086" y="1998815"/>
            <a:ext cx="3180532" cy="369332"/>
          </a:xfrm>
          <a:prstGeom prst="rect">
            <a:avLst/>
          </a:prstGeom>
          <a:noFill/>
        </p:spPr>
        <p:txBody>
          <a:bodyPr wrap="square" rtlCol="0">
            <a:spAutoFit/>
          </a:bodyPr>
          <a:lstStyle/>
          <a:p>
            <a:pPr algn="ctr"/>
            <a:r>
              <a:rPr lang="ja-JP" altLang="en-US" b="1" dirty="0"/>
              <a:t>パレートランキングベース</a:t>
            </a:r>
            <a:r>
              <a:rPr lang="en-US" altLang="ja-JP" b="1" dirty="0"/>
              <a:t>CHT</a:t>
            </a:r>
            <a:endParaRPr lang="ja-JP" altLang="en-US" b="1" dirty="0"/>
          </a:p>
        </p:txBody>
      </p:sp>
      <p:sp>
        <p:nvSpPr>
          <p:cNvPr id="31" name="テキスト ボックス 30">
            <a:extLst>
              <a:ext uri="{FF2B5EF4-FFF2-40B4-BE49-F238E27FC236}">
                <a16:creationId xmlns:a16="http://schemas.microsoft.com/office/drawing/2014/main" id="{2F78A076-FABF-43A0-A8E0-90037E8DA483}"/>
              </a:ext>
            </a:extLst>
          </p:cNvPr>
          <p:cNvSpPr txBox="1"/>
          <p:nvPr/>
        </p:nvSpPr>
        <p:spPr>
          <a:xfrm>
            <a:off x="7522720" y="2009783"/>
            <a:ext cx="3180532" cy="369332"/>
          </a:xfrm>
          <a:prstGeom prst="rect">
            <a:avLst/>
          </a:prstGeom>
          <a:noFill/>
        </p:spPr>
        <p:txBody>
          <a:bodyPr wrap="square" rtlCol="0">
            <a:spAutoFit/>
          </a:bodyPr>
          <a:lstStyle/>
          <a:p>
            <a:pPr algn="ctr"/>
            <a:r>
              <a:rPr lang="ja-JP" altLang="en-US" b="1" dirty="0"/>
              <a:t>問題分割ベース</a:t>
            </a:r>
            <a:r>
              <a:rPr lang="en-US" altLang="ja-JP" b="1" dirty="0"/>
              <a:t>CHT</a:t>
            </a:r>
            <a:endParaRPr lang="ja-JP" altLang="en-US" b="1" dirty="0"/>
          </a:p>
        </p:txBody>
      </p:sp>
      <p:cxnSp>
        <p:nvCxnSpPr>
          <p:cNvPr id="32" name="直線コネクタ 31">
            <a:extLst>
              <a:ext uri="{FF2B5EF4-FFF2-40B4-BE49-F238E27FC236}">
                <a16:creationId xmlns:a16="http://schemas.microsoft.com/office/drawing/2014/main" id="{2B767E43-7DBA-4104-8FFB-30B9CB6423C7}"/>
              </a:ext>
            </a:extLst>
          </p:cNvPr>
          <p:cNvCxnSpPr>
            <a:cxnSpLocks/>
          </p:cNvCxnSpPr>
          <p:nvPr/>
        </p:nvCxnSpPr>
        <p:spPr>
          <a:xfrm>
            <a:off x="504461" y="2421007"/>
            <a:ext cx="524797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4C003657-2012-4D7E-9E7E-656714C6EF70}"/>
              </a:ext>
            </a:extLst>
          </p:cNvPr>
          <p:cNvCxnSpPr>
            <a:cxnSpLocks/>
          </p:cNvCxnSpPr>
          <p:nvPr/>
        </p:nvCxnSpPr>
        <p:spPr>
          <a:xfrm>
            <a:off x="6439568" y="2421007"/>
            <a:ext cx="5346839"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0D5ABA22-777B-4761-B207-6B1291D9C298}"/>
              </a:ext>
            </a:extLst>
          </p:cNvPr>
          <p:cNvSpPr txBox="1"/>
          <p:nvPr/>
        </p:nvSpPr>
        <p:spPr>
          <a:xfrm>
            <a:off x="529145" y="3030370"/>
            <a:ext cx="5132736" cy="338554"/>
          </a:xfrm>
          <a:prstGeom prst="rect">
            <a:avLst/>
          </a:prstGeom>
          <a:noFill/>
        </p:spPr>
        <p:txBody>
          <a:bodyPr wrap="square" rtlCol="0">
            <a:spAutoFit/>
          </a:bodyPr>
          <a:lstStyle/>
          <a:p>
            <a:pPr algn="ctr"/>
            <a:r>
              <a:rPr lang="ja-JP" altLang="en-US" sz="1600" dirty="0"/>
              <a:t>このため、</a:t>
            </a:r>
            <a:r>
              <a:rPr lang="ja-JP" altLang="en-US" sz="1600" b="1" dirty="0"/>
              <a:t>一定数の実行可能解を保持する</a:t>
            </a:r>
            <a:r>
              <a:rPr lang="ja-JP" altLang="en-US" sz="1600" dirty="0"/>
              <a:t>工夫がなされる</a:t>
            </a:r>
          </a:p>
        </p:txBody>
      </p:sp>
      <p:sp>
        <p:nvSpPr>
          <p:cNvPr id="62" name="テキスト ボックス 61">
            <a:extLst>
              <a:ext uri="{FF2B5EF4-FFF2-40B4-BE49-F238E27FC236}">
                <a16:creationId xmlns:a16="http://schemas.microsoft.com/office/drawing/2014/main" id="{AA7D0B69-BD95-401D-8565-B8C01983CFBD}"/>
              </a:ext>
            </a:extLst>
          </p:cNvPr>
          <p:cNvSpPr txBox="1"/>
          <p:nvPr/>
        </p:nvSpPr>
        <p:spPr>
          <a:xfrm>
            <a:off x="7152390" y="2556796"/>
            <a:ext cx="4057664" cy="584775"/>
          </a:xfrm>
          <a:prstGeom prst="rect">
            <a:avLst/>
          </a:prstGeom>
          <a:noFill/>
        </p:spPr>
        <p:txBody>
          <a:bodyPr wrap="square" rtlCol="0">
            <a:spAutoFit/>
          </a:bodyPr>
          <a:lstStyle/>
          <a:p>
            <a:pPr algn="ctr"/>
            <a:r>
              <a:rPr lang="ja-JP" altLang="en-US" sz="1600" dirty="0"/>
              <a:t>重み調整で選択圧方向を制御することで、</a:t>
            </a:r>
            <a:endParaRPr lang="en-US" altLang="ja-JP" sz="1600" dirty="0"/>
          </a:p>
          <a:p>
            <a:pPr algn="ctr"/>
            <a:r>
              <a:rPr lang="ja-JP" altLang="en-US" sz="1600" dirty="0"/>
              <a:t>パレートフロンティアの目標部位を狙いやすい</a:t>
            </a:r>
          </a:p>
        </p:txBody>
      </p: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2ABC06B0-8C93-41E6-A9E6-95C10C446F05}"/>
                  </a:ext>
                </a:extLst>
              </p:cNvPr>
              <p:cNvSpPr txBox="1"/>
              <p:nvPr/>
            </p:nvSpPr>
            <p:spPr>
              <a:xfrm>
                <a:off x="1143000" y="3950964"/>
                <a:ext cx="4682467" cy="830997"/>
              </a:xfrm>
              <a:prstGeom prst="rect">
                <a:avLst/>
              </a:prstGeom>
              <a:noFill/>
            </p:spPr>
            <p:txBody>
              <a:bodyPr wrap="square" rtlCol="0">
                <a:spAutoFit/>
              </a:bodyPr>
              <a:lstStyle/>
              <a:p>
                <a:r>
                  <a:rPr lang="ja-JP" altLang="en-US" sz="1600" dirty="0"/>
                  <a:t>個体群で実行可能解と違反解の両方を保持し、</a:t>
                </a:r>
                <a:endParaRPr lang="en-US" altLang="ja-JP" sz="1600" dirty="0"/>
              </a:p>
              <a:p>
                <a:r>
                  <a:rPr lang="ja-JP" altLang="en-US" sz="1600" dirty="0"/>
                  <a:t>可能解同士は目的関数値</a:t>
                </a:r>
                <a14:m>
                  <m:oMath xmlns:m="http://schemas.openxmlformats.org/officeDocument/2006/math">
                    <m:r>
                      <a:rPr kumimoji="1" lang="en-US" altLang="ja-JP" sz="1600" b="0" i="1" smtClean="0">
                        <a:latin typeface="Cambria Math" panose="02040503050406030204" pitchFamily="18" charset="0"/>
                      </a:rPr>
                      <m:t>𝑓</m:t>
                    </m:r>
                  </m:oMath>
                </a14:m>
                <a:r>
                  <a:rPr lang="ja-JP" altLang="en-US" sz="1600" dirty="0"/>
                  <a:t>、</a:t>
                </a:r>
                <a:endParaRPr lang="en-US" altLang="ja-JP" sz="1600" dirty="0"/>
              </a:p>
              <a:p>
                <a:r>
                  <a:rPr lang="ja-JP" altLang="en-US" sz="1600" dirty="0"/>
                  <a:t>違反解同士はパレートランキング</a:t>
                </a:r>
                <a14:m>
                  <m:oMath xmlns:m="http://schemas.openxmlformats.org/officeDocument/2006/math">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lang="ja-JP" altLang="en-US" sz="1600" dirty="0"/>
                  <a:t>で評価・比較する</a:t>
                </a:r>
              </a:p>
            </p:txBody>
          </p:sp>
        </mc:Choice>
        <mc:Fallback xmlns="">
          <p:sp>
            <p:nvSpPr>
              <p:cNvPr id="36" name="テキスト ボックス 35">
                <a:extLst>
                  <a:ext uri="{FF2B5EF4-FFF2-40B4-BE49-F238E27FC236}">
                    <a16:creationId xmlns:a16="http://schemas.microsoft.com/office/drawing/2014/main" id="{2ABC06B0-8C93-41E6-A9E6-95C10C446F05}"/>
                  </a:ext>
                </a:extLst>
              </p:cNvPr>
              <p:cNvSpPr txBox="1">
                <a:spLocks noRot="1" noChangeAspect="1" noMove="1" noResize="1" noEditPoints="1" noAdjustHandles="1" noChangeArrowheads="1" noChangeShapeType="1" noTextEdit="1"/>
              </p:cNvSpPr>
              <p:nvPr/>
            </p:nvSpPr>
            <p:spPr>
              <a:xfrm>
                <a:off x="1143000" y="3950964"/>
                <a:ext cx="4682467" cy="830997"/>
              </a:xfrm>
              <a:prstGeom prst="rect">
                <a:avLst/>
              </a:prstGeom>
              <a:blipFill>
                <a:blip r:embed="rId3"/>
                <a:stretch>
                  <a:fillRect l="-781" t="-2206" b="-8824"/>
                </a:stretch>
              </a:blipFill>
            </p:spPr>
            <p:txBody>
              <a:bodyPr/>
              <a:lstStyle/>
              <a:p>
                <a:r>
                  <a:rPr lang="ja-JP" altLang="en-US">
                    <a:noFill/>
                  </a:rPr>
                  <a:t> </a:t>
                </a:r>
              </a:p>
            </p:txBody>
          </p:sp>
        </mc:Fallback>
      </mc:AlternateContent>
      <p:sp>
        <p:nvSpPr>
          <p:cNvPr id="37" name="テキスト ボックス 36">
            <a:extLst>
              <a:ext uri="{FF2B5EF4-FFF2-40B4-BE49-F238E27FC236}">
                <a16:creationId xmlns:a16="http://schemas.microsoft.com/office/drawing/2014/main" id="{9F53150E-48E0-4C1E-AF89-C63C543D0AEA}"/>
              </a:ext>
            </a:extLst>
          </p:cNvPr>
          <p:cNvSpPr txBox="1"/>
          <p:nvPr/>
        </p:nvSpPr>
        <p:spPr>
          <a:xfrm>
            <a:off x="619698" y="3447854"/>
            <a:ext cx="5132736" cy="584775"/>
          </a:xfrm>
          <a:prstGeom prst="rect">
            <a:avLst/>
          </a:prstGeom>
          <a:noFill/>
        </p:spPr>
        <p:txBody>
          <a:bodyPr wrap="square" rtlCol="0">
            <a:spAutoFit/>
          </a:bodyPr>
          <a:lstStyle/>
          <a:p>
            <a:pPr marL="285750" indent="-285750">
              <a:buFont typeface="Wingdings" panose="05000000000000000000" pitchFamily="2" charset="2"/>
              <a:buChar char="Ø"/>
            </a:pPr>
            <a:r>
              <a:rPr lang="en-US" altLang="ja-JP" sz="1600" dirty="0"/>
              <a:t>TPF</a:t>
            </a:r>
            <a:r>
              <a:rPr lang="ja-JP" altLang="en-US" sz="1600" dirty="0"/>
              <a:t>：実行可能解をエリート解として次世代に残す</a:t>
            </a:r>
            <a:endParaRPr lang="en-US" altLang="ja-JP" sz="1600" dirty="0"/>
          </a:p>
          <a:p>
            <a:pPr marL="285750" indent="-285750">
              <a:buFont typeface="Wingdings" panose="05000000000000000000" pitchFamily="2" charset="2"/>
              <a:buChar char="Ø"/>
            </a:pPr>
            <a:r>
              <a:rPr lang="en-US" altLang="ja-JP" sz="1600" dirty="0"/>
              <a:t>IDEA</a:t>
            </a:r>
            <a:r>
              <a:rPr lang="ja-JP" altLang="en-US" sz="1600" dirty="0"/>
              <a:t>：</a:t>
            </a:r>
          </a:p>
        </p:txBody>
      </p: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0D9C30C1-09A8-481F-9E45-D295B3F8CCD3}"/>
                  </a:ext>
                </a:extLst>
              </p:cNvPr>
              <p:cNvSpPr txBox="1"/>
              <p:nvPr/>
            </p:nvSpPr>
            <p:spPr>
              <a:xfrm>
                <a:off x="408178" y="2585564"/>
                <a:ext cx="5344255" cy="338554"/>
              </a:xfrm>
              <a:prstGeom prst="rect">
                <a:avLst/>
              </a:prstGeom>
              <a:noFill/>
            </p:spPr>
            <p:txBody>
              <a:bodyPr wrap="square" rtlCol="0">
                <a:spAutoFit/>
              </a:bodyPr>
              <a:lstStyle/>
              <a:p>
                <a:pPr algn="ctr"/>
                <a:r>
                  <a:rPr lang="ja-JP" altLang="en-US" sz="1600" dirty="0"/>
                  <a:t>可能解は、</a:t>
                </a:r>
                <a14:m>
                  <m:oMath xmlns:m="http://schemas.openxmlformats.org/officeDocument/2006/math">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lang="ja-JP" altLang="en-US" sz="1600" dirty="0"/>
                  <a:t>空間では弱パレート解なので、淘汰されやすい</a:t>
                </a:r>
              </a:p>
            </p:txBody>
          </p:sp>
        </mc:Choice>
        <mc:Fallback xmlns="">
          <p:sp>
            <p:nvSpPr>
              <p:cNvPr id="38" name="テキスト ボックス 37">
                <a:extLst>
                  <a:ext uri="{FF2B5EF4-FFF2-40B4-BE49-F238E27FC236}">
                    <a16:creationId xmlns:a16="http://schemas.microsoft.com/office/drawing/2014/main" id="{0D9C30C1-09A8-481F-9E45-D295B3F8CCD3}"/>
                  </a:ext>
                </a:extLst>
              </p:cNvPr>
              <p:cNvSpPr txBox="1">
                <a:spLocks noRot="1" noChangeAspect="1" noMove="1" noResize="1" noEditPoints="1" noAdjustHandles="1" noChangeArrowheads="1" noChangeShapeType="1" noTextEdit="1"/>
              </p:cNvSpPr>
              <p:nvPr/>
            </p:nvSpPr>
            <p:spPr>
              <a:xfrm>
                <a:off x="408178" y="2585564"/>
                <a:ext cx="5344255" cy="338554"/>
              </a:xfrm>
              <a:prstGeom prst="rect">
                <a:avLst/>
              </a:prstGeom>
              <a:blipFill>
                <a:blip r:embed="rId4"/>
                <a:stretch>
                  <a:fillRect t="-5357" b="-21429"/>
                </a:stretch>
              </a:blipFill>
            </p:spPr>
            <p:txBody>
              <a:bodyPr/>
              <a:lstStyle/>
              <a:p>
                <a:r>
                  <a:rPr lang="ja-JP" altLang="en-US">
                    <a:noFill/>
                  </a:rPr>
                  <a:t> </a:t>
                </a:r>
              </a:p>
            </p:txBody>
          </p:sp>
        </mc:Fallback>
      </mc:AlternateContent>
      <p:sp>
        <p:nvSpPr>
          <p:cNvPr id="39" name="テキスト ボックス 38">
            <a:extLst>
              <a:ext uri="{FF2B5EF4-FFF2-40B4-BE49-F238E27FC236}">
                <a16:creationId xmlns:a16="http://schemas.microsoft.com/office/drawing/2014/main" id="{36B77E9C-28C0-4700-922E-B0F0A9B66627}"/>
              </a:ext>
            </a:extLst>
          </p:cNvPr>
          <p:cNvSpPr txBox="1"/>
          <p:nvPr/>
        </p:nvSpPr>
        <p:spPr>
          <a:xfrm>
            <a:off x="583664" y="5465668"/>
            <a:ext cx="5132736" cy="369332"/>
          </a:xfrm>
          <a:prstGeom prst="rect">
            <a:avLst/>
          </a:prstGeom>
          <a:noFill/>
        </p:spPr>
        <p:txBody>
          <a:bodyPr wrap="square" rtlCol="0">
            <a:spAutoFit/>
          </a:bodyPr>
          <a:lstStyle/>
          <a:p>
            <a:pPr algn="ctr"/>
            <a:r>
              <a:rPr lang="ja-JP" altLang="en-US" dirty="0">
                <a:solidFill>
                  <a:schemeClr val="accent4"/>
                </a:solidFill>
              </a:rPr>
              <a:t>課題：パレートフロンティアの目標部位への収束が遅い</a:t>
            </a:r>
          </a:p>
        </p:txBody>
      </p:sp>
      <p:pic>
        <p:nvPicPr>
          <p:cNvPr id="41" name="図 40">
            <a:extLst>
              <a:ext uri="{FF2B5EF4-FFF2-40B4-BE49-F238E27FC236}">
                <a16:creationId xmlns:a16="http://schemas.microsoft.com/office/drawing/2014/main" id="{48529703-BC66-4F06-89A7-548A2ED5F41B}"/>
              </a:ext>
            </a:extLst>
          </p:cNvPr>
          <p:cNvPicPr>
            <a:picLocks noChangeAspect="1"/>
          </p:cNvPicPr>
          <p:nvPr/>
        </p:nvPicPr>
        <p:blipFill rotWithShape="1">
          <a:blip r:embed="rId5"/>
          <a:srcRect t="15970" r="49449" b="9674"/>
          <a:stretch/>
        </p:blipFill>
        <p:spPr>
          <a:xfrm>
            <a:off x="6370826" y="3644449"/>
            <a:ext cx="2130455" cy="1957521"/>
          </a:xfrm>
          <a:prstGeom prst="rect">
            <a:avLst/>
          </a:prstGeom>
        </p:spPr>
      </p:pic>
      <p:cxnSp>
        <p:nvCxnSpPr>
          <p:cNvPr id="42" name="直線矢印コネクタ 41">
            <a:extLst>
              <a:ext uri="{FF2B5EF4-FFF2-40B4-BE49-F238E27FC236}">
                <a16:creationId xmlns:a16="http://schemas.microsoft.com/office/drawing/2014/main" id="{F401717E-763C-4914-8A4C-341A08F9727A}"/>
              </a:ext>
            </a:extLst>
          </p:cNvPr>
          <p:cNvCxnSpPr>
            <a:cxnSpLocks/>
          </p:cNvCxnSpPr>
          <p:nvPr/>
        </p:nvCxnSpPr>
        <p:spPr>
          <a:xfrm flipV="1">
            <a:off x="6652197" y="3952264"/>
            <a:ext cx="0" cy="1430794"/>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025216BF-9351-465D-810D-FF20B697E23C}"/>
              </a:ext>
            </a:extLst>
          </p:cNvPr>
          <p:cNvCxnSpPr>
            <a:cxnSpLocks/>
          </p:cNvCxnSpPr>
          <p:nvPr/>
        </p:nvCxnSpPr>
        <p:spPr>
          <a:xfrm flipV="1">
            <a:off x="6656657" y="4156912"/>
            <a:ext cx="172271" cy="1263132"/>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83704B15-C15E-43F0-946B-588124F20FCC}"/>
              </a:ext>
            </a:extLst>
          </p:cNvPr>
          <p:cNvCxnSpPr>
            <a:cxnSpLocks/>
          </p:cNvCxnSpPr>
          <p:nvPr/>
        </p:nvCxnSpPr>
        <p:spPr>
          <a:xfrm flipV="1">
            <a:off x="6619861" y="4668013"/>
            <a:ext cx="824177" cy="74981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55E67A60-84B6-4590-A0B9-723600F169A4}"/>
              </a:ext>
            </a:extLst>
          </p:cNvPr>
          <p:cNvCxnSpPr>
            <a:cxnSpLocks/>
          </p:cNvCxnSpPr>
          <p:nvPr/>
        </p:nvCxnSpPr>
        <p:spPr>
          <a:xfrm flipV="1">
            <a:off x="6636254" y="4325499"/>
            <a:ext cx="385347" cy="111528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B6197362-9461-4AAA-8C01-3F6F71D83B13}"/>
              </a:ext>
            </a:extLst>
          </p:cNvPr>
          <p:cNvCxnSpPr>
            <a:cxnSpLocks/>
          </p:cNvCxnSpPr>
          <p:nvPr/>
        </p:nvCxnSpPr>
        <p:spPr>
          <a:xfrm flipV="1">
            <a:off x="6643017" y="4494938"/>
            <a:ext cx="583065" cy="92955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B58D804D-1992-42F4-A337-05521EBFADE7}"/>
              </a:ext>
            </a:extLst>
          </p:cNvPr>
          <p:cNvSpPr txBox="1"/>
          <p:nvPr/>
        </p:nvSpPr>
        <p:spPr>
          <a:xfrm>
            <a:off x="6946008" y="3216524"/>
            <a:ext cx="1138453" cy="338554"/>
          </a:xfrm>
          <a:prstGeom prst="rect">
            <a:avLst/>
          </a:prstGeom>
          <a:noFill/>
        </p:spPr>
        <p:txBody>
          <a:bodyPr wrap="none" rtlCol="0">
            <a:spAutoFit/>
          </a:bodyPr>
          <a:lstStyle/>
          <a:p>
            <a:r>
              <a:rPr kumimoji="1" lang="ja-JP" altLang="en-US" sz="1600" dirty="0"/>
              <a:t>重みを調整</a:t>
            </a:r>
          </a:p>
        </p:txBody>
      </p:sp>
      <p:sp>
        <p:nvSpPr>
          <p:cNvPr id="53" name="楕円 52">
            <a:extLst>
              <a:ext uri="{FF2B5EF4-FFF2-40B4-BE49-F238E27FC236}">
                <a16:creationId xmlns:a16="http://schemas.microsoft.com/office/drawing/2014/main" id="{9CEEEA2F-15BC-4C51-9172-65CB306DEB31}"/>
              </a:ext>
            </a:extLst>
          </p:cNvPr>
          <p:cNvSpPr/>
          <p:nvPr/>
        </p:nvSpPr>
        <p:spPr>
          <a:xfrm>
            <a:off x="8234248" y="4624173"/>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4" name="楕円 53">
            <a:extLst>
              <a:ext uri="{FF2B5EF4-FFF2-40B4-BE49-F238E27FC236}">
                <a16:creationId xmlns:a16="http://schemas.microsoft.com/office/drawing/2014/main" id="{9FF835FF-AB26-4950-905A-4AC86AB4145C}"/>
              </a:ext>
            </a:extLst>
          </p:cNvPr>
          <p:cNvSpPr/>
          <p:nvPr/>
        </p:nvSpPr>
        <p:spPr>
          <a:xfrm>
            <a:off x="7018518" y="3567933"/>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楕円 66">
            <a:extLst>
              <a:ext uri="{FF2B5EF4-FFF2-40B4-BE49-F238E27FC236}">
                <a16:creationId xmlns:a16="http://schemas.microsoft.com/office/drawing/2014/main" id="{6D37580B-D844-469E-A3BF-37A757D0058E}"/>
              </a:ext>
            </a:extLst>
          </p:cNvPr>
          <p:cNvSpPr/>
          <p:nvPr/>
        </p:nvSpPr>
        <p:spPr>
          <a:xfrm>
            <a:off x="7839547" y="4328274"/>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1" name="楕円 70">
            <a:extLst>
              <a:ext uri="{FF2B5EF4-FFF2-40B4-BE49-F238E27FC236}">
                <a16:creationId xmlns:a16="http://schemas.microsoft.com/office/drawing/2014/main" id="{B9C610E6-7C49-4E05-981D-11309D32DF0F}"/>
              </a:ext>
            </a:extLst>
          </p:cNvPr>
          <p:cNvSpPr/>
          <p:nvPr/>
        </p:nvSpPr>
        <p:spPr>
          <a:xfrm>
            <a:off x="7515235" y="4245863"/>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2" name="楕円 71">
            <a:extLst>
              <a:ext uri="{FF2B5EF4-FFF2-40B4-BE49-F238E27FC236}">
                <a16:creationId xmlns:a16="http://schemas.microsoft.com/office/drawing/2014/main" id="{D792A4E6-2717-4C71-AC3C-C13F1B473FD0}"/>
              </a:ext>
            </a:extLst>
          </p:cNvPr>
          <p:cNvSpPr/>
          <p:nvPr/>
        </p:nvSpPr>
        <p:spPr>
          <a:xfrm>
            <a:off x="7302332" y="3853838"/>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73" name="図 72">
            <a:extLst>
              <a:ext uri="{FF2B5EF4-FFF2-40B4-BE49-F238E27FC236}">
                <a16:creationId xmlns:a16="http://schemas.microsoft.com/office/drawing/2014/main" id="{7F19E4CD-74B4-4BC2-B96F-6BD9E7C0C62F}"/>
              </a:ext>
            </a:extLst>
          </p:cNvPr>
          <p:cNvPicPr>
            <a:picLocks noChangeAspect="1"/>
          </p:cNvPicPr>
          <p:nvPr/>
        </p:nvPicPr>
        <p:blipFill>
          <a:blip r:embed="rId6"/>
          <a:stretch>
            <a:fillRect/>
          </a:stretch>
        </p:blipFill>
        <p:spPr>
          <a:xfrm>
            <a:off x="8534331" y="4052125"/>
            <a:ext cx="2014451" cy="1627289"/>
          </a:xfrm>
          <a:prstGeom prst="rect">
            <a:avLst/>
          </a:prstGeom>
        </p:spPr>
      </p:pic>
      <p:sp>
        <p:nvSpPr>
          <p:cNvPr id="75" name="テキスト ボックス 74">
            <a:extLst>
              <a:ext uri="{FF2B5EF4-FFF2-40B4-BE49-F238E27FC236}">
                <a16:creationId xmlns:a16="http://schemas.microsoft.com/office/drawing/2014/main" id="{7A12E413-82A4-4186-83DF-B01786400E1C}"/>
              </a:ext>
            </a:extLst>
          </p:cNvPr>
          <p:cNvSpPr txBox="1"/>
          <p:nvPr/>
        </p:nvSpPr>
        <p:spPr>
          <a:xfrm>
            <a:off x="8513965" y="4094612"/>
            <a:ext cx="875622" cy="276999"/>
          </a:xfrm>
          <a:prstGeom prst="rect">
            <a:avLst/>
          </a:prstGeom>
          <a:noFill/>
        </p:spPr>
        <p:txBody>
          <a:bodyPr wrap="square" rtlCol="0">
            <a:spAutoFit/>
          </a:bodyPr>
          <a:lstStyle/>
          <a:p>
            <a:pPr algn="ctr"/>
            <a:r>
              <a:rPr lang="ja-JP" altLang="en-US" sz="1200" dirty="0">
                <a:solidFill>
                  <a:schemeClr val="accent1"/>
                </a:solidFill>
              </a:rPr>
              <a:t>探索領域</a:t>
            </a:r>
            <a:endParaRPr lang="en-US" altLang="ja-JP" sz="1200" dirty="0">
              <a:solidFill>
                <a:schemeClr val="accent1"/>
              </a:solidFill>
            </a:endParaRPr>
          </a:p>
        </p:txBody>
      </p:sp>
      <p:sp>
        <p:nvSpPr>
          <p:cNvPr id="34" name="テキスト ボックス 33">
            <a:extLst>
              <a:ext uri="{FF2B5EF4-FFF2-40B4-BE49-F238E27FC236}">
                <a16:creationId xmlns:a16="http://schemas.microsoft.com/office/drawing/2014/main" id="{A1E2090F-8355-4061-9CC3-FFC69E7136A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今後の課題</a:t>
            </a:r>
          </a:p>
        </p:txBody>
      </p:sp>
      <p:sp>
        <p:nvSpPr>
          <p:cNvPr id="35" name="テキスト ボックス 34">
            <a:extLst>
              <a:ext uri="{FF2B5EF4-FFF2-40B4-BE49-F238E27FC236}">
                <a16:creationId xmlns:a16="http://schemas.microsoft.com/office/drawing/2014/main" id="{2073438F-5709-4871-9AAA-E9E3156F7AA2}"/>
              </a:ext>
            </a:extLst>
          </p:cNvPr>
          <p:cNvSpPr txBox="1"/>
          <p:nvPr/>
        </p:nvSpPr>
        <p:spPr>
          <a:xfrm>
            <a:off x="6497982" y="5823077"/>
            <a:ext cx="5310320" cy="369332"/>
          </a:xfrm>
          <a:prstGeom prst="rect">
            <a:avLst/>
          </a:prstGeom>
          <a:noFill/>
        </p:spPr>
        <p:txBody>
          <a:bodyPr wrap="square" rtlCol="0">
            <a:spAutoFit/>
          </a:bodyPr>
          <a:lstStyle/>
          <a:p>
            <a:pPr algn="ctr"/>
            <a:r>
              <a:rPr lang="ja-JP" altLang="en-US" dirty="0">
                <a:solidFill>
                  <a:schemeClr val="accent4"/>
                </a:solidFill>
              </a:rPr>
              <a:t>課題：制約境界付近を特定しやすいことを想定</a:t>
            </a:r>
          </a:p>
        </p:txBody>
      </p:sp>
      <p:sp>
        <p:nvSpPr>
          <p:cNvPr id="40" name="テキスト ボックス 39">
            <a:extLst>
              <a:ext uri="{FF2B5EF4-FFF2-40B4-BE49-F238E27FC236}">
                <a16:creationId xmlns:a16="http://schemas.microsoft.com/office/drawing/2014/main" id="{5B215D15-00C2-4DBB-B0AB-1AD219131BA7}"/>
              </a:ext>
            </a:extLst>
          </p:cNvPr>
          <p:cNvSpPr txBox="1"/>
          <p:nvPr/>
        </p:nvSpPr>
        <p:spPr>
          <a:xfrm>
            <a:off x="8534331" y="3199647"/>
            <a:ext cx="2137124" cy="338554"/>
          </a:xfrm>
          <a:prstGeom prst="rect">
            <a:avLst/>
          </a:prstGeom>
          <a:noFill/>
        </p:spPr>
        <p:txBody>
          <a:bodyPr wrap="none" rtlCol="0">
            <a:spAutoFit/>
          </a:bodyPr>
          <a:lstStyle/>
          <a:p>
            <a:pPr marL="285750" indent="-285750">
              <a:buFont typeface="Wingdings" panose="05000000000000000000" pitchFamily="2" charset="2"/>
              <a:buChar char="Ø"/>
            </a:pPr>
            <a:r>
              <a:rPr kumimoji="1" lang="en-US" altLang="ja-JP" sz="1600" dirty="0"/>
              <a:t>Adaptive MOEA/D</a:t>
            </a:r>
            <a:endParaRPr kumimoji="1" lang="ja-JP" altLang="en-US" sz="1600" dirty="0"/>
          </a:p>
        </p:txBody>
      </p:sp>
      <p:sp>
        <p:nvSpPr>
          <p:cNvPr id="43" name="テキスト ボックス 42">
            <a:extLst>
              <a:ext uri="{FF2B5EF4-FFF2-40B4-BE49-F238E27FC236}">
                <a16:creationId xmlns:a16="http://schemas.microsoft.com/office/drawing/2014/main" id="{53A7DC81-B0BF-4BF1-A400-15C38054F083}"/>
              </a:ext>
            </a:extLst>
          </p:cNvPr>
          <p:cNvSpPr txBox="1"/>
          <p:nvPr/>
        </p:nvSpPr>
        <p:spPr>
          <a:xfrm>
            <a:off x="8915836" y="3587009"/>
            <a:ext cx="2759089" cy="338554"/>
          </a:xfrm>
          <a:prstGeom prst="rect">
            <a:avLst/>
          </a:prstGeom>
          <a:noFill/>
        </p:spPr>
        <p:txBody>
          <a:bodyPr wrap="none" rtlCol="0">
            <a:spAutoFit/>
          </a:bodyPr>
          <a:lstStyle/>
          <a:p>
            <a:r>
              <a:rPr kumimoji="1" lang="ja-JP" altLang="en-US" sz="1600" dirty="0"/>
              <a:t>制約境界付近を重点的に探索</a:t>
            </a:r>
          </a:p>
        </p:txBody>
      </p:sp>
    </p:spTree>
    <p:extLst>
      <p:ext uri="{BB962C8B-B14F-4D97-AF65-F5344CB8AC3E}">
        <p14:creationId xmlns:p14="http://schemas.microsoft.com/office/powerpoint/2010/main" val="36325290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39222"/>
            <a:ext cx="11400125" cy="518094"/>
          </a:xfrm>
        </p:spPr>
        <p:txBody>
          <a:bodyPr/>
          <a:lstStyle/>
          <a:p>
            <a:r>
              <a:rPr lang="ja-JP" altLang="en-US" dirty="0"/>
              <a:t>決定変数空間での目的関数と制約違反量の景観：</a:t>
            </a:r>
            <a:r>
              <a:rPr lang="en-US" altLang="ja-JP" dirty="0"/>
              <a:t>2</a:t>
            </a:r>
            <a:r>
              <a:rPr lang="ja-JP" altLang="en-US" dirty="0"/>
              <a:t>次元</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42</a:t>
            </a:fld>
            <a:endParaRPr kumimoji="1" lang="ja-JP" altLang="en-US"/>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9180196D-2537-408C-A8A8-C1263A1F23BC}"/>
                  </a:ext>
                </a:extLst>
              </p:cNvPr>
              <p:cNvSpPr txBox="1"/>
              <p:nvPr/>
            </p:nvSpPr>
            <p:spPr>
              <a:xfrm>
                <a:off x="5443615" y="2572684"/>
                <a:ext cx="1444762"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b="1" i="1" smtClean="0">
                          <a:latin typeface="Cambria Math" panose="02040503050406030204" pitchFamily="18" charset="0"/>
                          <a:ea typeface="Cambria Math" panose="02040503050406030204" pitchFamily="18" charset="0"/>
                        </a:rPr>
                        <m:t>𝒙</m:t>
                      </m:r>
                      <m:r>
                        <a:rPr lang="en-US" altLang="ja-JP" b="1" i="1" smtClean="0">
                          <a:latin typeface="Cambria Math" panose="02040503050406030204" pitchFamily="18" charset="0"/>
                          <a:ea typeface="Cambria Math" panose="02040503050406030204" pitchFamily="18" charset="0"/>
                        </a:rPr>
                        <m:t>∈</m:t>
                      </m:r>
                      <m:sSup>
                        <m:sSupPr>
                          <m:ctrlPr>
                            <a:rPr lang="en-US" altLang="ja-JP" b="0" i="1" smtClean="0">
                              <a:latin typeface="Cambria Math" panose="02040503050406030204" pitchFamily="18" charset="0"/>
                              <a:ea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[−2,2]</m:t>
                          </m:r>
                        </m:e>
                        <m:sup>
                          <m:r>
                            <a:rPr lang="en-US" altLang="ja-JP" b="0" i="1" smtClean="0">
                              <a:latin typeface="Cambria Math" panose="02040503050406030204" pitchFamily="18" charset="0"/>
                              <a:ea typeface="Cambria Math" panose="02040503050406030204" pitchFamily="18" charset="0"/>
                            </a:rPr>
                            <m:t>𝑁</m:t>
                          </m:r>
                        </m:sup>
                      </m:sSup>
                    </m:oMath>
                  </m:oMathPara>
                </a14:m>
                <a:endParaRPr lang="ja-JP" altLang="en-US" dirty="0"/>
              </a:p>
            </p:txBody>
          </p:sp>
        </mc:Choice>
        <mc:Fallback xmlns="">
          <p:sp>
            <p:nvSpPr>
              <p:cNvPr id="21" name="テキスト ボックス 20">
                <a:extLst>
                  <a:ext uri="{FF2B5EF4-FFF2-40B4-BE49-F238E27FC236}">
                    <a16:creationId xmlns:a16="http://schemas.microsoft.com/office/drawing/2014/main" id="{9180196D-2537-408C-A8A8-C1263A1F23BC}"/>
                  </a:ext>
                </a:extLst>
              </p:cNvPr>
              <p:cNvSpPr txBox="1">
                <a:spLocks noRot="1" noChangeAspect="1" noMove="1" noResize="1" noEditPoints="1" noAdjustHandles="1" noChangeArrowheads="1" noChangeShapeType="1" noTextEdit="1"/>
              </p:cNvSpPr>
              <p:nvPr/>
            </p:nvSpPr>
            <p:spPr>
              <a:xfrm>
                <a:off x="5443615" y="2572684"/>
                <a:ext cx="1444762" cy="369332"/>
              </a:xfrm>
              <a:prstGeom prst="rect">
                <a:avLst/>
              </a:prstGeom>
              <a:blipFill>
                <a:blip r:embed="rId2"/>
                <a:stretch>
                  <a:fillRect b="-16393"/>
                </a:stretch>
              </a:blipFill>
            </p:spPr>
            <p:txBody>
              <a:bodyPr/>
              <a:lstStyle/>
              <a:p>
                <a:r>
                  <a:rPr lang="ja-JP" altLang="en-US">
                    <a:noFill/>
                  </a:rPr>
                  <a:t> </a:t>
                </a:r>
              </a:p>
            </p:txBody>
          </p:sp>
        </mc:Fallback>
      </mc:AlternateContent>
      <p:pic>
        <p:nvPicPr>
          <p:cNvPr id="19" name="図 18">
            <a:extLst>
              <a:ext uri="{FF2B5EF4-FFF2-40B4-BE49-F238E27FC236}">
                <a16:creationId xmlns:a16="http://schemas.microsoft.com/office/drawing/2014/main" id="{7A1FE947-DEA3-7CCE-06B6-DF1228EE0C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0381" y="3019826"/>
            <a:ext cx="3831229" cy="3193858"/>
          </a:xfrm>
          <a:prstGeom prst="rect">
            <a:avLst/>
          </a:prstGeom>
        </p:spPr>
      </p:pic>
      <p:pic>
        <p:nvPicPr>
          <p:cNvPr id="23" name="図 22">
            <a:extLst>
              <a:ext uri="{FF2B5EF4-FFF2-40B4-BE49-F238E27FC236}">
                <a16:creationId xmlns:a16="http://schemas.microsoft.com/office/drawing/2014/main" id="{E191717D-7D66-F9CF-D2B5-7D02FBCB5F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77" y="2955243"/>
            <a:ext cx="3817221" cy="3193858"/>
          </a:xfrm>
          <a:prstGeom prst="rect">
            <a:avLst/>
          </a:prstGeom>
        </p:spPr>
      </p:pic>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C7F15952-F31F-18B5-B2EF-84D1FBA192BF}"/>
                  </a:ext>
                </a:extLst>
              </p:cNvPr>
              <p:cNvSpPr txBox="1"/>
              <p:nvPr/>
            </p:nvSpPr>
            <p:spPr>
              <a:xfrm>
                <a:off x="9400806" y="2572684"/>
                <a:ext cx="1444762"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b="1" i="1" smtClean="0">
                          <a:latin typeface="Cambria Math" panose="02040503050406030204" pitchFamily="18" charset="0"/>
                          <a:ea typeface="Cambria Math" panose="02040503050406030204" pitchFamily="18" charset="0"/>
                        </a:rPr>
                        <m:t>𝒙</m:t>
                      </m:r>
                      <m:r>
                        <a:rPr lang="en-US" altLang="ja-JP" b="1" i="1" smtClean="0">
                          <a:latin typeface="Cambria Math" panose="02040503050406030204" pitchFamily="18" charset="0"/>
                          <a:ea typeface="Cambria Math" panose="02040503050406030204" pitchFamily="18" charset="0"/>
                        </a:rPr>
                        <m:t>∈</m:t>
                      </m:r>
                      <m:sSup>
                        <m:sSupPr>
                          <m:ctrlPr>
                            <a:rPr lang="en-US" altLang="ja-JP" b="0" i="1" smtClean="0">
                              <a:latin typeface="Cambria Math" panose="02040503050406030204" pitchFamily="18" charset="0"/>
                              <a:ea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0</m:t>
                          </m:r>
                          <m:r>
                            <a:rPr lang="en-US" altLang="ja-JP" i="1">
                              <a:latin typeface="Cambria Math" panose="02040503050406030204" pitchFamily="18" charset="0"/>
                              <a:ea typeface="Cambria Math" panose="02040503050406030204" pitchFamily="18" charset="0"/>
                            </a:rPr>
                            <m:t>,2]</m:t>
                          </m:r>
                        </m:e>
                        <m:sup>
                          <m:r>
                            <a:rPr lang="en-US" altLang="ja-JP" b="0" i="1" smtClean="0">
                              <a:latin typeface="Cambria Math" panose="02040503050406030204" pitchFamily="18" charset="0"/>
                              <a:ea typeface="Cambria Math" panose="02040503050406030204" pitchFamily="18" charset="0"/>
                            </a:rPr>
                            <m:t>𝑁</m:t>
                          </m:r>
                        </m:sup>
                      </m:sSup>
                    </m:oMath>
                  </m:oMathPara>
                </a14:m>
                <a:endParaRPr lang="ja-JP" altLang="en-US" dirty="0"/>
              </a:p>
            </p:txBody>
          </p:sp>
        </mc:Choice>
        <mc:Fallback xmlns="">
          <p:sp>
            <p:nvSpPr>
              <p:cNvPr id="24" name="テキスト ボックス 23">
                <a:extLst>
                  <a:ext uri="{FF2B5EF4-FFF2-40B4-BE49-F238E27FC236}">
                    <a16:creationId xmlns:a16="http://schemas.microsoft.com/office/drawing/2014/main" id="{C7F15952-F31F-18B5-B2EF-84D1FBA192BF}"/>
                  </a:ext>
                </a:extLst>
              </p:cNvPr>
              <p:cNvSpPr txBox="1">
                <a:spLocks noRot="1" noChangeAspect="1" noMove="1" noResize="1" noEditPoints="1" noAdjustHandles="1" noChangeArrowheads="1" noChangeShapeType="1" noTextEdit="1"/>
              </p:cNvSpPr>
              <p:nvPr/>
            </p:nvSpPr>
            <p:spPr>
              <a:xfrm>
                <a:off x="9400806" y="2572684"/>
                <a:ext cx="1444762" cy="369332"/>
              </a:xfrm>
              <a:prstGeom prst="rect">
                <a:avLst/>
              </a:prstGeom>
              <a:blipFill>
                <a:blip r:embed="rId5"/>
                <a:stretch>
                  <a:fillRect b="-16393"/>
                </a:stretch>
              </a:blipFill>
            </p:spPr>
            <p:txBody>
              <a:bodyPr/>
              <a:lstStyle/>
              <a:p>
                <a:r>
                  <a:rPr lang="ja-JP" altLang="en-US">
                    <a:noFill/>
                  </a:rPr>
                  <a:t> </a:t>
                </a:r>
              </a:p>
            </p:txBody>
          </p:sp>
        </mc:Fallback>
      </mc:AlternateContent>
      <p:pic>
        <p:nvPicPr>
          <p:cNvPr id="27" name="図 26">
            <a:extLst>
              <a:ext uri="{FF2B5EF4-FFF2-40B4-BE49-F238E27FC236}">
                <a16:creationId xmlns:a16="http://schemas.microsoft.com/office/drawing/2014/main" id="{F11E7B9B-7993-9B40-D222-1B50752A5D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555" y="3010861"/>
            <a:ext cx="3817221" cy="3193858"/>
          </a:xfrm>
          <a:prstGeom prst="rect">
            <a:avLst/>
          </a:prstGeom>
        </p:spPr>
      </p:pic>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1A4FF16A-E035-3204-D861-50F2806C9BD7}"/>
                  </a:ext>
                </a:extLst>
              </p:cNvPr>
              <p:cNvSpPr txBox="1"/>
              <p:nvPr/>
            </p:nvSpPr>
            <p:spPr>
              <a:xfrm>
                <a:off x="7152971" y="1453451"/>
                <a:ext cx="2311287" cy="369332"/>
              </a:xfrm>
              <a:prstGeom prst="rect">
                <a:avLst/>
              </a:prstGeom>
              <a:noFill/>
            </p:spPr>
            <p:txBody>
              <a:bodyPr wrap="square" rtlCol="0">
                <a:spAutoFit/>
              </a:bodyPr>
              <a:lstStyle/>
              <a:p>
                <a:pPr algn="ctr"/>
                <a:r>
                  <a:rPr lang="ja-JP" altLang="en-US" dirty="0"/>
                  <a:t>制約違反量</a:t>
                </a:r>
                <a14:m>
                  <m:oMath xmlns:m="http://schemas.openxmlformats.org/officeDocument/2006/math">
                    <m:r>
                      <a:rPr lang="en-US" altLang="ja-JP" b="0" i="1" smtClean="0">
                        <a:latin typeface="Cambria Math" panose="02040503050406030204" pitchFamily="18" charset="0"/>
                        <a:ea typeface="Cambria Math" panose="02040503050406030204" pitchFamily="18" charset="0"/>
                      </a:rPr>
                      <m:t>𝑣</m:t>
                    </m:r>
                  </m:oMath>
                </a14:m>
                <a:r>
                  <a:rPr lang="ja-JP" altLang="en-US" dirty="0"/>
                  <a:t>の景観</a:t>
                </a:r>
              </a:p>
            </p:txBody>
          </p:sp>
        </mc:Choice>
        <mc:Fallback xmlns="">
          <p:sp>
            <p:nvSpPr>
              <p:cNvPr id="29" name="テキスト ボックス 28">
                <a:extLst>
                  <a:ext uri="{FF2B5EF4-FFF2-40B4-BE49-F238E27FC236}">
                    <a16:creationId xmlns:a16="http://schemas.microsoft.com/office/drawing/2014/main" id="{1A4FF16A-E035-3204-D861-50F2806C9BD7}"/>
                  </a:ext>
                </a:extLst>
              </p:cNvPr>
              <p:cNvSpPr txBox="1">
                <a:spLocks noRot="1" noChangeAspect="1" noMove="1" noResize="1" noEditPoints="1" noAdjustHandles="1" noChangeArrowheads="1" noChangeShapeType="1" noTextEdit="1"/>
              </p:cNvSpPr>
              <p:nvPr/>
            </p:nvSpPr>
            <p:spPr>
              <a:xfrm>
                <a:off x="7152971" y="1453451"/>
                <a:ext cx="2311287" cy="369332"/>
              </a:xfrm>
              <a:prstGeom prst="rect">
                <a:avLst/>
              </a:prstGeom>
              <a:blipFill>
                <a:blip r:embed="rId6"/>
                <a:stretch>
                  <a:fillRect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22FE3A09-C98E-1B96-5C1B-E6731E8C98A2}"/>
                  </a:ext>
                </a:extLst>
              </p:cNvPr>
              <p:cNvSpPr txBox="1"/>
              <p:nvPr/>
            </p:nvSpPr>
            <p:spPr>
              <a:xfrm>
                <a:off x="1211227" y="1453451"/>
                <a:ext cx="1956011" cy="369332"/>
              </a:xfrm>
              <a:prstGeom prst="rect">
                <a:avLst/>
              </a:prstGeom>
              <a:noFill/>
            </p:spPr>
            <p:txBody>
              <a:bodyPr wrap="square" rtlCol="0">
                <a:spAutoFit/>
              </a:bodyPr>
              <a:lstStyle/>
              <a:p>
                <a:pPr algn="ctr"/>
                <a:r>
                  <a:rPr lang="ja-JP" altLang="en-US" dirty="0"/>
                  <a:t>目的関数</a:t>
                </a:r>
                <a14:m>
                  <m:oMath xmlns:m="http://schemas.openxmlformats.org/officeDocument/2006/math">
                    <m:r>
                      <a:rPr lang="en-US" altLang="ja-JP" i="1" smtClean="0">
                        <a:latin typeface="Cambria Math" panose="02040503050406030204" pitchFamily="18" charset="0"/>
                        <a:ea typeface="Cambria Math" panose="02040503050406030204" pitchFamily="18" charset="0"/>
                      </a:rPr>
                      <m:t>𝑓</m:t>
                    </m:r>
                  </m:oMath>
                </a14:m>
                <a:r>
                  <a:rPr lang="ja-JP" altLang="en-US" dirty="0"/>
                  <a:t>の景観</a:t>
                </a:r>
              </a:p>
            </p:txBody>
          </p:sp>
        </mc:Choice>
        <mc:Fallback xmlns="">
          <p:sp>
            <p:nvSpPr>
              <p:cNvPr id="31" name="テキスト ボックス 30">
                <a:extLst>
                  <a:ext uri="{FF2B5EF4-FFF2-40B4-BE49-F238E27FC236}">
                    <a16:creationId xmlns:a16="http://schemas.microsoft.com/office/drawing/2014/main" id="{22FE3A09-C98E-1B96-5C1B-E6731E8C98A2}"/>
                  </a:ext>
                </a:extLst>
              </p:cNvPr>
              <p:cNvSpPr txBox="1">
                <a:spLocks noRot="1" noChangeAspect="1" noMove="1" noResize="1" noEditPoints="1" noAdjustHandles="1" noChangeArrowheads="1" noChangeShapeType="1" noTextEdit="1"/>
              </p:cNvSpPr>
              <p:nvPr/>
            </p:nvSpPr>
            <p:spPr>
              <a:xfrm>
                <a:off x="1211227" y="1453451"/>
                <a:ext cx="1956011" cy="369332"/>
              </a:xfrm>
              <a:prstGeom prst="rect">
                <a:avLst/>
              </a:prstGeom>
              <a:blipFill>
                <a:blip r:embed="rId7"/>
                <a:stretch>
                  <a:fillRect l="-1246" t="-8197" r="-935"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37023728-A44B-1E90-D074-C5E178B7DE52}"/>
                  </a:ext>
                </a:extLst>
              </p:cNvPr>
              <p:cNvSpPr txBox="1"/>
              <p:nvPr/>
            </p:nvSpPr>
            <p:spPr>
              <a:xfrm>
                <a:off x="1454784" y="2574115"/>
                <a:ext cx="1444762"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b="1" i="1" smtClean="0">
                          <a:latin typeface="Cambria Math" panose="02040503050406030204" pitchFamily="18" charset="0"/>
                          <a:ea typeface="Cambria Math" panose="02040503050406030204" pitchFamily="18" charset="0"/>
                        </a:rPr>
                        <m:t>𝒙</m:t>
                      </m:r>
                      <m:r>
                        <a:rPr lang="en-US" altLang="ja-JP" b="1" i="1" smtClean="0">
                          <a:latin typeface="Cambria Math" panose="02040503050406030204" pitchFamily="18" charset="0"/>
                          <a:ea typeface="Cambria Math" panose="02040503050406030204" pitchFamily="18" charset="0"/>
                        </a:rPr>
                        <m:t>∈</m:t>
                      </m:r>
                      <m:sSup>
                        <m:sSupPr>
                          <m:ctrlPr>
                            <a:rPr lang="en-US" altLang="ja-JP" b="0" i="1" smtClean="0">
                              <a:latin typeface="Cambria Math" panose="02040503050406030204" pitchFamily="18" charset="0"/>
                              <a:ea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[−2,2]</m:t>
                          </m:r>
                        </m:e>
                        <m:sup>
                          <m:r>
                            <a:rPr lang="en-US" altLang="ja-JP" b="0" i="1" smtClean="0">
                              <a:latin typeface="Cambria Math" panose="02040503050406030204" pitchFamily="18" charset="0"/>
                              <a:ea typeface="Cambria Math" panose="02040503050406030204" pitchFamily="18" charset="0"/>
                            </a:rPr>
                            <m:t>𝑁</m:t>
                          </m:r>
                        </m:sup>
                      </m:sSup>
                    </m:oMath>
                  </m:oMathPara>
                </a14:m>
                <a:endParaRPr lang="ja-JP" altLang="en-US" dirty="0"/>
              </a:p>
            </p:txBody>
          </p:sp>
        </mc:Choice>
        <mc:Fallback xmlns="">
          <p:sp>
            <p:nvSpPr>
              <p:cNvPr id="32" name="テキスト ボックス 31">
                <a:extLst>
                  <a:ext uri="{FF2B5EF4-FFF2-40B4-BE49-F238E27FC236}">
                    <a16:creationId xmlns:a16="http://schemas.microsoft.com/office/drawing/2014/main" id="{37023728-A44B-1E90-D074-C5E178B7DE52}"/>
                  </a:ext>
                </a:extLst>
              </p:cNvPr>
              <p:cNvSpPr txBox="1">
                <a:spLocks noRot="1" noChangeAspect="1" noMove="1" noResize="1" noEditPoints="1" noAdjustHandles="1" noChangeArrowheads="1" noChangeShapeType="1" noTextEdit="1"/>
              </p:cNvSpPr>
              <p:nvPr/>
            </p:nvSpPr>
            <p:spPr>
              <a:xfrm>
                <a:off x="1454784" y="2574115"/>
                <a:ext cx="1444762" cy="369332"/>
              </a:xfrm>
              <a:prstGeom prst="rect">
                <a:avLst/>
              </a:prstGeom>
              <a:blipFill>
                <a:blip r:embed="rId8"/>
                <a:stretch>
                  <a:fillRect b="-1639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39AE1B31-1CA8-64A1-8CA7-6AD655BF2A41}"/>
                  </a:ext>
                </a:extLst>
              </p:cNvPr>
              <p:cNvSpPr txBox="1"/>
              <p:nvPr/>
            </p:nvSpPr>
            <p:spPr>
              <a:xfrm>
                <a:off x="501847" y="5896728"/>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2</m:t>
                      </m:r>
                    </m:oMath>
                  </m:oMathPara>
                </a14:m>
                <a:endParaRPr lang="en-US" altLang="ja-JP" sz="1400" dirty="0"/>
              </a:p>
            </p:txBody>
          </p:sp>
        </mc:Choice>
        <mc:Fallback xmlns="">
          <p:sp>
            <p:nvSpPr>
              <p:cNvPr id="33" name="テキスト ボックス 32">
                <a:extLst>
                  <a:ext uri="{FF2B5EF4-FFF2-40B4-BE49-F238E27FC236}">
                    <a16:creationId xmlns:a16="http://schemas.microsoft.com/office/drawing/2014/main" id="{39AE1B31-1CA8-64A1-8CA7-6AD655BF2A41}"/>
                  </a:ext>
                </a:extLst>
              </p:cNvPr>
              <p:cNvSpPr txBox="1">
                <a:spLocks noRot="1" noChangeAspect="1" noMove="1" noResize="1" noEditPoints="1" noAdjustHandles="1" noChangeArrowheads="1" noChangeShapeType="1" noTextEdit="1"/>
              </p:cNvSpPr>
              <p:nvPr/>
            </p:nvSpPr>
            <p:spPr>
              <a:xfrm>
                <a:off x="501847" y="5896728"/>
                <a:ext cx="498603" cy="307777"/>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8AA2CECC-C9E3-6597-50FC-CB48784459B1}"/>
                  </a:ext>
                </a:extLst>
              </p:cNvPr>
              <p:cNvSpPr txBox="1"/>
              <p:nvPr/>
            </p:nvSpPr>
            <p:spPr>
              <a:xfrm>
                <a:off x="3233674" y="5896728"/>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2</m:t>
                      </m:r>
                    </m:oMath>
                  </m:oMathPara>
                </a14:m>
                <a:endParaRPr lang="en-US" altLang="ja-JP" sz="1400" dirty="0"/>
              </a:p>
            </p:txBody>
          </p:sp>
        </mc:Choice>
        <mc:Fallback xmlns="">
          <p:sp>
            <p:nvSpPr>
              <p:cNvPr id="34" name="テキスト ボックス 33">
                <a:extLst>
                  <a:ext uri="{FF2B5EF4-FFF2-40B4-BE49-F238E27FC236}">
                    <a16:creationId xmlns:a16="http://schemas.microsoft.com/office/drawing/2014/main" id="{8AA2CECC-C9E3-6597-50FC-CB48784459B1}"/>
                  </a:ext>
                </a:extLst>
              </p:cNvPr>
              <p:cNvSpPr txBox="1">
                <a:spLocks noRot="1" noChangeAspect="1" noMove="1" noResize="1" noEditPoints="1" noAdjustHandles="1" noChangeArrowheads="1" noChangeShapeType="1" noTextEdit="1"/>
              </p:cNvSpPr>
              <p:nvPr/>
            </p:nvSpPr>
            <p:spPr>
              <a:xfrm>
                <a:off x="3233674" y="5896728"/>
                <a:ext cx="498603" cy="307777"/>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529F339C-7634-5A31-E134-35AA7678384F}"/>
                  </a:ext>
                </a:extLst>
              </p:cNvPr>
              <p:cNvSpPr txBox="1"/>
              <p:nvPr/>
            </p:nvSpPr>
            <p:spPr>
              <a:xfrm>
                <a:off x="187898" y="3132874"/>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2</m:t>
                      </m:r>
                    </m:oMath>
                  </m:oMathPara>
                </a14:m>
                <a:endParaRPr lang="en-US" altLang="ja-JP" sz="1400" dirty="0"/>
              </a:p>
            </p:txBody>
          </p:sp>
        </mc:Choice>
        <mc:Fallback xmlns="">
          <p:sp>
            <p:nvSpPr>
              <p:cNvPr id="42" name="テキスト ボックス 41">
                <a:extLst>
                  <a:ext uri="{FF2B5EF4-FFF2-40B4-BE49-F238E27FC236}">
                    <a16:creationId xmlns:a16="http://schemas.microsoft.com/office/drawing/2014/main" id="{529F339C-7634-5A31-E134-35AA7678384F}"/>
                  </a:ext>
                </a:extLst>
              </p:cNvPr>
              <p:cNvSpPr txBox="1">
                <a:spLocks noRot="1" noChangeAspect="1" noMove="1" noResize="1" noEditPoints="1" noAdjustHandles="1" noChangeArrowheads="1" noChangeShapeType="1" noTextEdit="1"/>
              </p:cNvSpPr>
              <p:nvPr/>
            </p:nvSpPr>
            <p:spPr>
              <a:xfrm>
                <a:off x="187898" y="3132874"/>
                <a:ext cx="498603" cy="307777"/>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51C6FBDA-D1D1-BE88-E824-302ECD25C315}"/>
                  </a:ext>
                </a:extLst>
              </p:cNvPr>
              <p:cNvSpPr txBox="1"/>
              <p:nvPr/>
            </p:nvSpPr>
            <p:spPr>
              <a:xfrm>
                <a:off x="187898" y="5733660"/>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2</m:t>
                      </m:r>
                    </m:oMath>
                  </m:oMathPara>
                </a14:m>
                <a:endParaRPr lang="en-US" altLang="ja-JP" sz="1400" dirty="0"/>
              </a:p>
            </p:txBody>
          </p:sp>
        </mc:Choice>
        <mc:Fallback xmlns="">
          <p:sp>
            <p:nvSpPr>
              <p:cNvPr id="44" name="テキスト ボックス 43">
                <a:extLst>
                  <a:ext uri="{FF2B5EF4-FFF2-40B4-BE49-F238E27FC236}">
                    <a16:creationId xmlns:a16="http://schemas.microsoft.com/office/drawing/2014/main" id="{51C6FBDA-D1D1-BE88-E824-302ECD25C315}"/>
                  </a:ext>
                </a:extLst>
              </p:cNvPr>
              <p:cNvSpPr txBox="1">
                <a:spLocks noRot="1" noChangeAspect="1" noMove="1" noResize="1" noEditPoints="1" noAdjustHandles="1" noChangeArrowheads="1" noChangeShapeType="1" noTextEdit="1"/>
              </p:cNvSpPr>
              <p:nvPr/>
            </p:nvSpPr>
            <p:spPr>
              <a:xfrm>
                <a:off x="187898" y="5733660"/>
                <a:ext cx="498603" cy="307777"/>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C43A6129-4A31-DFA4-C031-43B3F910315F}"/>
                  </a:ext>
                </a:extLst>
              </p:cNvPr>
              <p:cNvSpPr txBox="1"/>
              <p:nvPr/>
            </p:nvSpPr>
            <p:spPr>
              <a:xfrm>
                <a:off x="1870687" y="5905907"/>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0</m:t>
                      </m:r>
                    </m:oMath>
                  </m:oMathPara>
                </a14:m>
                <a:endParaRPr lang="en-US" altLang="ja-JP" sz="1400" dirty="0"/>
              </a:p>
            </p:txBody>
          </p:sp>
        </mc:Choice>
        <mc:Fallback xmlns="">
          <p:sp>
            <p:nvSpPr>
              <p:cNvPr id="45" name="テキスト ボックス 44">
                <a:extLst>
                  <a:ext uri="{FF2B5EF4-FFF2-40B4-BE49-F238E27FC236}">
                    <a16:creationId xmlns:a16="http://schemas.microsoft.com/office/drawing/2014/main" id="{C43A6129-4A31-DFA4-C031-43B3F910315F}"/>
                  </a:ext>
                </a:extLst>
              </p:cNvPr>
              <p:cNvSpPr txBox="1">
                <a:spLocks noRot="1" noChangeAspect="1" noMove="1" noResize="1" noEditPoints="1" noAdjustHandles="1" noChangeArrowheads="1" noChangeShapeType="1" noTextEdit="1"/>
              </p:cNvSpPr>
              <p:nvPr/>
            </p:nvSpPr>
            <p:spPr>
              <a:xfrm>
                <a:off x="1870687" y="5905907"/>
                <a:ext cx="498603" cy="307777"/>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F37ABB21-D88A-9BDD-9504-FB4443DBC68E}"/>
                  </a:ext>
                </a:extLst>
              </p:cNvPr>
              <p:cNvSpPr txBox="1"/>
              <p:nvPr/>
            </p:nvSpPr>
            <p:spPr>
              <a:xfrm>
                <a:off x="187898" y="4384917"/>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0</m:t>
                      </m:r>
                    </m:oMath>
                  </m:oMathPara>
                </a14:m>
                <a:endParaRPr lang="en-US" altLang="ja-JP" sz="1400" dirty="0"/>
              </a:p>
            </p:txBody>
          </p:sp>
        </mc:Choice>
        <mc:Fallback xmlns="">
          <p:sp>
            <p:nvSpPr>
              <p:cNvPr id="46" name="テキスト ボックス 45">
                <a:extLst>
                  <a:ext uri="{FF2B5EF4-FFF2-40B4-BE49-F238E27FC236}">
                    <a16:creationId xmlns:a16="http://schemas.microsoft.com/office/drawing/2014/main" id="{F37ABB21-D88A-9BDD-9504-FB4443DBC68E}"/>
                  </a:ext>
                </a:extLst>
              </p:cNvPr>
              <p:cNvSpPr txBox="1">
                <a:spLocks noRot="1" noChangeAspect="1" noMove="1" noResize="1" noEditPoints="1" noAdjustHandles="1" noChangeArrowheads="1" noChangeShapeType="1" noTextEdit="1"/>
              </p:cNvSpPr>
              <p:nvPr/>
            </p:nvSpPr>
            <p:spPr>
              <a:xfrm>
                <a:off x="187898" y="4384917"/>
                <a:ext cx="498603" cy="307777"/>
              </a:xfrm>
              <a:prstGeom prst="rect">
                <a:avLst/>
              </a:prstGeom>
              <a:blipFill>
                <a:blip r:embed="rId14"/>
                <a:stretch>
                  <a:fillRect/>
                </a:stretch>
              </a:blipFill>
            </p:spPr>
            <p:txBody>
              <a:bodyPr/>
              <a:lstStyle/>
              <a:p>
                <a:r>
                  <a:rPr lang="ja-JP" altLang="en-US">
                    <a:noFill/>
                  </a:rPr>
                  <a:t> </a:t>
                </a:r>
              </a:p>
            </p:txBody>
          </p:sp>
        </mc:Fallback>
      </mc:AlternateContent>
      <p:sp>
        <p:nvSpPr>
          <p:cNvPr id="48" name="テキスト ボックス 47">
            <a:extLst>
              <a:ext uri="{FF2B5EF4-FFF2-40B4-BE49-F238E27FC236}">
                <a16:creationId xmlns:a16="http://schemas.microsoft.com/office/drawing/2014/main" id="{D3AC3667-FCA8-2E02-06A5-7CF015BB5F68}"/>
              </a:ext>
            </a:extLst>
          </p:cNvPr>
          <p:cNvSpPr txBox="1"/>
          <p:nvPr/>
        </p:nvSpPr>
        <p:spPr>
          <a:xfrm>
            <a:off x="1969639" y="3273014"/>
            <a:ext cx="1444762" cy="307777"/>
          </a:xfrm>
          <a:prstGeom prst="rect">
            <a:avLst/>
          </a:prstGeom>
          <a:noFill/>
        </p:spPr>
        <p:txBody>
          <a:bodyPr wrap="square" rtlCol="0">
            <a:spAutoFit/>
          </a:bodyPr>
          <a:lstStyle/>
          <a:p>
            <a:pPr algn="ctr"/>
            <a:r>
              <a:rPr lang="ja-JP" altLang="en-US" sz="1400" dirty="0"/>
              <a:t>トレードオフ領域</a:t>
            </a:r>
          </a:p>
        </p:txBody>
      </p:sp>
      <mc:AlternateContent xmlns:mc="http://schemas.openxmlformats.org/markup-compatibility/2006" xmlns:a14="http://schemas.microsoft.com/office/drawing/2010/main">
        <mc:Choice Requires="a14">
          <p:sp>
            <p:nvSpPr>
              <p:cNvPr id="49" name="テキスト プレースホルダー 2">
                <a:extLst>
                  <a:ext uri="{FF2B5EF4-FFF2-40B4-BE49-F238E27FC236}">
                    <a16:creationId xmlns:a16="http://schemas.microsoft.com/office/drawing/2014/main" id="{ACDEE1F2-A540-7B8B-9BBD-9903D284EEC5}"/>
                  </a:ext>
                </a:extLst>
              </p:cNvPr>
              <p:cNvSpPr txBox="1">
                <a:spLocks/>
              </p:cNvSpPr>
              <p:nvPr/>
            </p:nvSpPr>
            <p:spPr>
              <a:xfrm>
                <a:off x="517054" y="878149"/>
                <a:ext cx="11400125" cy="585182"/>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14:m>
                  <m:oMath xmlns:m="http://schemas.openxmlformats.org/officeDocument/2006/math">
                    <m:r>
                      <a:rPr lang="en-US" altLang="ja-JP" sz="2800" i="1" smtClean="0">
                        <a:latin typeface="Cambria Math" panose="02040503050406030204" pitchFamily="18" charset="0"/>
                        <a:ea typeface="Cambria Math" panose="02040503050406030204" pitchFamily="18" charset="0"/>
                      </a:rPr>
                      <m:t>𝑓</m:t>
                    </m:r>
                    <m:r>
                      <a:rPr lang="en-US" altLang="ja-JP" sz="2800" b="1"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𝑣</m:t>
                    </m:r>
                  </m:oMath>
                </a14:m>
                <a:r>
                  <a:rPr lang="ja-JP" altLang="en-US" sz="2800" dirty="0"/>
                  <a:t>が両方悪い領域と、トレードオフ領域がある</a:t>
                </a:r>
                <a:endParaRPr lang="en-US" altLang="ja-JP" sz="2800" dirty="0"/>
              </a:p>
            </p:txBody>
          </p:sp>
        </mc:Choice>
        <mc:Fallback xmlns="">
          <p:sp>
            <p:nvSpPr>
              <p:cNvPr id="49" name="テキスト プレースホルダー 2">
                <a:extLst>
                  <a:ext uri="{FF2B5EF4-FFF2-40B4-BE49-F238E27FC236}">
                    <a16:creationId xmlns:a16="http://schemas.microsoft.com/office/drawing/2014/main" id="{ACDEE1F2-A540-7B8B-9BBD-9903D284EEC5}"/>
                  </a:ext>
                </a:extLst>
              </p:cNvPr>
              <p:cNvSpPr txBox="1">
                <a:spLocks noRot="1" noChangeAspect="1" noMove="1" noResize="1" noEditPoints="1" noAdjustHandles="1" noChangeArrowheads="1" noChangeShapeType="1" noTextEdit="1"/>
              </p:cNvSpPr>
              <p:nvPr/>
            </p:nvSpPr>
            <p:spPr>
              <a:xfrm>
                <a:off x="517054" y="878149"/>
                <a:ext cx="11400125" cy="585182"/>
              </a:xfrm>
              <a:prstGeom prst="rect">
                <a:avLst/>
              </a:prstGeom>
              <a:blipFill>
                <a:blip r:embed="rId15"/>
                <a:stretch>
                  <a:fillRect t="-18750" b="-93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8F8B95DC-C560-7B96-A7C8-FE330DE60591}"/>
                  </a:ext>
                </a:extLst>
              </p:cNvPr>
              <p:cNvSpPr txBox="1"/>
              <p:nvPr/>
            </p:nvSpPr>
            <p:spPr>
              <a:xfrm>
                <a:off x="2582940" y="5905907"/>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1</m:t>
                      </m:r>
                    </m:oMath>
                  </m:oMathPara>
                </a14:m>
                <a:endParaRPr lang="en-US" altLang="ja-JP" sz="1400" dirty="0"/>
              </a:p>
            </p:txBody>
          </p:sp>
        </mc:Choice>
        <mc:Fallback xmlns="">
          <p:sp>
            <p:nvSpPr>
              <p:cNvPr id="50" name="テキスト ボックス 49">
                <a:extLst>
                  <a:ext uri="{FF2B5EF4-FFF2-40B4-BE49-F238E27FC236}">
                    <a16:creationId xmlns:a16="http://schemas.microsoft.com/office/drawing/2014/main" id="{8F8B95DC-C560-7B96-A7C8-FE330DE60591}"/>
                  </a:ext>
                </a:extLst>
              </p:cNvPr>
              <p:cNvSpPr txBox="1">
                <a:spLocks noRot="1" noChangeAspect="1" noMove="1" noResize="1" noEditPoints="1" noAdjustHandles="1" noChangeArrowheads="1" noChangeShapeType="1" noTextEdit="1"/>
              </p:cNvSpPr>
              <p:nvPr/>
            </p:nvSpPr>
            <p:spPr>
              <a:xfrm>
                <a:off x="2582940" y="5905907"/>
                <a:ext cx="498603" cy="307777"/>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DD49C1DE-5511-18C5-EADC-AAA8D57EBEC9}"/>
                  </a:ext>
                </a:extLst>
              </p:cNvPr>
              <p:cNvSpPr txBox="1"/>
              <p:nvPr/>
            </p:nvSpPr>
            <p:spPr>
              <a:xfrm>
                <a:off x="187898" y="3710546"/>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1</m:t>
                      </m:r>
                    </m:oMath>
                  </m:oMathPara>
                </a14:m>
                <a:endParaRPr lang="en-US" altLang="ja-JP" sz="1400" dirty="0"/>
              </a:p>
            </p:txBody>
          </p:sp>
        </mc:Choice>
        <mc:Fallback xmlns="">
          <p:sp>
            <p:nvSpPr>
              <p:cNvPr id="51" name="テキスト ボックス 50">
                <a:extLst>
                  <a:ext uri="{FF2B5EF4-FFF2-40B4-BE49-F238E27FC236}">
                    <a16:creationId xmlns:a16="http://schemas.microsoft.com/office/drawing/2014/main" id="{DD49C1DE-5511-18C5-EADC-AAA8D57EBEC9}"/>
                  </a:ext>
                </a:extLst>
              </p:cNvPr>
              <p:cNvSpPr txBox="1">
                <a:spLocks noRot="1" noChangeAspect="1" noMove="1" noResize="1" noEditPoints="1" noAdjustHandles="1" noChangeArrowheads="1" noChangeShapeType="1" noTextEdit="1"/>
              </p:cNvSpPr>
              <p:nvPr/>
            </p:nvSpPr>
            <p:spPr>
              <a:xfrm>
                <a:off x="187898" y="3710546"/>
                <a:ext cx="498603" cy="307777"/>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F0715E9B-C537-741E-1891-CB3AA6E2ED20}"/>
                  </a:ext>
                </a:extLst>
              </p:cNvPr>
              <p:cNvSpPr txBox="1"/>
              <p:nvPr/>
            </p:nvSpPr>
            <p:spPr>
              <a:xfrm>
                <a:off x="1139269" y="5905907"/>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1</m:t>
                      </m:r>
                    </m:oMath>
                  </m:oMathPara>
                </a14:m>
                <a:endParaRPr lang="en-US" altLang="ja-JP" sz="1400" dirty="0"/>
              </a:p>
            </p:txBody>
          </p:sp>
        </mc:Choice>
        <mc:Fallback xmlns="">
          <p:sp>
            <p:nvSpPr>
              <p:cNvPr id="52" name="テキスト ボックス 51">
                <a:extLst>
                  <a:ext uri="{FF2B5EF4-FFF2-40B4-BE49-F238E27FC236}">
                    <a16:creationId xmlns:a16="http://schemas.microsoft.com/office/drawing/2014/main" id="{F0715E9B-C537-741E-1891-CB3AA6E2ED20}"/>
                  </a:ext>
                </a:extLst>
              </p:cNvPr>
              <p:cNvSpPr txBox="1">
                <a:spLocks noRot="1" noChangeAspect="1" noMove="1" noResize="1" noEditPoints="1" noAdjustHandles="1" noChangeArrowheads="1" noChangeShapeType="1" noTextEdit="1"/>
              </p:cNvSpPr>
              <p:nvPr/>
            </p:nvSpPr>
            <p:spPr>
              <a:xfrm>
                <a:off x="1139269" y="5905907"/>
                <a:ext cx="498603" cy="307777"/>
              </a:xfrm>
              <a:prstGeom prst="rect">
                <a:avLst/>
              </a:prstGeom>
              <a:blipFill>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3ED2D95E-787E-8BB7-35F1-4ACF1A54B1F9}"/>
                  </a:ext>
                </a:extLst>
              </p:cNvPr>
              <p:cNvSpPr txBox="1"/>
              <p:nvPr/>
            </p:nvSpPr>
            <p:spPr>
              <a:xfrm>
                <a:off x="187898" y="5059288"/>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1</m:t>
                      </m:r>
                    </m:oMath>
                  </m:oMathPara>
                </a14:m>
                <a:endParaRPr lang="en-US" altLang="ja-JP" sz="1400" dirty="0"/>
              </a:p>
            </p:txBody>
          </p:sp>
        </mc:Choice>
        <mc:Fallback xmlns="">
          <p:sp>
            <p:nvSpPr>
              <p:cNvPr id="53" name="テキスト ボックス 52">
                <a:extLst>
                  <a:ext uri="{FF2B5EF4-FFF2-40B4-BE49-F238E27FC236}">
                    <a16:creationId xmlns:a16="http://schemas.microsoft.com/office/drawing/2014/main" id="{3ED2D95E-787E-8BB7-35F1-4ACF1A54B1F9}"/>
                  </a:ext>
                </a:extLst>
              </p:cNvPr>
              <p:cNvSpPr txBox="1">
                <a:spLocks noRot="1" noChangeAspect="1" noMove="1" noResize="1" noEditPoints="1" noAdjustHandles="1" noChangeArrowheads="1" noChangeShapeType="1" noTextEdit="1"/>
              </p:cNvSpPr>
              <p:nvPr/>
            </p:nvSpPr>
            <p:spPr>
              <a:xfrm>
                <a:off x="187898" y="5059288"/>
                <a:ext cx="498603" cy="307777"/>
              </a:xfrm>
              <a:prstGeom prst="rect">
                <a:avLst/>
              </a:prstGeom>
              <a:blipFill>
                <a:blip r:embed="rId17"/>
                <a:stretch>
                  <a:fillRect/>
                </a:stretch>
              </a:blipFill>
            </p:spPr>
            <p:txBody>
              <a:bodyPr/>
              <a:lstStyle/>
              <a:p>
                <a:r>
                  <a:rPr lang="ja-JP" altLang="en-US">
                    <a:noFill/>
                  </a:rPr>
                  <a:t> </a:t>
                </a:r>
              </a:p>
            </p:txBody>
          </p:sp>
        </mc:Fallback>
      </mc:AlternateContent>
      <p:sp>
        <p:nvSpPr>
          <p:cNvPr id="54" name="四角形: 角を丸くする 53">
            <a:extLst>
              <a:ext uri="{FF2B5EF4-FFF2-40B4-BE49-F238E27FC236}">
                <a16:creationId xmlns:a16="http://schemas.microsoft.com/office/drawing/2014/main" id="{35E4A0F2-9DB3-1A69-1D79-280135E70ACA}"/>
              </a:ext>
            </a:extLst>
          </p:cNvPr>
          <p:cNvSpPr/>
          <p:nvPr/>
        </p:nvSpPr>
        <p:spPr>
          <a:xfrm>
            <a:off x="705140" y="5050696"/>
            <a:ext cx="897864" cy="8028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5" name="テキスト ボックス 54">
            <a:extLst>
              <a:ext uri="{FF2B5EF4-FFF2-40B4-BE49-F238E27FC236}">
                <a16:creationId xmlns:a16="http://schemas.microsoft.com/office/drawing/2014/main" id="{AB55E82A-8764-FF15-4F10-B0DF424DB78F}"/>
              </a:ext>
            </a:extLst>
          </p:cNvPr>
          <p:cNvSpPr txBox="1"/>
          <p:nvPr/>
        </p:nvSpPr>
        <p:spPr>
          <a:xfrm>
            <a:off x="1454784" y="5106865"/>
            <a:ext cx="1444762" cy="307777"/>
          </a:xfrm>
          <a:prstGeom prst="rect">
            <a:avLst/>
          </a:prstGeom>
          <a:noFill/>
        </p:spPr>
        <p:txBody>
          <a:bodyPr wrap="square" rtlCol="0">
            <a:spAutoFit/>
          </a:bodyPr>
          <a:lstStyle/>
          <a:p>
            <a:pPr algn="ctr"/>
            <a:r>
              <a:rPr lang="ja-JP" altLang="en-US" sz="1400" dirty="0">
                <a:solidFill>
                  <a:srgbClr val="FF0000"/>
                </a:solidFill>
              </a:rPr>
              <a:t>両方悪い領域</a:t>
            </a:r>
          </a:p>
        </p:txBody>
      </p:sp>
      <p:sp>
        <p:nvSpPr>
          <p:cNvPr id="56" name="四角形: 角を丸くする 55">
            <a:extLst>
              <a:ext uri="{FF2B5EF4-FFF2-40B4-BE49-F238E27FC236}">
                <a16:creationId xmlns:a16="http://schemas.microsoft.com/office/drawing/2014/main" id="{0B34087D-A2D2-C246-31EC-765A8E95E3DD}"/>
              </a:ext>
            </a:extLst>
          </p:cNvPr>
          <p:cNvSpPr/>
          <p:nvPr/>
        </p:nvSpPr>
        <p:spPr>
          <a:xfrm>
            <a:off x="4694434" y="5071066"/>
            <a:ext cx="897864" cy="8028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7" name="テキスト ボックス 56">
            <a:extLst>
              <a:ext uri="{FF2B5EF4-FFF2-40B4-BE49-F238E27FC236}">
                <a16:creationId xmlns:a16="http://schemas.microsoft.com/office/drawing/2014/main" id="{9E4BE26D-9DF4-9A50-76BF-C120476CCB21}"/>
              </a:ext>
            </a:extLst>
          </p:cNvPr>
          <p:cNvSpPr txBox="1"/>
          <p:nvPr/>
        </p:nvSpPr>
        <p:spPr>
          <a:xfrm>
            <a:off x="5466129" y="5123973"/>
            <a:ext cx="1444762" cy="307777"/>
          </a:xfrm>
          <a:prstGeom prst="rect">
            <a:avLst/>
          </a:prstGeom>
          <a:noFill/>
        </p:spPr>
        <p:txBody>
          <a:bodyPr wrap="square" rtlCol="0">
            <a:spAutoFit/>
          </a:bodyPr>
          <a:lstStyle/>
          <a:p>
            <a:pPr algn="ctr"/>
            <a:r>
              <a:rPr lang="ja-JP" altLang="en-US" sz="1400" dirty="0">
                <a:solidFill>
                  <a:srgbClr val="FF0000"/>
                </a:solidFill>
              </a:rPr>
              <a:t>両方悪い領域</a:t>
            </a:r>
          </a:p>
        </p:txBody>
      </p:sp>
      <p:sp>
        <p:nvSpPr>
          <p:cNvPr id="58" name="四角形: 角を丸くする 57">
            <a:extLst>
              <a:ext uri="{FF2B5EF4-FFF2-40B4-BE49-F238E27FC236}">
                <a16:creationId xmlns:a16="http://schemas.microsoft.com/office/drawing/2014/main" id="{74AA48CD-8989-53C3-7111-8D10FE877657}"/>
              </a:ext>
            </a:extLst>
          </p:cNvPr>
          <p:cNvSpPr/>
          <p:nvPr/>
        </p:nvSpPr>
        <p:spPr>
          <a:xfrm rot="18710592">
            <a:off x="5868586" y="3864408"/>
            <a:ext cx="1183264" cy="72052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9" name="四角形: 角を丸くする 58">
            <a:extLst>
              <a:ext uri="{FF2B5EF4-FFF2-40B4-BE49-F238E27FC236}">
                <a16:creationId xmlns:a16="http://schemas.microsoft.com/office/drawing/2014/main" id="{F05A0D9D-B6BD-10AC-C36A-33FCCFA9F5A5}"/>
              </a:ext>
            </a:extLst>
          </p:cNvPr>
          <p:cNvSpPr/>
          <p:nvPr/>
        </p:nvSpPr>
        <p:spPr>
          <a:xfrm rot="18710592">
            <a:off x="1805247" y="3847106"/>
            <a:ext cx="1183264" cy="72052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テキスト ボックス 59">
            <a:extLst>
              <a:ext uri="{FF2B5EF4-FFF2-40B4-BE49-F238E27FC236}">
                <a16:creationId xmlns:a16="http://schemas.microsoft.com/office/drawing/2014/main" id="{52EA9537-7974-6BF6-1A00-45F193E90B7E}"/>
              </a:ext>
            </a:extLst>
          </p:cNvPr>
          <p:cNvSpPr txBox="1"/>
          <p:nvPr/>
        </p:nvSpPr>
        <p:spPr>
          <a:xfrm>
            <a:off x="6065144" y="3273014"/>
            <a:ext cx="1444762" cy="307777"/>
          </a:xfrm>
          <a:prstGeom prst="rect">
            <a:avLst/>
          </a:prstGeom>
          <a:noFill/>
        </p:spPr>
        <p:txBody>
          <a:bodyPr wrap="square" rtlCol="0">
            <a:spAutoFit/>
          </a:bodyPr>
          <a:lstStyle/>
          <a:p>
            <a:pPr algn="ctr"/>
            <a:r>
              <a:rPr lang="ja-JP" altLang="en-US" sz="1400" dirty="0"/>
              <a:t>トレードオフ領域</a:t>
            </a:r>
          </a:p>
        </p:txBody>
      </p:sp>
      <p:cxnSp>
        <p:nvCxnSpPr>
          <p:cNvPr id="6" name="直線コネクタ 5">
            <a:extLst>
              <a:ext uri="{FF2B5EF4-FFF2-40B4-BE49-F238E27FC236}">
                <a16:creationId xmlns:a16="http://schemas.microsoft.com/office/drawing/2014/main" id="{556ED4DA-3F64-9872-8EC6-E450EAEC55ED}"/>
              </a:ext>
            </a:extLst>
          </p:cNvPr>
          <p:cNvCxnSpPr/>
          <p:nvPr/>
        </p:nvCxnSpPr>
        <p:spPr>
          <a:xfrm flipV="1">
            <a:off x="2119988" y="3826789"/>
            <a:ext cx="614247" cy="69408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5F3215B3-C2EC-1550-30AF-8B60E0EB46EB}"/>
              </a:ext>
            </a:extLst>
          </p:cNvPr>
          <p:cNvCxnSpPr>
            <a:cxnSpLocks/>
          </p:cNvCxnSpPr>
          <p:nvPr/>
        </p:nvCxnSpPr>
        <p:spPr>
          <a:xfrm flipV="1">
            <a:off x="6096000" y="3864434"/>
            <a:ext cx="691525" cy="704274"/>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360DD1FC-34FA-E15B-F03B-5E271F952712}"/>
              </a:ext>
            </a:extLst>
          </p:cNvPr>
          <p:cNvSpPr txBox="1"/>
          <p:nvPr/>
        </p:nvSpPr>
        <p:spPr>
          <a:xfrm>
            <a:off x="2257662" y="4138529"/>
            <a:ext cx="1398494" cy="261610"/>
          </a:xfrm>
          <a:prstGeom prst="rect">
            <a:avLst/>
          </a:prstGeom>
          <a:noFill/>
        </p:spPr>
        <p:txBody>
          <a:bodyPr wrap="square" rtlCol="0">
            <a:spAutoFit/>
          </a:bodyPr>
          <a:lstStyle/>
          <a:p>
            <a:pPr algn="ctr"/>
            <a:r>
              <a:rPr lang="ja-JP" altLang="en-US" sz="1100" dirty="0"/>
              <a:t>パレートフロンティア</a:t>
            </a:r>
          </a:p>
        </p:txBody>
      </p:sp>
      <p:sp>
        <p:nvSpPr>
          <p:cNvPr id="63" name="テキスト ボックス 62">
            <a:extLst>
              <a:ext uri="{FF2B5EF4-FFF2-40B4-BE49-F238E27FC236}">
                <a16:creationId xmlns:a16="http://schemas.microsoft.com/office/drawing/2014/main" id="{3B30E792-0704-67E6-1A0D-275C82EEB6C4}"/>
              </a:ext>
            </a:extLst>
          </p:cNvPr>
          <p:cNvSpPr txBox="1"/>
          <p:nvPr/>
        </p:nvSpPr>
        <p:spPr>
          <a:xfrm>
            <a:off x="6256997" y="4225988"/>
            <a:ext cx="1398494" cy="261610"/>
          </a:xfrm>
          <a:prstGeom prst="rect">
            <a:avLst/>
          </a:prstGeom>
          <a:noFill/>
        </p:spPr>
        <p:txBody>
          <a:bodyPr wrap="square" rtlCol="0">
            <a:spAutoFit/>
          </a:bodyPr>
          <a:lstStyle/>
          <a:p>
            <a:pPr algn="ctr"/>
            <a:r>
              <a:rPr lang="ja-JP" altLang="en-US" sz="1100" dirty="0"/>
              <a:t>パレートフロンティア</a:t>
            </a:r>
          </a:p>
        </p:txBody>
      </p:sp>
      <p:cxnSp>
        <p:nvCxnSpPr>
          <p:cNvPr id="64" name="直線コネクタ 63">
            <a:extLst>
              <a:ext uri="{FF2B5EF4-FFF2-40B4-BE49-F238E27FC236}">
                <a16:creationId xmlns:a16="http://schemas.microsoft.com/office/drawing/2014/main" id="{ED0BB382-F416-693C-08ED-AB3793BA635E}"/>
              </a:ext>
            </a:extLst>
          </p:cNvPr>
          <p:cNvCxnSpPr>
            <a:cxnSpLocks/>
          </p:cNvCxnSpPr>
          <p:nvPr/>
        </p:nvCxnSpPr>
        <p:spPr>
          <a:xfrm flipV="1">
            <a:off x="8679019" y="4487598"/>
            <a:ext cx="1384028" cy="1292633"/>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テキスト ボックス 64">
            <a:extLst>
              <a:ext uri="{FF2B5EF4-FFF2-40B4-BE49-F238E27FC236}">
                <a16:creationId xmlns:a16="http://schemas.microsoft.com/office/drawing/2014/main" id="{F8A5D3BB-764E-FF43-B3FC-92B8231503BF}"/>
              </a:ext>
            </a:extLst>
          </p:cNvPr>
          <p:cNvSpPr txBox="1"/>
          <p:nvPr/>
        </p:nvSpPr>
        <p:spPr>
          <a:xfrm>
            <a:off x="9211957" y="5236260"/>
            <a:ext cx="1398494" cy="261610"/>
          </a:xfrm>
          <a:prstGeom prst="rect">
            <a:avLst/>
          </a:prstGeom>
          <a:noFill/>
        </p:spPr>
        <p:txBody>
          <a:bodyPr wrap="square" rtlCol="0">
            <a:spAutoFit/>
          </a:bodyPr>
          <a:lstStyle/>
          <a:p>
            <a:pPr algn="ctr"/>
            <a:r>
              <a:rPr lang="ja-JP" altLang="en-US" sz="1100" dirty="0"/>
              <a:t>パレートフロンティア</a:t>
            </a:r>
          </a:p>
        </p:txBody>
      </p:sp>
      <p:sp>
        <p:nvSpPr>
          <p:cNvPr id="66" name="四角形: 角を丸くする 65">
            <a:extLst>
              <a:ext uri="{FF2B5EF4-FFF2-40B4-BE49-F238E27FC236}">
                <a16:creationId xmlns:a16="http://schemas.microsoft.com/office/drawing/2014/main" id="{F7FC0E37-7A7C-5D6A-3D33-F7AA51191DD1}"/>
              </a:ext>
            </a:extLst>
          </p:cNvPr>
          <p:cNvSpPr/>
          <p:nvPr/>
        </p:nvSpPr>
        <p:spPr>
          <a:xfrm rot="18949826">
            <a:off x="8372385" y="4426460"/>
            <a:ext cx="2304668" cy="111815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テキスト ボックス 66">
            <a:extLst>
              <a:ext uri="{FF2B5EF4-FFF2-40B4-BE49-F238E27FC236}">
                <a16:creationId xmlns:a16="http://schemas.microsoft.com/office/drawing/2014/main" id="{74EC5545-3902-32F4-3729-F03082370BD1}"/>
              </a:ext>
            </a:extLst>
          </p:cNvPr>
          <p:cNvSpPr txBox="1"/>
          <p:nvPr/>
        </p:nvSpPr>
        <p:spPr>
          <a:xfrm>
            <a:off x="8609104" y="3666486"/>
            <a:ext cx="1444762" cy="307777"/>
          </a:xfrm>
          <a:prstGeom prst="rect">
            <a:avLst/>
          </a:prstGeom>
          <a:noFill/>
        </p:spPr>
        <p:txBody>
          <a:bodyPr wrap="square" rtlCol="0">
            <a:spAutoFit/>
          </a:bodyPr>
          <a:lstStyle/>
          <a:p>
            <a:pPr algn="ctr"/>
            <a:r>
              <a:rPr lang="ja-JP" altLang="en-US" sz="1400" dirty="0"/>
              <a:t>トレードオフ領域</a:t>
            </a:r>
          </a:p>
        </p:txBody>
      </p:sp>
      <p:sp>
        <p:nvSpPr>
          <p:cNvPr id="70" name="四角形: 角を丸くする 69">
            <a:extLst>
              <a:ext uri="{FF2B5EF4-FFF2-40B4-BE49-F238E27FC236}">
                <a16:creationId xmlns:a16="http://schemas.microsoft.com/office/drawing/2014/main" id="{BCE1E0C9-44A3-892E-6712-C3F2D4BE27B8}"/>
              </a:ext>
            </a:extLst>
          </p:cNvPr>
          <p:cNvSpPr/>
          <p:nvPr/>
        </p:nvSpPr>
        <p:spPr>
          <a:xfrm rot="16200000">
            <a:off x="31433" y="3895713"/>
            <a:ext cx="1840130" cy="4698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2" name="四角形: 角を丸くする 71">
            <a:extLst>
              <a:ext uri="{FF2B5EF4-FFF2-40B4-BE49-F238E27FC236}">
                <a16:creationId xmlns:a16="http://schemas.microsoft.com/office/drawing/2014/main" id="{CC04C6A4-FAD4-9775-E4E6-AACBA0F6D35E}"/>
              </a:ext>
            </a:extLst>
          </p:cNvPr>
          <p:cNvSpPr/>
          <p:nvPr/>
        </p:nvSpPr>
        <p:spPr>
          <a:xfrm rot="16200000">
            <a:off x="4009286" y="3891958"/>
            <a:ext cx="1840130" cy="4698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3" name="四角形: 角を丸くする 72">
            <a:extLst>
              <a:ext uri="{FF2B5EF4-FFF2-40B4-BE49-F238E27FC236}">
                <a16:creationId xmlns:a16="http://schemas.microsoft.com/office/drawing/2014/main" id="{11D5E166-B9ED-43A7-2C9E-63BD7C4B7BFD}"/>
              </a:ext>
            </a:extLst>
          </p:cNvPr>
          <p:cNvSpPr/>
          <p:nvPr/>
        </p:nvSpPr>
        <p:spPr>
          <a:xfrm rot="10800000">
            <a:off x="5592298" y="5407999"/>
            <a:ext cx="1927471" cy="4698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4" name="四角形: 角を丸くする 73">
            <a:extLst>
              <a:ext uri="{FF2B5EF4-FFF2-40B4-BE49-F238E27FC236}">
                <a16:creationId xmlns:a16="http://schemas.microsoft.com/office/drawing/2014/main" id="{3D6CFFCB-DC0B-BC34-2B2C-1CB7A325E33B}"/>
              </a:ext>
            </a:extLst>
          </p:cNvPr>
          <p:cNvSpPr/>
          <p:nvPr/>
        </p:nvSpPr>
        <p:spPr>
          <a:xfrm rot="10800000">
            <a:off x="1621642" y="5383410"/>
            <a:ext cx="1887029" cy="4698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7" name="テキスト ボックス 46">
            <a:extLst>
              <a:ext uri="{FF2B5EF4-FFF2-40B4-BE49-F238E27FC236}">
                <a16:creationId xmlns:a16="http://schemas.microsoft.com/office/drawing/2014/main" id="{45B0DE47-2CDF-44C4-8E8D-4414F07F60D9}"/>
              </a:ext>
            </a:extLst>
          </p:cNvPr>
          <p:cNvSpPr txBox="1"/>
          <p:nvPr/>
        </p:nvSpPr>
        <p:spPr>
          <a:xfrm>
            <a:off x="571984" y="-20412"/>
            <a:ext cx="7409966" cy="338554"/>
          </a:xfrm>
          <a:prstGeom prst="rect">
            <a:avLst/>
          </a:prstGeom>
          <a:noFill/>
        </p:spPr>
        <p:txBody>
          <a:bodyPr wrap="square" rtlCol="0">
            <a:spAutoFit/>
          </a:bodyPr>
          <a:lstStyle/>
          <a:p>
            <a:r>
              <a:rPr kumimoji="1" lang="ja-JP" altLang="en-US" sz="1600" b="1" dirty="0">
                <a:solidFill>
                  <a:schemeClr val="bg1"/>
                </a:solidFill>
              </a:rPr>
              <a:t>補足：検証４</a:t>
            </a:r>
          </a:p>
        </p:txBody>
      </p:sp>
      <mc:AlternateContent xmlns:mc="http://schemas.openxmlformats.org/markup-compatibility/2006" xmlns:a14="http://schemas.microsoft.com/office/drawing/2010/main">
        <mc:Choice Requires="a14">
          <p:sp>
            <p:nvSpPr>
              <p:cNvPr id="68" name="テキスト ボックス 67">
                <a:extLst>
                  <a:ext uri="{FF2B5EF4-FFF2-40B4-BE49-F238E27FC236}">
                    <a16:creationId xmlns:a16="http://schemas.microsoft.com/office/drawing/2014/main" id="{C933B803-102A-48FD-ACBF-7D2D95425FA6}"/>
                  </a:ext>
                </a:extLst>
              </p:cNvPr>
              <p:cNvSpPr txBox="1"/>
              <p:nvPr/>
            </p:nvSpPr>
            <p:spPr>
              <a:xfrm>
                <a:off x="1115662" y="1841184"/>
                <a:ext cx="2311287" cy="659219"/>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i="1" smtClean="0">
                          <a:latin typeface="Cambria Math" panose="02040503050406030204" pitchFamily="18" charset="0"/>
                          <a:ea typeface="Cambria Math" panose="02040503050406030204" pitchFamily="18" charset="0"/>
                        </a:rPr>
                        <m:t>𝑓</m:t>
                      </m:r>
                      <m:d>
                        <m:dPr>
                          <m:ctrlPr>
                            <a:rPr lang="en-US" altLang="ja-JP" i="1">
                              <a:latin typeface="Cambria Math" panose="02040503050406030204" pitchFamily="18" charset="0"/>
                              <a:ea typeface="Cambria Math" panose="02040503050406030204" pitchFamily="18" charset="0"/>
                            </a:rPr>
                          </m:ctrlPr>
                        </m:dPr>
                        <m:e>
                          <m:r>
                            <a:rPr lang="en-US" altLang="ja-JP" b="1" i="1">
                              <a:latin typeface="Cambria Math" panose="02040503050406030204" pitchFamily="18" charset="0"/>
                              <a:ea typeface="Cambria Math" panose="02040503050406030204" pitchFamily="18" charset="0"/>
                            </a:rPr>
                            <m:t>𝒙</m:t>
                          </m:r>
                        </m:e>
                      </m:d>
                      <m:r>
                        <a:rPr lang="en-US" altLang="ja-JP" b="0" i="1" smtClean="0">
                          <a:latin typeface="Cambria Math" panose="02040503050406030204" pitchFamily="18" charset="0"/>
                        </a:rPr>
                        <m:t>=</m:t>
                      </m:r>
                      <m:f>
                        <m:fPr>
                          <m:ctrlPr>
                            <a:rPr lang="en-US" altLang="ja-JP" i="1">
                              <a:latin typeface="Cambria Math" panose="02040503050406030204" pitchFamily="18" charset="0"/>
                            </a:rPr>
                          </m:ctrlPr>
                        </m:fPr>
                        <m:num>
                          <m:r>
                            <a:rPr lang="en-US" altLang="ja-JP" i="1" smtClean="0">
                              <a:latin typeface="Cambria Math" panose="02040503050406030204" pitchFamily="18" charset="0"/>
                            </a:rPr>
                            <m:t>1</m:t>
                          </m:r>
                        </m:num>
                        <m:den>
                          <m:r>
                            <a:rPr lang="en-US" altLang="ja-JP" b="0" i="1" smtClean="0">
                              <a:latin typeface="Cambria Math" panose="02040503050406030204" pitchFamily="18" charset="0"/>
                            </a:rPr>
                            <m:t>𝑁</m:t>
                          </m:r>
                        </m:den>
                      </m:f>
                      <m:nary>
                        <m:naryPr>
                          <m:chr m:val="∑"/>
                          <m:limLoc m:val="subSup"/>
                          <m:ctrlPr>
                            <a:rPr lang="en-US" altLang="ja-JP" i="1">
                              <a:latin typeface="Cambria Math" panose="02040503050406030204" pitchFamily="18" charset="0"/>
                              <a:ea typeface="Cambria Math" panose="02040503050406030204" pitchFamily="18" charset="0"/>
                            </a:rPr>
                          </m:ctrlPr>
                        </m:naryPr>
                        <m:sub>
                          <m:r>
                            <m:rPr>
                              <m:brk m:alnAt="25"/>
                            </m:rPr>
                            <a:rPr lang="en-US" altLang="ja-JP" i="1">
                              <a:latin typeface="Cambria Math" panose="02040503050406030204" pitchFamily="18" charset="0"/>
                              <a:ea typeface="Cambria Math" panose="02040503050406030204" pitchFamily="18" charset="0"/>
                            </a:rPr>
                            <m:t>𝑛</m:t>
                          </m:r>
                          <m:r>
                            <a:rPr lang="en-US" altLang="ja-JP" i="1">
                              <a:latin typeface="Cambria Math" panose="02040503050406030204" pitchFamily="18" charset="0"/>
                              <a:ea typeface="Cambria Math" panose="02040503050406030204" pitchFamily="18" charset="0"/>
                            </a:rPr>
                            <m:t>=1</m:t>
                          </m:r>
                        </m:sub>
                        <m:sup>
                          <m:r>
                            <a:rPr lang="en-US" altLang="ja-JP" i="1">
                              <a:latin typeface="Cambria Math" panose="02040503050406030204" pitchFamily="18" charset="0"/>
                              <a:ea typeface="Cambria Math" panose="02040503050406030204" pitchFamily="18" charset="0"/>
                            </a:rPr>
                            <m:t>𝑁</m:t>
                          </m:r>
                        </m:sup>
                        <m:e>
                          <m:sSubSup>
                            <m:sSubSupPr>
                              <m:ctrlPr>
                                <a:rPr lang="en-US" altLang="ja-JP" i="1">
                                  <a:latin typeface="Cambria Math" panose="02040503050406030204" pitchFamily="18" charset="0"/>
                                  <a:ea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𝑥</m:t>
                              </m:r>
                            </m:e>
                            <m:sub>
                              <m:r>
                                <a:rPr lang="en-US" altLang="ja-JP" i="1">
                                  <a:latin typeface="Cambria Math" panose="02040503050406030204" pitchFamily="18" charset="0"/>
                                  <a:ea typeface="Cambria Math" panose="02040503050406030204" pitchFamily="18" charset="0"/>
                                </a:rPr>
                                <m:t>𝑛</m:t>
                              </m:r>
                            </m:sub>
                            <m:sup>
                              <m:r>
                                <a:rPr lang="en-US" altLang="ja-JP" i="1">
                                  <a:latin typeface="Cambria Math" panose="02040503050406030204" pitchFamily="18" charset="0"/>
                                  <a:ea typeface="Cambria Math" panose="02040503050406030204" pitchFamily="18" charset="0"/>
                                </a:rPr>
                                <m:t>2</m:t>
                              </m:r>
                            </m:sup>
                          </m:sSubSup>
                        </m:e>
                      </m:nary>
                    </m:oMath>
                  </m:oMathPara>
                </a14:m>
                <a:endParaRPr kumimoji="1" lang="ja-JP" altLang="en-US" dirty="0"/>
              </a:p>
            </p:txBody>
          </p:sp>
        </mc:Choice>
        <mc:Fallback xmlns="">
          <p:sp>
            <p:nvSpPr>
              <p:cNvPr id="68" name="テキスト ボックス 67">
                <a:extLst>
                  <a:ext uri="{FF2B5EF4-FFF2-40B4-BE49-F238E27FC236}">
                    <a16:creationId xmlns:a16="http://schemas.microsoft.com/office/drawing/2014/main" id="{C933B803-102A-48FD-ACBF-7D2D95425FA6}"/>
                  </a:ext>
                </a:extLst>
              </p:cNvPr>
              <p:cNvSpPr txBox="1">
                <a:spLocks noRot="1" noChangeAspect="1" noMove="1" noResize="1" noEditPoints="1" noAdjustHandles="1" noChangeArrowheads="1" noChangeShapeType="1" noTextEdit="1"/>
              </p:cNvSpPr>
              <p:nvPr/>
            </p:nvSpPr>
            <p:spPr>
              <a:xfrm>
                <a:off x="1115662" y="1841184"/>
                <a:ext cx="2311287" cy="659219"/>
              </a:xfrm>
              <a:prstGeom prst="rect">
                <a:avLst/>
              </a:prstGeom>
              <a:blipFill>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9652EB37-713D-4A5E-B8DD-AC53B14F1398}"/>
                  </a:ext>
                </a:extLst>
              </p:cNvPr>
              <p:cNvSpPr txBox="1"/>
              <p:nvPr/>
            </p:nvSpPr>
            <p:spPr>
              <a:xfrm>
                <a:off x="6853375" y="1839726"/>
                <a:ext cx="3082812" cy="659219"/>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b="0" i="1" smtClean="0">
                          <a:latin typeface="Cambria Math" panose="02040503050406030204" pitchFamily="18" charset="0"/>
                          <a:ea typeface="Cambria Math" panose="02040503050406030204" pitchFamily="18" charset="0"/>
                        </a:rPr>
                        <m:t>𝑔</m:t>
                      </m:r>
                      <m:d>
                        <m:dPr>
                          <m:ctrlPr>
                            <a:rPr lang="en-US" altLang="ja-JP" i="1">
                              <a:latin typeface="Cambria Math" panose="02040503050406030204" pitchFamily="18" charset="0"/>
                              <a:ea typeface="Cambria Math" panose="02040503050406030204" pitchFamily="18" charset="0"/>
                            </a:rPr>
                          </m:ctrlPr>
                        </m:dPr>
                        <m:e>
                          <m:r>
                            <a:rPr lang="en-US" altLang="ja-JP" b="1" i="1">
                              <a:latin typeface="Cambria Math" panose="02040503050406030204" pitchFamily="18" charset="0"/>
                              <a:ea typeface="Cambria Math" panose="02040503050406030204" pitchFamily="18" charset="0"/>
                            </a:rPr>
                            <m:t>𝒙</m:t>
                          </m:r>
                        </m:e>
                      </m:d>
                      <m:r>
                        <a:rPr lang="en-US" altLang="ja-JP" b="0" i="1" smtClean="0">
                          <a:latin typeface="Cambria Math" panose="02040503050406030204" pitchFamily="18" charset="0"/>
                        </a:rPr>
                        <m:t>=</m:t>
                      </m:r>
                      <m:f>
                        <m:fPr>
                          <m:ctrlPr>
                            <a:rPr lang="en-US" altLang="ja-JP" i="1">
                              <a:latin typeface="Cambria Math" panose="02040503050406030204" pitchFamily="18" charset="0"/>
                            </a:rPr>
                          </m:ctrlPr>
                        </m:fPr>
                        <m:num>
                          <m:r>
                            <a:rPr lang="en-US" altLang="ja-JP" i="1" smtClean="0">
                              <a:latin typeface="Cambria Math" panose="02040503050406030204" pitchFamily="18" charset="0"/>
                            </a:rPr>
                            <m:t>1</m:t>
                          </m:r>
                        </m:num>
                        <m:den>
                          <m:r>
                            <a:rPr lang="en-US" altLang="ja-JP" b="0" i="1" smtClean="0">
                              <a:latin typeface="Cambria Math" panose="02040503050406030204" pitchFamily="18" charset="0"/>
                            </a:rPr>
                            <m:t>𝑁</m:t>
                          </m:r>
                        </m:den>
                      </m:f>
                      <m:nary>
                        <m:naryPr>
                          <m:chr m:val="∑"/>
                          <m:limLoc m:val="subSup"/>
                          <m:ctrlPr>
                            <a:rPr lang="en-US" altLang="ja-JP" i="1">
                              <a:latin typeface="Cambria Math" panose="02040503050406030204" pitchFamily="18" charset="0"/>
                              <a:ea typeface="Cambria Math" panose="02040503050406030204" pitchFamily="18" charset="0"/>
                            </a:rPr>
                          </m:ctrlPr>
                        </m:naryPr>
                        <m:sub>
                          <m:r>
                            <m:rPr>
                              <m:brk m:alnAt="25"/>
                            </m:rPr>
                            <a:rPr lang="en-US" altLang="ja-JP" i="1">
                              <a:latin typeface="Cambria Math" panose="02040503050406030204" pitchFamily="18" charset="0"/>
                              <a:ea typeface="Cambria Math" panose="02040503050406030204" pitchFamily="18" charset="0"/>
                            </a:rPr>
                            <m:t>𝑛</m:t>
                          </m:r>
                          <m:r>
                            <a:rPr lang="en-US" altLang="ja-JP" i="1">
                              <a:latin typeface="Cambria Math" panose="02040503050406030204" pitchFamily="18" charset="0"/>
                              <a:ea typeface="Cambria Math" panose="02040503050406030204" pitchFamily="18" charset="0"/>
                            </a:rPr>
                            <m:t>=1</m:t>
                          </m:r>
                        </m:sub>
                        <m:sup>
                          <m:r>
                            <a:rPr lang="en-US" altLang="ja-JP" i="1">
                              <a:latin typeface="Cambria Math" panose="02040503050406030204" pitchFamily="18" charset="0"/>
                              <a:ea typeface="Cambria Math" panose="02040503050406030204" pitchFamily="18" charset="0"/>
                            </a:rPr>
                            <m:t>𝑁</m:t>
                          </m:r>
                        </m:sup>
                        <m:e>
                          <m:sSup>
                            <m:sSupPr>
                              <m:ctrlPr>
                                <a:rPr lang="en-US" altLang="ja-JP" i="1">
                                  <a:latin typeface="Cambria Math" panose="02040503050406030204" pitchFamily="18" charset="0"/>
                                  <a:ea typeface="Cambria Math" panose="02040503050406030204" pitchFamily="18" charset="0"/>
                                </a:rPr>
                              </m:ctrlPr>
                            </m:sSupPr>
                            <m:e>
                              <m:d>
                                <m:dPr>
                                  <m:ctrlPr>
                                    <a:rPr lang="en-US" altLang="ja-JP" i="1">
                                      <a:latin typeface="Cambria Math" panose="02040503050406030204" pitchFamily="18" charset="0"/>
                                      <a:ea typeface="Cambria Math" panose="02040503050406030204" pitchFamily="18" charset="0"/>
                                    </a:rPr>
                                  </m:ctrlPr>
                                </m:dPr>
                                <m:e>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𝑥</m:t>
                                      </m:r>
                                    </m:e>
                                    <m:sub>
                                      <m:r>
                                        <a:rPr lang="en-US" altLang="ja-JP" i="1">
                                          <a:latin typeface="Cambria Math" panose="02040503050406030204" pitchFamily="18" charset="0"/>
                                          <a:ea typeface="Cambria Math" panose="02040503050406030204" pitchFamily="18" charset="0"/>
                                        </a:rPr>
                                        <m:t>𝑛</m:t>
                                      </m:r>
                                    </m:sub>
                                  </m:sSub>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𝑑</m:t>
                                  </m:r>
                                </m:e>
                              </m:d>
                            </m:e>
                            <m:sup>
                              <m:r>
                                <a:rPr lang="en-US" altLang="ja-JP" i="1">
                                  <a:latin typeface="Cambria Math" panose="02040503050406030204" pitchFamily="18" charset="0"/>
                                  <a:ea typeface="Cambria Math" panose="02040503050406030204" pitchFamily="18" charset="0"/>
                                </a:rPr>
                                <m:t>2</m:t>
                              </m:r>
                            </m:sup>
                          </m:sSup>
                        </m:e>
                      </m:nary>
                    </m:oMath>
                  </m:oMathPara>
                </a14:m>
                <a:endParaRPr kumimoji="1" lang="ja-JP" altLang="en-US" dirty="0"/>
              </a:p>
            </p:txBody>
          </p:sp>
        </mc:Choice>
        <mc:Fallback xmlns="">
          <p:sp>
            <p:nvSpPr>
              <p:cNvPr id="69" name="テキスト ボックス 68">
                <a:extLst>
                  <a:ext uri="{FF2B5EF4-FFF2-40B4-BE49-F238E27FC236}">
                    <a16:creationId xmlns:a16="http://schemas.microsoft.com/office/drawing/2014/main" id="{9652EB37-713D-4A5E-B8DD-AC53B14F1398}"/>
                  </a:ext>
                </a:extLst>
              </p:cNvPr>
              <p:cNvSpPr txBox="1">
                <a:spLocks noRot="1" noChangeAspect="1" noMove="1" noResize="1" noEditPoints="1" noAdjustHandles="1" noChangeArrowheads="1" noChangeShapeType="1" noTextEdit="1"/>
              </p:cNvSpPr>
              <p:nvPr/>
            </p:nvSpPr>
            <p:spPr>
              <a:xfrm>
                <a:off x="6853375" y="1839726"/>
                <a:ext cx="3082812" cy="659219"/>
              </a:xfrm>
              <a:prstGeom prst="rect">
                <a:avLst/>
              </a:prstGeom>
              <a:blipFill>
                <a:blip r:embed="rId1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0C5AE5F3-A543-4B5D-B078-68FFC7B7C25B}"/>
                  </a:ext>
                </a:extLst>
              </p:cNvPr>
              <p:cNvSpPr txBox="1"/>
              <p:nvPr/>
            </p:nvSpPr>
            <p:spPr>
              <a:xfrm>
                <a:off x="9911204" y="1984669"/>
                <a:ext cx="1444762" cy="36933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𝑑</m:t>
                      </m:r>
                      <m:r>
                        <a:rPr lang="en-US" altLang="ja-JP" i="1">
                          <a:latin typeface="Cambria Math" panose="02040503050406030204" pitchFamily="18" charset="0"/>
                          <a:ea typeface="Cambria Math" panose="02040503050406030204" pitchFamily="18" charset="0"/>
                        </a:rPr>
                        <m:t>=</m:t>
                      </m:r>
                      <m:sSup>
                        <m:sSupPr>
                          <m:ctrlPr>
                            <a:rPr lang="en-US" altLang="ja-JP" i="1">
                              <a:latin typeface="Cambria Math" panose="02040503050406030204" pitchFamily="18" charset="0"/>
                              <a:ea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10</m:t>
                          </m:r>
                        </m:e>
                        <m:sup>
                          <m:r>
                            <a:rPr lang="en-US" altLang="ja-JP" i="1">
                              <a:latin typeface="Cambria Math" panose="02040503050406030204" pitchFamily="18" charset="0"/>
                              <a:ea typeface="Cambria Math" panose="02040503050406030204" pitchFamily="18" charset="0"/>
                            </a:rPr>
                            <m:t>−4</m:t>
                          </m:r>
                        </m:sup>
                      </m:sSup>
                      <m:r>
                        <a:rPr lang="en-US" altLang="ja-JP" b="0" i="1" smtClean="0">
                          <a:latin typeface="Cambria Math" panose="02040503050406030204" pitchFamily="18" charset="0"/>
                          <a:ea typeface="Cambria Math" panose="02040503050406030204" pitchFamily="18" charset="0"/>
                        </a:rPr>
                        <m:t>)</m:t>
                      </m:r>
                    </m:oMath>
                  </m:oMathPara>
                </a14:m>
                <a:endParaRPr kumimoji="1" lang="ja-JP" altLang="en-US" dirty="0"/>
              </a:p>
            </p:txBody>
          </p:sp>
        </mc:Choice>
        <mc:Fallback xmlns="">
          <p:sp>
            <p:nvSpPr>
              <p:cNvPr id="71" name="テキスト ボックス 70">
                <a:extLst>
                  <a:ext uri="{FF2B5EF4-FFF2-40B4-BE49-F238E27FC236}">
                    <a16:creationId xmlns:a16="http://schemas.microsoft.com/office/drawing/2014/main" id="{0C5AE5F3-A543-4B5D-B078-68FFC7B7C25B}"/>
                  </a:ext>
                </a:extLst>
              </p:cNvPr>
              <p:cNvSpPr txBox="1">
                <a:spLocks noRot="1" noChangeAspect="1" noMove="1" noResize="1" noEditPoints="1" noAdjustHandles="1" noChangeArrowheads="1" noChangeShapeType="1" noTextEdit="1"/>
              </p:cNvSpPr>
              <p:nvPr/>
            </p:nvSpPr>
            <p:spPr>
              <a:xfrm>
                <a:off x="9911204" y="1984669"/>
                <a:ext cx="1444762" cy="369332"/>
              </a:xfrm>
              <a:prstGeom prst="rect">
                <a:avLst/>
              </a:prstGeom>
              <a:blipFill>
                <a:blip r:embed="rId20"/>
                <a:stretch>
                  <a:fillRect l="-1266" b="-15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823844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18919"/>
                <a:ext cx="11400125" cy="518094"/>
              </a:xfrm>
            </p:spPr>
            <p:txBody>
              <a:bodyPr/>
              <a:lstStyle/>
              <a:p>
                <a:r>
                  <a:rPr lang="en-US" altLang="ja-JP" dirty="0"/>
                  <a:t>(</a:t>
                </a:r>
                <a14:m>
                  <m:oMath xmlns:m="http://schemas.openxmlformats.org/officeDocument/2006/math">
                    <m:r>
                      <a:rPr lang="en-US" altLang="ja-JP" sz="2800" i="1" smtClean="0">
                        <a:latin typeface="Cambria Math" panose="02040503050406030204" pitchFamily="18" charset="0"/>
                        <a:ea typeface="Cambria Math" panose="02040503050406030204" pitchFamily="18" charset="0"/>
                      </a:rPr>
                      <m:t>𝑓</m:t>
                    </m:r>
                    <m:r>
                      <a:rPr lang="en-US" altLang="ja-JP" sz="2800" b="1"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𝑣</m:t>
                    </m:r>
                  </m:oMath>
                </a14:m>
                <a:r>
                  <a:rPr lang="en-US" altLang="ja-JP" dirty="0"/>
                  <a:t>)</a:t>
                </a:r>
                <a:r>
                  <a:rPr lang="ja-JP" altLang="en-US" dirty="0"/>
                  <a:t>空間の解の軌跡：</a:t>
                </a:r>
                <a:r>
                  <a:rPr lang="en-US" altLang="ja-JP" dirty="0"/>
                  <a:t>100</a:t>
                </a:r>
                <a:r>
                  <a:rPr lang="ja-JP" altLang="en-US" dirty="0"/>
                  <a:t>次元</a:t>
                </a:r>
                <a:endParaRPr lang="en-US" dirty="0"/>
              </a:p>
            </p:txBody>
          </p:sp>
        </mc:Choice>
        <mc:Fallback xmlns="">
          <p:sp>
            <p:nvSpPr>
              <p:cNvPr id="5" name="タイトル 4">
                <a:extLst>
                  <a:ext uri="{FF2B5EF4-FFF2-40B4-BE49-F238E27FC236}">
                    <a16:creationId xmlns:a16="http://schemas.microsoft.com/office/drawing/2014/main" id="{560C5BD5-1532-4087-ACF7-85710DC69FAA}"/>
                  </a:ext>
                </a:extLst>
              </p:cNvPr>
              <p:cNvSpPr>
                <a:spLocks noGrp="1" noRot="1" noChangeAspect="1" noMove="1" noResize="1" noEditPoints="1" noAdjustHandles="1" noChangeArrowheads="1" noChangeShapeType="1" noTextEdit="1"/>
              </p:cNvSpPr>
              <p:nvPr>
                <p:ph type="title"/>
              </p:nvPr>
            </p:nvSpPr>
            <p:spPr>
              <a:xfrm>
                <a:off x="517055" y="218919"/>
                <a:ext cx="11400125" cy="518094"/>
              </a:xfrm>
              <a:blipFill>
                <a:blip r:embed="rId2"/>
                <a:stretch>
                  <a:fillRect l="-1123" t="-17647" b="-28235"/>
                </a:stretch>
              </a:blipFill>
            </p:spPr>
            <p:txBody>
              <a:bodyPr/>
              <a:lstStyle/>
              <a:p>
                <a:r>
                  <a:rPr lang="ja-JP" altLang="en-US">
                    <a:noFill/>
                  </a:rPr>
                  <a:t> </a:t>
                </a:r>
              </a:p>
            </p:txBody>
          </p:sp>
        </mc:Fallback>
      </mc:AlternateContent>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43</a:t>
            </a:fld>
            <a:endParaRPr kumimoji="1" lang="ja-JP" altLang="en-US"/>
          </a:p>
        </p:txBody>
      </p:sp>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1510C5E8-0AA8-CF99-075F-F72952C7FCFA}"/>
                  </a:ext>
                </a:extLst>
              </p:cNvPr>
              <p:cNvSpPr txBox="1"/>
              <p:nvPr/>
            </p:nvSpPr>
            <p:spPr>
              <a:xfrm>
                <a:off x="679795" y="852292"/>
                <a:ext cx="3482771" cy="410112"/>
              </a:xfrm>
              <a:prstGeom prst="rect">
                <a:avLst/>
              </a:prstGeom>
              <a:noFill/>
            </p:spPr>
            <p:txBody>
              <a:bodyPr wrap="square" rtlCol="0">
                <a:spAutoFit/>
              </a:bodyPr>
              <a:lstStyle/>
              <a:p>
                <a:pPr algn="ctr"/>
                <a:r>
                  <a:rPr lang="en-US" altLang="ja-JP" sz="2000" dirty="0"/>
                  <a:t>50</a:t>
                </a:r>
                <a:r>
                  <a:rPr lang="ja-JP" altLang="en-US" sz="2000" dirty="0"/>
                  <a:t>回毎に探索点群</a:t>
                </a:r>
                <a14:m>
                  <m:oMath xmlns:m="http://schemas.openxmlformats.org/officeDocument/2006/math">
                    <m:sSup>
                      <m:sSupPr>
                        <m:ctrlPr>
                          <a:rPr lang="en-US" altLang="ja-JP" sz="2000" b="1" i="1" smtClean="0">
                            <a:latin typeface="Cambria Math" panose="02040503050406030204" pitchFamily="18" charset="0"/>
                            <a:ea typeface="Cambria Math" panose="02040503050406030204" pitchFamily="18" charset="0"/>
                          </a:rPr>
                        </m:ctrlPr>
                      </m:sSupPr>
                      <m:e>
                        <m:r>
                          <a:rPr lang="en-US" altLang="ja-JP" sz="2000" b="1" i="1">
                            <a:latin typeface="Cambria Math" panose="02040503050406030204" pitchFamily="18" charset="0"/>
                            <a:ea typeface="Cambria Math" panose="02040503050406030204" pitchFamily="18" charset="0"/>
                          </a:rPr>
                          <m:t>𝒙</m:t>
                        </m:r>
                      </m:e>
                      <m:sup>
                        <m:r>
                          <a:rPr lang="en-US" altLang="ja-JP" sz="2000" b="0" i="1" smtClean="0">
                            <a:latin typeface="Cambria Math" panose="02040503050406030204" pitchFamily="18" charset="0"/>
                            <a:ea typeface="Cambria Math" panose="02040503050406030204" pitchFamily="18" charset="0"/>
                          </a:rPr>
                          <m:t>𝑖</m:t>
                        </m:r>
                      </m:sup>
                    </m:sSup>
                    <m:r>
                      <a:rPr lang="en-US" altLang="ja-JP" sz="2000" b="0" i="1" smtClean="0">
                        <a:latin typeface="Cambria Math" panose="02040503050406030204" pitchFamily="18" charset="0"/>
                        <a:ea typeface="Cambria Math" panose="02040503050406030204" pitchFamily="18" charset="0"/>
                      </a:rPr>
                      <m:t>(</m:t>
                    </m:r>
                    <m:r>
                      <a:rPr lang="en-US" altLang="ja-JP" sz="2000" b="0" i="1" smtClean="0">
                        <a:latin typeface="Cambria Math" panose="02040503050406030204" pitchFamily="18" charset="0"/>
                        <a:ea typeface="Cambria Math" panose="02040503050406030204" pitchFamily="18" charset="0"/>
                      </a:rPr>
                      <m:t>𝑘</m:t>
                    </m:r>
                    <m:r>
                      <a:rPr lang="en-US" altLang="ja-JP" sz="2000" b="0" i="1" smtClean="0">
                        <a:latin typeface="Cambria Math" panose="02040503050406030204" pitchFamily="18" charset="0"/>
                        <a:ea typeface="Cambria Math" panose="02040503050406030204" pitchFamily="18" charset="0"/>
                      </a:rPr>
                      <m:t>)</m:t>
                    </m:r>
                  </m:oMath>
                </a14:m>
                <a:r>
                  <a:rPr lang="ja-JP" altLang="en-US" sz="2000" dirty="0"/>
                  <a:t>を描画</a:t>
                </a:r>
              </a:p>
            </p:txBody>
          </p:sp>
        </mc:Choice>
        <mc:Fallback xmlns="">
          <p:sp>
            <p:nvSpPr>
              <p:cNvPr id="30" name="テキスト ボックス 29">
                <a:extLst>
                  <a:ext uri="{FF2B5EF4-FFF2-40B4-BE49-F238E27FC236}">
                    <a16:creationId xmlns:a16="http://schemas.microsoft.com/office/drawing/2014/main" id="{1510C5E8-0AA8-CF99-075F-F72952C7FCFA}"/>
                  </a:ext>
                </a:extLst>
              </p:cNvPr>
              <p:cNvSpPr txBox="1">
                <a:spLocks noRot="1" noChangeAspect="1" noMove="1" noResize="1" noEditPoints="1" noAdjustHandles="1" noChangeArrowheads="1" noChangeShapeType="1" noTextEdit="1"/>
              </p:cNvSpPr>
              <p:nvPr/>
            </p:nvSpPr>
            <p:spPr>
              <a:xfrm>
                <a:off x="679795" y="852292"/>
                <a:ext cx="3482771" cy="410112"/>
              </a:xfrm>
              <a:prstGeom prst="rect">
                <a:avLst/>
              </a:prstGeom>
              <a:blipFill>
                <a:blip r:embed="rId5"/>
                <a:stretch>
                  <a:fillRect l="-1926" t="-8955" r="-1751" b="-26866"/>
                </a:stretch>
              </a:blipFill>
            </p:spPr>
            <p:txBody>
              <a:bodyPr/>
              <a:lstStyle/>
              <a:p>
                <a:r>
                  <a:rPr lang="ja-JP" altLang="en-US">
                    <a:noFill/>
                  </a:rPr>
                  <a:t> </a:t>
                </a:r>
              </a:p>
            </p:txBody>
          </p:sp>
        </mc:Fallback>
      </mc:AlternateContent>
      <p:pic>
        <p:nvPicPr>
          <p:cNvPr id="7" name="図 6" descr="グラフ, 散布図&#10;&#10;自動的に生成された説明">
            <a:extLst>
              <a:ext uri="{FF2B5EF4-FFF2-40B4-BE49-F238E27FC236}">
                <a16:creationId xmlns:a16="http://schemas.microsoft.com/office/drawing/2014/main" id="{7064F6F1-8E27-421D-A172-DB1D3BB17E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72772" y="1826162"/>
            <a:ext cx="4031692" cy="4031692"/>
          </a:xfrm>
          <a:prstGeom prst="rect">
            <a:avLst/>
          </a:prstGeom>
        </p:spPr>
      </p:pic>
      <p:pic>
        <p:nvPicPr>
          <p:cNvPr id="9" name="図 8">
            <a:extLst>
              <a:ext uri="{FF2B5EF4-FFF2-40B4-BE49-F238E27FC236}">
                <a16:creationId xmlns:a16="http://schemas.microsoft.com/office/drawing/2014/main" id="{679B9DAA-5C87-088F-6A02-9850D5DD17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68254" y="1826162"/>
            <a:ext cx="4031692" cy="4031692"/>
          </a:xfrm>
          <a:prstGeom prst="rect">
            <a:avLst/>
          </a:prstGeom>
        </p:spPr>
      </p:pic>
      <p:sp>
        <p:nvSpPr>
          <p:cNvPr id="19" name="テキスト ボックス 18">
            <a:extLst>
              <a:ext uri="{FF2B5EF4-FFF2-40B4-BE49-F238E27FC236}">
                <a16:creationId xmlns:a16="http://schemas.microsoft.com/office/drawing/2014/main" id="{77D5A9BC-9BE2-9195-F82D-BF6615BD8F62}"/>
              </a:ext>
            </a:extLst>
          </p:cNvPr>
          <p:cNvSpPr txBox="1"/>
          <p:nvPr/>
        </p:nvSpPr>
        <p:spPr>
          <a:xfrm>
            <a:off x="4162566" y="893072"/>
            <a:ext cx="1585637" cy="369332"/>
          </a:xfrm>
          <a:prstGeom prst="rect">
            <a:avLst/>
          </a:prstGeom>
          <a:noFill/>
        </p:spPr>
        <p:txBody>
          <a:bodyPr wrap="square" rtlCol="0">
            <a:spAutoFit/>
          </a:bodyPr>
          <a:lstStyle/>
          <a:p>
            <a:pPr algn="ctr"/>
            <a:r>
              <a:rPr lang="ja-JP" altLang="en-US" dirty="0"/>
              <a:t>反復回数</a:t>
            </a:r>
            <a:r>
              <a:rPr lang="en-US" altLang="ja-JP" dirty="0"/>
              <a:t>500</a:t>
            </a:r>
            <a:endParaRPr lang="ja-JP" altLang="en-US" dirty="0"/>
          </a:p>
        </p:txBody>
      </p:sp>
      <p:pic>
        <p:nvPicPr>
          <p:cNvPr id="20" name="図 19">
            <a:extLst>
              <a:ext uri="{FF2B5EF4-FFF2-40B4-BE49-F238E27FC236}">
                <a16:creationId xmlns:a16="http://schemas.microsoft.com/office/drawing/2014/main" id="{6CA08AD3-6B6C-89DD-9D6E-5840A77B416C}"/>
              </a:ext>
            </a:extLst>
          </p:cNvPr>
          <p:cNvPicPr>
            <a:picLocks noChangeAspect="1"/>
          </p:cNvPicPr>
          <p:nvPr/>
        </p:nvPicPr>
        <p:blipFill rotWithShape="1">
          <a:blip r:embed="rId8"/>
          <a:srcRect l="19098" t="73055" b="21105"/>
          <a:stretch/>
        </p:blipFill>
        <p:spPr>
          <a:xfrm>
            <a:off x="6443799" y="746538"/>
            <a:ext cx="5352620" cy="316147"/>
          </a:xfrm>
          <a:prstGeom prst="rect">
            <a:avLst/>
          </a:prstGeom>
        </p:spPr>
      </p:pic>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DFF100E3-F4D1-5969-9890-D5BF1B0DFACD}"/>
                  </a:ext>
                </a:extLst>
              </p:cNvPr>
              <p:cNvSpPr txBox="1"/>
              <p:nvPr/>
            </p:nvSpPr>
            <p:spPr>
              <a:xfrm>
                <a:off x="6083713" y="1045873"/>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latin typeface="Cambria Math" panose="02040503050406030204" pitchFamily="18" charset="0"/>
                              <a:ea typeface="Cambria Math" panose="02040503050406030204" pitchFamily="18" charset="0"/>
                            </a:rPr>
                          </m:ctrlPr>
                        </m:sSupPr>
                        <m:e>
                          <m:r>
                            <a:rPr lang="en-US" altLang="ja-JP" sz="1400" b="1" i="1">
                              <a:latin typeface="Cambria Math" panose="02040503050406030204" pitchFamily="18" charset="0"/>
                              <a:ea typeface="Cambria Math" panose="02040503050406030204" pitchFamily="18" charset="0"/>
                            </a:rPr>
                            <m:t>𝒙</m:t>
                          </m:r>
                        </m:e>
                        <m:sup>
                          <m:r>
                            <a:rPr lang="en-US" altLang="ja-JP" sz="1400" b="0" i="1" smtClean="0">
                              <a:latin typeface="Cambria Math" panose="02040503050406030204" pitchFamily="18" charset="0"/>
                              <a:ea typeface="Cambria Math" panose="02040503050406030204" pitchFamily="18" charset="0"/>
                            </a:rPr>
                            <m:t>1</m:t>
                          </m:r>
                        </m:sup>
                      </m:sSup>
                      <m:r>
                        <a:rPr lang="en-US" altLang="ja-JP" sz="1400" b="0" i="1" smtClean="0">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𝑘</m:t>
                      </m:r>
                      <m:r>
                        <a:rPr lang="en-US" altLang="ja-JP" sz="1400" b="0" i="1" smtClean="0">
                          <a:latin typeface="Cambria Math" panose="02040503050406030204" pitchFamily="18" charset="0"/>
                          <a:ea typeface="Cambria Math" panose="02040503050406030204" pitchFamily="18" charset="0"/>
                        </a:rPr>
                        <m:t>)</m:t>
                      </m:r>
                    </m:oMath>
                  </m:oMathPara>
                </a14:m>
                <a:endParaRPr lang="en-US" altLang="ja-JP" sz="1400" dirty="0"/>
              </a:p>
            </p:txBody>
          </p:sp>
        </mc:Choice>
        <mc:Fallback xmlns="">
          <p:sp>
            <p:nvSpPr>
              <p:cNvPr id="22" name="テキスト ボックス 21">
                <a:extLst>
                  <a:ext uri="{FF2B5EF4-FFF2-40B4-BE49-F238E27FC236}">
                    <a16:creationId xmlns:a16="http://schemas.microsoft.com/office/drawing/2014/main" id="{DFF100E3-F4D1-5969-9890-D5BF1B0DFACD}"/>
                  </a:ext>
                </a:extLst>
              </p:cNvPr>
              <p:cNvSpPr txBox="1">
                <a:spLocks noRot="1" noChangeAspect="1" noMove="1" noResize="1" noEditPoints="1" noAdjustHandles="1" noChangeArrowheads="1" noChangeShapeType="1" noTextEdit="1"/>
              </p:cNvSpPr>
              <p:nvPr/>
            </p:nvSpPr>
            <p:spPr>
              <a:xfrm>
                <a:off x="6083713" y="1045873"/>
                <a:ext cx="997410" cy="307777"/>
              </a:xfrm>
              <a:prstGeom prst="rect">
                <a:avLst/>
              </a:prstGeom>
              <a:blipFill>
                <a:blip r:embed="rId9"/>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53FC004F-A0F2-1BAF-6EC9-5EF2133003E4}"/>
                  </a:ext>
                </a:extLst>
              </p:cNvPr>
              <p:cNvSpPr txBox="1"/>
              <p:nvPr/>
            </p:nvSpPr>
            <p:spPr>
              <a:xfrm>
                <a:off x="11194590" y="1045873"/>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latin typeface="Cambria Math" panose="02040503050406030204" pitchFamily="18" charset="0"/>
                              <a:ea typeface="Cambria Math" panose="02040503050406030204" pitchFamily="18" charset="0"/>
                            </a:rPr>
                          </m:ctrlPr>
                        </m:sSupPr>
                        <m:e>
                          <m:r>
                            <a:rPr lang="en-US" altLang="ja-JP" sz="1400" b="1" i="1">
                              <a:latin typeface="Cambria Math" panose="02040503050406030204" pitchFamily="18" charset="0"/>
                              <a:ea typeface="Cambria Math" panose="02040503050406030204" pitchFamily="18" charset="0"/>
                            </a:rPr>
                            <m:t>𝒙</m:t>
                          </m:r>
                        </m:e>
                        <m:sup>
                          <m:r>
                            <a:rPr lang="en-US" altLang="ja-JP" sz="1400" b="0" i="1" smtClean="0">
                              <a:latin typeface="Cambria Math" panose="02040503050406030204" pitchFamily="18" charset="0"/>
                              <a:ea typeface="Cambria Math" panose="02040503050406030204" pitchFamily="18" charset="0"/>
                            </a:rPr>
                            <m:t>𝑚</m:t>
                          </m:r>
                        </m:sup>
                      </m:sSup>
                      <m:r>
                        <a:rPr lang="en-US" altLang="ja-JP" sz="1400" b="0" i="1" smtClean="0">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𝑘</m:t>
                      </m:r>
                      <m:r>
                        <a:rPr lang="en-US" altLang="ja-JP" sz="1400" b="0" i="1" smtClean="0">
                          <a:latin typeface="Cambria Math" panose="02040503050406030204" pitchFamily="18" charset="0"/>
                          <a:ea typeface="Cambria Math" panose="02040503050406030204" pitchFamily="18" charset="0"/>
                        </a:rPr>
                        <m:t>)</m:t>
                      </m:r>
                    </m:oMath>
                  </m:oMathPara>
                </a14:m>
                <a:endParaRPr lang="en-US" altLang="ja-JP" sz="1400" dirty="0"/>
              </a:p>
            </p:txBody>
          </p:sp>
        </mc:Choice>
        <mc:Fallback xmlns="">
          <p:sp>
            <p:nvSpPr>
              <p:cNvPr id="23" name="テキスト ボックス 22">
                <a:extLst>
                  <a:ext uri="{FF2B5EF4-FFF2-40B4-BE49-F238E27FC236}">
                    <a16:creationId xmlns:a16="http://schemas.microsoft.com/office/drawing/2014/main" id="{53FC004F-A0F2-1BAF-6EC9-5EF2133003E4}"/>
                  </a:ext>
                </a:extLst>
              </p:cNvPr>
              <p:cNvSpPr txBox="1">
                <a:spLocks noRot="1" noChangeAspect="1" noMove="1" noResize="1" noEditPoints="1" noAdjustHandles="1" noChangeArrowheads="1" noChangeShapeType="1" noTextEdit="1"/>
              </p:cNvSpPr>
              <p:nvPr/>
            </p:nvSpPr>
            <p:spPr>
              <a:xfrm>
                <a:off x="11194590" y="1045873"/>
                <a:ext cx="997410" cy="307777"/>
              </a:xfrm>
              <a:prstGeom prst="rect">
                <a:avLst/>
              </a:prstGeom>
              <a:blipFill>
                <a:blip r:embed="rId10"/>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E13AC8A4-1CEB-C2E2-EFBB-19273DBFBBCF}"/>
                  </a:ext>
                </a:extLst>
              </p:cNvPr>
              <p:cNvSpPr txBox="1"/>
              <p:nvPr/>
            </p:nvSpPr>
            <p:spPr>
              <a:xfrm>
                <a:off x="6671729" y="1045873"/>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latin typeface="Cambria Math" panose="02040503050406030204" pitchFamily="18" charset="0"/>
                              <a:ea typeface="Cambria Math" panose="02040503050406030204" pitchFamily="18" charset="0"/>
                            </a:rPr>
                          </m:ctrlPr>
                        </m:sSupPr>
                        <m:e>
                          <m:r>
                            <a:rPr lang="en-US" altLang="ja-JP" sz="1400" b="1" i="1">
                              <a:latin typeface="Cambria Math" panose="02040503050406030204" pitchFamily="18" charset="0"/>
                              <a:ea typeface="Cambria Math" panose="02040503050406030204" pitchFamily="18" charset="0"/>
                            </a:rPr>
                            <m:t>𝒙</m:t>
                          </m:r>
                        </m:e>
                        <m:sup>
                          <m:r>
                            <a:rPr lang="en-US" altLang="ja-JP" sz="1400" b="0" i="1" smtClean="0">
                              <a:latin typeface="Cambria Math" panose="02040503050406030204" pitchFamily="18" charset="0"/>
                              <a:ea typeface="Cambria Math" panose="02040503050406030204" pitchFamily="18" charset="0"/>
                            </a:rPr>
                            <m:t>2</m:t>
                          </m:r>
                        </m:sup>
                      </m:sSup>
                      <m:r>
                        <a:rPr lang="en-US" altLang="ja-JP" sz="1400" b="0" i="1" smtClean="0">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𝑘</m:t>
                      </m:r>
                      <m:r>
                        <a:rPr lang="en-US" altLang="ja-JP" sz="1400" b="0" i="1" smtClean="0">
                          <a:latin typeface="Cambria Math" panose="02040503050406030204" pitchFamily="18" charset="0"/>
                          <a:ea typeface="Cambria Math" panose="02040503050406030204" pitchFamily="18" charset="0"/>
                        </a:rPr>
                        <m:t>)</m:t>
                      </m:r>
                    </m:oMath>
                  </m:oMathPara>
                </a14:m>
                <a:endParaRPr lang="en-US" altLang="ja-JP" sz="1400" dirty="0"/>
              </a:p>
            </p:txBody>
          </p:sp>
        </mc:Choice>
        <mc:Fallback xmlns="">
          <p:sp>
            <p:nvSpPr>
              <p:cNvPr id="24" name="テキスト ボックス 23">
                <a:extLst>
                  <a:ext uri="{FF2B5EF4-FFF2-40B4-BE49-F238E27FC236}">
                    <a16:creationId xmlns:a16="http://schemas.microsoft.com/office/drawing/2014/main" id="{E13AC8A4-1CEB-C2E2-EFBB-19273DBFBBCF}"/>
                  </a:ext>
                </a:extLst>
              </p:cNvPr>
              <p:cNvSpPr txBox="1">
                <a:spLocks noRot="1" noChangeAspect="1" noMove="1" noResize="1" noEditPoints="1" noAdjustHandles="1" noChangeArrowheads="1" noChangeShapeType="1" noTextEdit="1"/>
              </p:cNvSpPr>
              <p:nvPr/>
            </p:nvSpPr>
            <p:spPr>
              <a:xfrm>
                <a:off x="6671729" y="1045873"/>
                <a:ext cx="997410" cy="307777"/>
              </a:xfrm>
              <a:prstGeom prst="rect">
                <a:avLst/>
              </a:prstGeom>
              <a:blipFill>
                <a:blip r:embed="rId11"/>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5F695FA6-FF7C-C47E-69A5-BE2B6BDD2E06}"/>
                  </a:ext>
                </a:extLst>
              </p:cNvPr>
              <p:cNvSpPr txBox="1"/>
              <p:nvPr/>
            </p:nvSpPr>
            <p:spPr>
              <a:xfrm>
                <a:off x="7250350" y="1045873"/>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latin typeface="Cambria Math" panose="02040503050406030204" pitchFamily="18" charset="0"/>
                              <a:ea typeface="Cambria Math" panose="02040503050406030204" pitchFamily="18" charset="0"/>
                            </a:rPr>
                          </m:ctrlPr>
                        </m:sSupPr>
                        <m:e>
                          <m:r>
                            <a:rPr lang="en-US" altLang="ja-JP" sz="1400" b="1" i="1">
                              <a:latin typeface="Cambria Math" panose="02040503050406030204" pitchFamily="18" charset="0"/>
                              <a:ea typeface="Cambria Math" panose="02040503050406030204" pitchFamily="18" charset="0"/>
                            </a:rPr>
                            <m:t>𝒙</m:t>
                          </m:r>
                        </m:e>
                        <m:sup>
                          <m:r>
                            <a:rPr lang="en-US" altLang="ja-JP" sz="1400" b="0" i="1" smtClean="0">
                              <a:latin typeface="Cambria Math" panose="02040503050406030204" pitchFamily="18" charset="0"/>
                              <a:ea typeface="Cambria Math" panose="02040503050406030204" pitchFamily="18" charset="0"/>
                            </a:rPr>
                            <m:t>3</m:t>
                          </m:r>
                        </m:sup>
                      </m:sSup>
                      <m:r>
                        <a:rPr lang="en-US" altLang="ja-JP" sz="1400" b="0" i="1" smtClean="0">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𝑘</m:t>
                      </m:r>
                      <m:r>
                        <a:rPr lang="en-US" altLang="ja-JP" sz="1400" b="0" i="1" smtClean="0">
                          <a:latin typeface="Cambria Math" panose="02040503050406030204" pitchFamily="18" charset="0"/>
                          <a:ea typeface="Cambria Math" panose="02040503050406030204" pitchFamily="18" charset="0"/>
                        </a:rPr>
                        <m:t>)</m:t>
                      </m:r>
                    </m:oMath>
                  </m:oMathPara>
                </a14:m>
                <a:endParaRPr lang="en-US" altLang="ja-JP" sz="1400" dirty="0"/>
              </a:p>
            </p:txBody>
          </p:sp>
        </mc:Choice>
        <mc:Fallback xmlns="">
          <p:sp>
            <p:nvSpPr>
              <p:cNvPr id="28" name="テキスト ボックス 27">
                <a:extLst>
                  <a:ext uri="{FF2B5EF4-FFF2-40B4-BE49-F238E27FC236}">
                    <a16:creationId xmlns:a16="http://schemas.microsoft.com/office/drawing/2014/main" id="{5F695FA6-FF7C-C47E-69A5-BE2B6BDD2E06}"/>
                  </a:ext>
                </a:extLst>
              </p:cNvPr>
              <p:cNvSpPr txBox="1">
                <a:spLocks noRot="1" noChangeAspect="1" noMove="1" noResize="1" noEditPoints="1" noAdjustHandles="1" noChangeArrowheads="1" noChangeShapeType="1" noTextEdit="1"/>
              </p:cNvSpPr>
              <p:nvPr/>
            </p:nvSpPr>
            <p:spPr>
              <a:xfrm>
                <a:off x="7250350" y="1045873"/>
                <a:ext cx="997410" cy="307777"/>
              </a:xfrm>
              <a:prstGeom prst="rect">
                <a:avLst/>
              </a:prstGeom>
              <a:blipFill>
                <a:blip r:embed="rId12"/>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86518075-553A-5B34-97BA-A948CE1448A0}"/>
                  </a:ext>
                </a:extLst>
              </p:cNvPr>
              <p:cNvSpPr txBox="1"/>
              <p:nvPr/>
            </p:nvSpPr>
            <p:spPr>
              <a:xfrm>
                <a:off x="8472315" y="1045873"/>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latin typeface="Cambria Math" panose="02040503050406030204" pitchFamily="18" charset="0"/>
                          <a:ea typeface="Cambria Math" panose="02040503050406030204" pitchFamily="18" charset="0"/>
                        </a:rPr>
                        <m:t>⋯</m:t>
                      </m:r>
                    </m:oMath>
                  </m:oMathPara>
                </a14:m>
                <a:endParaRPr lang="en-US" altLang="ja-JP" sz="1400" dirty="0"/>
              </a:p>
            </p:txBody>
          </p:sp>
        </mc:Choice>
        <mc:Fallback xmlns="">
          <p:sp>
            <p:nvSpPr>
              <p:cNvPr id="29" name="テキスト ボックス 28">
                <a:extLst>
                  <a:ext uri="{FF2B5EF4-FFF2-40B4-BE49-F238E27FC236}">
                    <a16:creationId xmlns:a16="http://schemas.microsoft.com/office/drawing/2014/main" id="{86518075-553A-5B34-97BA-A948CE1448A0}"/>
                  </a:ext>
                </a:extLst>
              </p:cNvPr>
              <p:cNvSpPr txBox="1">
                <a:spLocks noRot="1" noChangeAspect="1" noMove="1" noResize="1" noEditPoints="1" noAdjustHandles="1" noChangeArrowheads="1" noChangeShapeType="1" noTextEdit="1"/>
              </p:cNvSpPr>
              <p:nvPr/>
            </p:nvSpPr>
            <p:spPr>
              <a:xfrm>
                <a:off x="8472315" y="1045873"/>
                <a:ext cx="997410" cy="307777"/>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584A77BE-3E36-AE34-C68C-2F4C49F9D2BF}"/>
                  </a:ext>
                </a:extLst>
              </p:cNvPr>
              <p:cNvSpPr txBox="1"/>
              <p:nvPr/>
            </p:nvSpPr>
            <p:spPr>
              <a:xfrm>
                <a:off x="10513669" y="1045873"/>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latin typeface="Cambria Math" panose="02040503050406030204" pitchFamily="18" charset="0"/>
                              <a:ea typeface="Cambria Math" panose="02040503050406030204" pitchFamily="18" charset="0"/>
                            </a:rPr>
                          </m:ctrlPr>
                        </m:sSupPr>
                        <m:e>
                          <m:r>
                            <a:rPr lang="en-US" altLang="ja-JP" sz="1400" b="1" i="1">
                              <a:latin typeface="Cambria Math" panose="02040503050406030204" pitchFamily="18" charset="0"/>
                              <a:ea typeface="Cambria Math" panose="02040503050406030204" pitchFamily="18" charset="0"/>
                            </a:rPr>
                            <m:t>𝒙</m:t>
                          </m:r>
                        </m:e>
                        <m:sup>
                          <m:r>
                            <a:rPr lang="en-US" altLang="ja-JP" sz="1400" b="0" i="1" smtClean="0">
                              <a:latin typeface="Cambria Math" panose="02040503050406030204" pitchFamily="18" charset="0"/>
                              <a:ea typeface="Cambria Math" panose="02040503050406030204" pitchFamily="18" charset="0"/>
                            </a:rPr>
                            <m:t>𝑚</m:t>
                          </m:r>
                          <m:r>
                            <a:rPr lang="en-US" altLang="ja-JP" sz="1400" b="0" i="1" smtClean="0">
                              <a:latin typeface="Cambria Math" panose="02040503050406030204" pitchFamily="18" charset="0"/>
                              <a:ea typeface="Cambria Math" panose="02040503050406030204" pitchFamily="18" charset="0"/>
                            </a:rPr>
                            <m:t>−1</m:t>
                          </m:r>
                        </m:sup>
                      </m:sSup>
                      <m:r>
                        <a:rPr lang="en-US" altLang="ja-JP" sz="1400" b="0" i="1" smtClean="0">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𝑘</m:t>
                      </m:r>
                      <m:r>
                        <a:rPr lang="en-US" altLang="ja-JP" sz="1400" b="0" i="1" smtClean="0">
                          <a:latin typeface="Cambria Math" panose="02040503050406030204" pitchFamily="18" charset="0"/>
                          <a:ea typeface="Cambria Math" panose="02040503050406030204" pitchFamily="18" charset="0"/>
                        </a:rPr>
                        <m:t>)</m:t>
                      </m:r>
                    </m:oMath>
                  </m:oMathPara>
                </a14:m>
                <a:endParaRPr lang="en-US" altLang="ja-JP" sz="1400" dirty="0"/>
              </a:p>
            </p:txBody>
          </p:sp>
        </mc:Choice>
        <mc:Fallback xmlns="">
          <p:sp>
            <p:nvSpPr>
              <p:cNvPr id="31" name="テキスト ボックス 30">
                <a:extLst>
                  <a:ext uri="{FF2B5EF4-FFF2-40B4-BE49-F238E27FC236}">
                    <a16:creationId xmlns:a16="http://schemas.microsoft.com/office/drawing/2014/main" id="{584A77BE-3E36-AE34-C68C-2F4C49F9D2BF}"/>
                  </a:ext>
                </a:extLst>
              </p:cNvPr>
              <p:cNvSpPr txBox="1">
                <a:spLocks noRot="1" noChangeAspect="1" noMove="1" noResize="1" noEditPoints="1" noAdjustHandles="1" noChangeArrowheads="1" noChangeShapeType="1" noTextEdit="1"/>
              </p:cNvSpPr>
              <p:nvPr/>
            </p:nvSpPr>
            <p:spPr>
              <a:xfrm>
                <a:off x="10513669" y="1045873"/>
                <a:ext cx="997410" cy="307777"/>
              </a:xfrm>
              <a:prstGeom prst="rect">
                <a:avLst/>
              </a:prstGeom>
              <a:blipFill>
                <a:blip r:embed="rId14"/>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0B4B4EC2-3556-E1B3-CA30-21527C8B5D1B}"/>
                  </a:ext>
                </a:extLst>
              </p:cNvPr>
              <p:cNvSpPr txBox="1"/>
              <p:nvPr/>
            </p:nvSpPr>
            <p:spPr>
              <a:xfrm>
                <a:off x="9735941" y="1045873"/>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latin typeface="Cambria Math" panose="02040503050406030204" pitchFamily="18" charset="0"/>
                              <a:ea typeface="Cambria Math" panose="02040503050406030204" pitchFamily="18" charset="0"/>
                            </a:rPr>
                          </m:ctrlPr>
                        </m:sSupPr>
                        <m:e>
                          <m:r>
                            <a:rPr lang="en-US" altLang="ja-JP" sz="1400" b="1" i="1">
                              <a:latin typeface="Cambria Math" panose="02040503050406030204" pitchFamily="18" charset="0"/>
                              <a:ea typeface="Cambria Math" panose="02040503050406030204" pitchFamily="18" charset="0"/>
                            </a:rPr>
                            <m:t>𝒙</m:t>
                          </m:r>
                        </m:e>
                        <m:sup>
                          <m:r>
                            <a:rPr lang="en-US" altLang="ja-JP" sz="1400" b="0" i="1" smtClean="0">
                              <a:latin typeface="Cambria Math" panose="02040503050406030204" pitchFamily="18" charset="0"/>
                              <a:ea typeface="Cambria Math" panose="02040503050406030204" pitchFamily="18" charset="0"/>
                            </a:rPr>
                            <m:t>𝑚</m:t>
                          </m:r>
                          <m:r>
                            <a:rPr lang="en-US" altLang="ja-JP" sz="1400" b="0" i="1" smtClean="0">
                              <a:latin typeface="Cambria Math" panose="02040503050406030204" pitchFamily="18" charset="0"/>
                              <a:ea typeface="Cambria Math" panose="02040503050406030204" pitchFamily="18" charset="0"/>
                            </a:rPr>
                            <m:t>−2</m:t>
                          </m:r>
                        </m:sup>
                      </m:sSup>
                      <m:r>
                        <a:rPr lang="en-US" altLang="ja-JP" sz="1400" b="0" i="1" smtClean="0">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𝑘</m:t>
                      </m:r>
                      <m:r>
                        <a:rPr lang="en-US" altLang="ja-JP" sz="1400" b="0" i="1" smtClean="0">
                          <a:latin typeface="Cambria Math" panose="02040503050406030204" pitchFamily="18" charset="0"/>
                          <a:ea typeface="Cambria Math" panose="02040503050406030204" pitchFamily="18" charset="0"/>
                        </a:rPr>
                        <m:t>)</m:t>
                      </m:r>
                    </m:oMath>
                  </m:oMathPara>
                </a14:m>
                <a:endParaRPr lang="en-US" altLang="ja-JP" sz="1400" dirty="0"/>
              </a:p>
            </p:txBody>
          </p:sp>
        </mc:Choice>
        <mc:Fallback xmlns="">
          <p:sp>
            <p:nvSpPr>
              <p:cNvPr id="32" name="テキスト ボックス 31">
                <a:extLst>
                  <a:ext uri="{FF2B5EF4-FFF2-40B4-BE49-F238E27FC236}">
                    <a16:creationId xmlns:a16="http://schemas.microsoft.com/office/drawing/2014/main" id="{0B4B4EC2-3556-E1B3-CA30-21527C8B5D1B}"/>
                  </a:ext>
                </a:extLst>
              </p:cNvPr>
              <p:cNvSpPr txBox="1">
                <a:spLocks noRot="1" noChangeAspect="1" noMove="1" noResize="1" noEditPoints="1" noAdjustHandles="1" noChangeArrowheads="1" noChangeShapeType="1" noTextEdit="1"/>
              </p:cNvSpPr>
              <p:nvPr/>
            </p:nvSpPr>
            <p:spPr>
              <a:xfrm>
                <a:off x="9735941" y="1045873"/>
                <a:ext cx="997410" cy="307777"/>
              </a:xfrm>
              <a:prstGeom prst="rect">
                <a:avLst/>
              </a:prstGeom>
              <a:blipFill>
                <a:blip r:embed="rId15"/>
                <a:stretch>
                  <a:fillRect b="-10000"/>
                </a:stretch>
              </a:blipFill>
            </p:spPr>
            <p:txBody>
              <a:bodyPr/>
              <a:lstStyle/>
              <a:p>
                <a:r>
                  <a:rPr lang="ja-JP" altLang="en-US">
                    <a:noFill/>
                  </a:rPr>
                  <a:t> </a:t>
                </a:r>
              </a:p>
            </p:txBody>
          </p:sp>
        </mc:Fallback>
      </mc:AlternateContent>
      <p:sp>
        <p:nvSpPr>
          <p:cNvPr id="33" name="テキスト ボックス 32">
            <a:extLst>
              <a:ext uri="{FF2B5EF4-FFF2-40B4-BE49-F238E27FC236}">
                <a16:creationId xmlns:a16="http://schemas.microsoft.com/office/drawing/2014/main" id="{E9B47A00-5EF3-9E0A-4E23-03D4A0867C4F}"/>
              </a:ext>
            </a:extLst>
          </p:cNvPr>
          <p:cNvSpPr txBox="1"/>
          <p:nvPr/>
        </p:nvSpPr>
        <p:spPr>
          <a:xfrm>
            <a:off x="658805" y="5857852"/>
            <a:ext cx="11116623" cy="369332"/>
          </a:xfrm>
          <a:prstGeom prst="rect">
            <a:avLst/>
          </a:prstGeom>
          <a:noFill/>
        </p:spPr>
        <p:txBody>
          <a:bodyPr wrap="square" rtlCol="0">
            <a:spAutoFit/>
          </a:bodyPr>
          <a:lstStyle/>
          <a:p>
            <a:pPr algn="ctr"/>
            <a:r>
              <a:rPr lang="ja-JP" altLang="en-US" dirty="0"/>
              <a:t>等スケールでは、パレートフロンティアを均等に覆うが、異スケールでは、パレートフロンティアの可能解側に徐々に近づく</a:t>
            </a:r>
          </a:p>
        </p:txBody>
      </p: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E889BCED-7EF4-CFBD-E20C-31AA87A65311}"/>
                  </a:ext>
                </a:extLst>
              </p:cNvPr>
              <p:cNvSpPr txBox="1"/>
              <p:nvPr/>
            </p:nvSpPr>
            <p:spPr>
              <a:xfrm>
                <a:off x="3533872" y="2179325"/>
                <a:ext cx="1997351" cy="369332"/>
              </a:xfrm>
              <a:prstGeom prst="rect">
                <a:avLst/>
              </a:prstGeom>
              <a:noFill/>
            </p:spPr>
            <p:txBody>
              <a:bodyPr wrap="square" rtlCol="0">
                <a:spAutoFit/>
              </a:bodyPr>
              <a:lstStyle/>
              <a:p>
                <a:pPr algn="ctr"/>
                <a14:m>
                  <m:oMath xmlns:m="http://schemas.openxmlformats.org/officeDocument/2006/math">
                    <m:r>
                      <a:rPr lang="en-US" altLang="ja-JP" b="0" i="1" smtClean="0">
                        <a:latin typeface="Cambria Math" panose="02040503050406030204" pitchFamily="18" charset="0"/>
                        <a:ea typeface="Cambria Math" panose="02040503050406030204" pitchFamily="18" charset="0"/>
                      </a:rPr>
                      <m:t>𝑓</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𝑣</m:t>
                    </m:r>
                  </m:oMath>
                </a14:m>
                <a:r>
                  <a:rPr lang="ja-JP" altLang="en-US" dirty="0"/>
                  <a:t>同時に更新中</a:t>
                </a:r>
              </a:p>
            </p:txBody>
          </p:sp>
        </mc:Choice>
        <mc:Fallback xmlns="">
          <p:sp>
            <p:nvSpPr>
              <p:cNvPr id="34" name="テキスト ボックス 33">
                <a:extLst>
                  <a:ext uri="{FF2B5EF4-FFF2-40B4-BE49-F238E27FC236}">
                    <a16:creationId xmlns:a16="http://schemas.microsoft.com/office/drawing/2014/main" id="{E889BCED-7EF4-CFBD-E20C-31AA87A65311}"/>
                  </a:ext>
                </a:extLst>
              </p:cNvPr>
              <p:cNvSpPr txBox="1">
                <a:spLocks noRot="1" noChangeAspect="1" noMove="1" noResize="1" noEditPoints="1" noAdjustHandles="1" noChangeArrowheads="1" noChangeShapeType="1" noTextEdit="1"/>
              </p:cNvSpPr>
              <p:nvPr/>
            </p:nvSpPr>
            <p:spPr>
              <a:xfrm>
                <a:off x="3533872" y="2179325"/>
                <a:ext cx="1997351" cy="369332"/>
              </a:xfrm>
              <a:prstGeom prst="rect">
                <a:avLst/>
              </a:prstGeom>
              <a:blipFill>
                <a:blip r:embed="rId16"/>
                <a:stretch>
                  <a:fillRect t="-10000" b="-2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E5E004D5-CE33-BFE3-42DC-C3A788F6FF9F}"/>
                  </a:ext>
                </a:extLst>
              </p:cNvPr>
              <p:cNvSpPr txBox="1"/>
              <p:nvPr/>
            </p:nvSpPr>
            <p:spPr>
              <a:xfrm>
                <a:off x="9120108" y="2881102"/>
                <a:ext cx="1884355" cy="369332"/>
              </a:xfrm>
              <a:prstGeom prst="rect">
                <a:avLst/>
              </a:prstGeom>
              <a:noFill/>
            </p:spPr>
            <p:txBody>
              <a:bodyPr wrap="square" rtlCol="0">
                <a:spAutoFit/>
              </a:bodyPr>
              <a:lstStyle/>
              <a:p>
                <a:pPr algn="ctr"/>
                <a14:m>
                  <m:oMath xmlns:m="http://schemas.openxmlformats.org/officeDocument/2006/math">
                    <m:r>
                      <a:rPr lang="en-US" altLang="ja-JP" b="0" i="1" smtClean="0">
                        <a:latin typeface="Cambria Math" panose="02040503050406030204" pitchFamily="18" charset="0"/>
                        <a:ea typeface="Cambria Math" panose="02040503050406030204" pitchFamily="18" charset="0"/>
                      </a:rPr>
                      <m:t>𝑓</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𝑣</m:t>
                    </m:r>
                  </m:oMath>
                </a14:m>
                <a:r>
                  <a:rPr lang="ja-JP" altLang="en-US" dirty="0"/>
                  <a:t>同時に更新中</a:t>
                </a:r>
              </a:p>
            </p:txBody>
          </p:sp>
        </mc:Choice>
        <mc:Fallback xmlns="">
          <p:sp>
            <p:nvSpPr>
              <p:cNvPr id="35" name="テキスト ボックス 34">
                <a:extLst>
                  <a:ext uri="{FF2B5EF4-FFF2-40B4-BE49-F238E27FC236}">
                    <a16:creationId xmlns:a16="http://schemas.microsoft.com/office/drawing/2014/main" id="{E5E004D5-CE33-BFE3-42DC-C3A788F6FF9F}"/>
                  </a:ext>
                </a:extLst>
              </p:cNvPr>
              <p:cNvSpPr txBox="1">
                <a:spLocks noRot="1" noChangeAspect="1" noMove="1" noResize="1" noEditPoints="1" noAdjustHandles="1" noChangeArrowheads="1" noChangeShapeType="1" noTextEdit="1"/>
              </p:cNvSpPr>
              <p:nvPr/>
            </p:nvSpPr>
            <p:spPr>
              <a:xfrm>
                <a:off x="9120108" y="2881102"/>
                <a:ext cx="1884355" cy="369332"/>
              </a:xfrm>
              <a:prstGeom prst="rect">
                <a:avLst/>
              </a:prstGeom>
              <a:blipFill>
                <a:blip r:embed="rId17"/>
                <a:stretch>
                  <a:fillRect l="-647" t="-10000" r="-2589" b="-26667"/>
                </a:stretch>
              </a:blipFill>
            </p:spPr>
            <p:txBody>
              <a:bodyPr/>
              <a:lstStyle/>
              <a:p>
                <a:r>
                  <a:rPr lang="ja-JP" altLang="en-US">
                    <a:noFill/>
                  </a:rPr>
                  <a:t> </a:t>
                </a:r>
              </a:p>
            </p:txBody>
          </p:sp>
        </mc:Fallback>
      </mc:AlternateContent>
      <p:sp>
        <p:nvSpPr>
          <p:cNvPr id="36" name="テキスト ボックス 35">
            <a:extLst>
              <a:ext uri="{FF2B5EF4-FFF2-40B4-BE49-F238E27FC236}">
                <a16:creationId xmlns:a16="http://schemas.microsoft.com/office/drawing/2014/main" id="{135A22C5-4FD3-4644-A0A2-01CB8485049C}"/>
              </a:ext>
            </a:extLst>
          </p:cNvPr>
          <p:cNvSpPr txBox="1"/>
          <p:nvPr/>
        </p:nvSpPr>
        <p:spPr>
          <a:xfrm>
            <a:off x="2517994" y="4305374"/>
            <a:ext cx="1788754" cy="369332"/>
          </a:xfrm>
          <a:prstGeom prst="rect">
            <a:avLst/>
          </a:prstGeom>
          <a:noFill/>
        </p:spPr>
        <p:txBody>
          <a:bodyPr wrap="square" rtlCol="0">
            <a:spAutoFit/>
          </a:bodyPr>
          <a:lstStyle/>
          <a:p>
            <a:pPr algn="ctr"/>
            <a:r>
              <a:rPr lang="ja-JP" altLang="en-US" dirty="0"/>
              <a:t>トレードオフ領域</a:t>
            </a:r>
          </a:p>
        </p:txBody>
      </p:sp>
      <p:sp>
        <p:nvSpPr>
          <p:cNvPr id="37" name="テキスト ボックス 36">
            <a:extLst>
              <a:ext uri="{FF2B5EF4-FFF2-40B4-BE49-F238E27FC236}">
                <a16:creationId xmlns:a16="http://schemas.microsoft.com/office/drawing/2014/main" id="{0DB2F353-63D9-2473-59EA-2FEEB2762E67}"/>
              </a:ext>
            </a:extLst>
          </p:cNvPr>
          <p:cNvSpPr txBox="1"/>
          <p:nvPr/>
        </p:nvSpPr>
        <p:spPr>
          <a:xfrm>
            <a:off x="8575348" y="4777886"/>
            <a:ext cx="1788754" cy="369332"/>
          </a:xfrm>
          <a:prstGeom prst="rect">
            <a:avLst/>
          </a:prstGeom>
          <a:noFill/>
        </p:spPr>
        <p:txBody>
          <a:bodyPr wrap="square" rtlCol="0">
            <a:spAutoFit/>
          </a:bodyPr>
          <a:lstStyle/>
          <a:p>
            <a:pPr algn="ctr"/>
            <a:r>
              <a:rPr lang="ja-JP" altLang="en-US" dirty="0"/>
              <a:t>トレードオフ領域</a:t>
            </a:r>
          </a:p>
        </p:txBody>
      </p:sp>
      <p:sp>
        <p:nvSpPr>
          <p:cNvPr id="27" name="テキスト ボックス 26">
            <a:extLst>
              <a:ext uri="{FF2B5EF4-FFF2-40B4-BE49-F238E27FC236}">
                <a16:creationId xmlns:a16="http://schemas.microsoft.com/office/drawing/2014/main" id="{3FC68C48-A13F-489B-B27A-7431C38A8662}"/>
              </a:ext>
            </a:extLst>
          </p:cNvPr>
          <p:cNvSpPr txBox="1"/>
          <p:nvPr/>
        </p:nvSpPr>
        <p:spPr>
          <a:xfrm>
            <a:off x="571984" y="-20412"/>
            <a:ext cx="7409966" cy="338554"/>
          </a:xfrm>
          <a:prstGeom prst="rect">
            <a:avLst/>
          </a:prstGeom>
          <a:noFill/>
        </p:spPr>
        <p:txBody>
          <a:bodyPr wrap="square" rtlCol="0">
            <a:spAutoFit/>
          </a:bodyPr>
          <a:lstStyle/>
          <a:p>
            <a:r>
              <a:rPr kumimoji="1" lang="ja-JP" altLang="en-US" sz="1600" b="1" dirty="0">
                <a:solidFill>
                  <a:schemeClr val="bg1"/>
                </a:solidFill>
              </a:rPr>
              <a:t>補足：検証４</a:t>
            </a:r>
          </a:p>
        </p:txBody>
      </p: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F8F2E3E6-28DB-4644-B2F2-837E63705F08}"/>
                  </a:ext>
                </a:extLst>
              </p:cNvPr>
              <p:cNvSpPr txBox="1"/>
              <p:nvPr/>
            </p:nvSpPr>
            <p:spPr>
              <a:xfrm>
                <a:off x="2570241" y="1465322"/>
                <a:ext cx="2230965" cy="369332"/>
              </a:xfrm>
              <a:prstGeom prst="rect">
                <a:avLst/>
              </a:prstGeom>
              <a:noFill/>
            </p:spPr>
            <p:txBody>
              <a:bodyPr wrap="square" rtlCol="0">
                <a:spAutoFit/>
              </a:bodyPr>
              <a:lstStyle/>
              <a:p>
                <a:pPr algn="ctr"/>
                <a:r>
                  <a:rPr lang="ja-JP" altLang="en-US" dirty="0"/>
                  <a:t>制約関数：</a:t>
                </a:r>
                <a14:m>
                  <m:oMath xmlns:m="http://schemas.openxmlformats.org/officeDocument/2006/math">
                    <m:r>
                      <a:rPr lang="en-US" altLang="ja-JP" b="0" i="1" smtClean="0">
                        <a:latin typeface="Cambria Math" panose="02040503050406030204" pitchFamily="18" charset="0"/>
                        <a:ea typeface="Cambria Math" panose="02040503050406030204" pitchFamily="18" charset="0"/>
                      </a:rPr>
                      <m:t>𝑔</m:t>
                    </m:r>
                    <m:r>
                      <a:rPr lang="en-US" altLang="ja-JP" i="1">
                        <a:latin typeface="Cambria Math" panose="02040503050406030204" pitchFamily="18" charset="0"/>
                        <a:ea typeface="Cambria Math" panose="02040503050406030204" pitchFamily="18" charset="0"/>
                      </a:rPr>
                      <m:t>(</m:t>
                    </m:r>
                    <m:r>
                      <a:rPr lang="en-US" altLang="ja-JP" b="1" i="1">
                        <a:latin typeface="Cambria Math" panose="02040503050406030204" pitchFamily="18" charset="0"/>
                        <a:ea typeface="Cambria Math" panose="02040503050406030204" pitchFamily="18" charset="0"/>
                      </a:rPr>
                      <m:t>𝒙</m:t>
                    </m:r>
                    <m:r>
                      <a:rPr lang="en-US" altLang="ja-JP" i="1">
                        <a:latin typeface="Cambria Math" panose="02040503050406030204" pitchFamily="18" charset="0"/>
                        <a:ea typeface="Cambria Math" panose="02040503050406030204" pitchFamily="18" charset="0"/>
                      </a:rPr>
                      <m:t>)</m:t>
                    </m:r>
                  </m:oMath>
                </a14:m>
                <a:endParaRPr lang="ja-JP" altLang="en-US" b="1" dirty="0"/>
              </a:p>
            </p:txBody>
          </p:sp>
        </mc:Choice>
        <mc:Fallback xmlns="">
          <p:sp>
            <p:nvSpPr>
              <p:cNvPr id="38" name="テキスト ボックス 37">
                <a:extLst>
                  <a:ext uri="{FF2B5EF4-FFF2-40B4-BE49-F238E27FC236}">
                    <a16:creationId xmlns:a16="http://schemas.microsoft.com/office/drawing/2014/main" id="{F8F2E3E6-28DB-4644-B2F2-837E63705F08}"/>
                  </a:ext>
                </a:extLst>
              </p:cNvPr>
              <p:cNvSpPr txBox="1">
                <a:spLocks noRot="1" noChangeAspect="1" noMove="1" noResize="1" noEditPoints="1" noAdjustHandles="1" noChangeArrowheads="1" noChangeShapeType="1" noTextEdit="1"/>
              </p:cNvSpPr>
              <p:nvPr/>
            </p:nvSpPr>
            <p:spPr>
              <a:xfrm>
                <a:off x="2570241" y="1465322"/>
                <a:ext cx="2230965" cy="369332"/>
              </a:xfrm>
              <a:prstGeom prst="rect">
                <a:avLst/>
              </a:prstGeom>
              <a:blipFill>
                <a:blip r:embed="rId18"/>
                <a:stretch>
                  <a:fillRect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AC017E1A-3F18-4407-8323-DF12A8DB3C1F}"/>
                  </a:ext>
                </a:extLst>
              </p:cNvPr>
              <p:cNvSpPr txBox="1"/>
              <p:nvPr/>
            </p:nvSpPr>
            <p:spPr>
              <a:xfrm>
                <a:off x="7799022" y="1465322"/>
                <a:ext cx="2883047" cy="369332"/>
              </a:xfrm>
              <a:prstGeom prst="rect">
                <a:avLst/>
              </a:prstGeom>
              <a:noFill/>
            </p:spPr>
            <p:txBody>
              <a:bodyPr wrap="square" rtlCol="0">
                <a:spAutoFit/>
              </a:bodyPr>
              <a:lstStyle/>
              <a:p>
                <a:pPr algn="ctr"/>
                <a:r>
                  <a:rPr lang="ja-JP" altLang="en-US" dirty="0"/>
                  <a:t>制約関数：</a:t>
                </a:r>
                <a14:m>
                  <m:oMath xmlns:m="http://schemas.openxmlformats.org/officeDocument/2006/math">
                    <m:r>
                      <a:rPr lang="en-US" altLang="ja-JP" b="0" i="1" smtClean="0">
                        <a:latin typeface="Cambria Math" panose="02040503050406030204" pitchFamily="18" charset="0"/>
                        <a:ea typeface="Cambria Math" panose="02040503050406030204" pitchFamily="18" charset="0"/>
                      </a:rPr>
                      <m:t>1000</m:t>
                    </m:r>
                    <m:r>
                      <a:rPr lang="en-US" altLang="ja-JP" b="0" i="1" smtClean="0">
                        <a:latin typeface="Cambria Math" panose="02040503050406030204" pitchFamily="18" charset="0"/>
                        <a:ea typeface="Cambria Math" panose="02040503050406030204" pitchFamily="18" charset="0"/>
                      </a:rPr>
                      <m:t>𝑔</m:t>
                    </m:r>
                    <m:r>
                      <a:rPr lang="en-US" altLang="ja-JP" i="1">
                        <a:latin typeface="Cambria Math" panose="02040503050406030204" pitchFamily="18" charset="0"/>
                        <a:ea typeface="Cambria Math" panose="02040503050406030204" pitchFamily="18" charset="0"/>
                      </a:rPr>
                      <m:t>(</m:t>
                    </m:r>
                    <m:r>
                      <a:rPr lang="en-US" altLang="ja-JP" b="1" i="1">
                        <a:latin typeface="Cambria Math" panose="02040503050406030204" pitchFamily="18" charset="0"/>
                        <a:ea typeface="Cambria Math" panose="02040503050406030204" pitchFamily="18" charset="0"/>
                      </a:rPr>
                      <m:t>𝒙</m:t>
                    </m:r>
                    <m:r>
                      <a:rPr lang="en-US" altLang="ja-JP" i="1">
                        <a:latin typeface="Cambria Math" panose="02040503050406030204" pitchFamily="18" charset="0"/>
                        <a:ea typeface="Cambria Math" panose="02040503050406030204" pitchFamily="18" charset="0"/>
                      </a:rPr>
                      <m:t>)</m:t>
                    </m:r>
                  </m:oMath>
                </a14:m>
                <a:endParaRPr lang="ja-JP" altLang="en-US" b="1" dirty="0"/>
              </a:p>
            </p:txBody>
          </p:sp>
        </mc:Choice>
        <mc:Fallback xmlns="">
          <p:sp>
            <p:nvSpPr>
              <p:cNvPr id="39" name="テキスト ボックス 38">
                <a:extLst>
                  <a:ext uri="{FF2B5EF4-FFF2-40B4-BE49-F238E27FC236}">
                    <a16:creationId xmlns:a16="http://schemas.microsoft.com/office/drawing/2014/main" id="{AC017E1A-3F18-4407-8323-DF12A8DB3C1F}"/>
                  </a:ext>
                </a:extLst>
              </p:cNvPr>
              <p:cNvSpPr txBox="1">
                <a:spLocks noRot="1" noChangeAspect="1" noMove="1" noResize="1" noEditPoints="1" noAdjustHandles="1" noChangeArrowheads="1" noChangeShapeType="1" noTextEdit="1"/>
              </p:cNvSpPr>
              <p:nvPr/>
            </p:nvSpPr>
            <p:spPr>
              <a:xfrm>
                <a:off x="7799022" y="1465322"/>
                <a:ext cx="2883047" cy="369332"/>
              </a:xfrm>
              <a:prstGeom prst="rect">
                <a:avLst/>
              </a:prstGeom>
              <a:blipFill>
                <a:blip r:embed="rId19"/>
                <a:stretch>
                  <a:fillRect t="-8197" b="-2459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732379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44</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可能領域が狭い場合の探索戦略</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113237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探索領域を有望領域に狭める上で、段階を踏むほうが効率的だと考えられる。</a:t>
            </a:r>
            <a:endParaRPr lang="en-US" altLang="ja-JP" sz="2800" dirty="0"/>
          </a:p>
          <a:p>
            <a:pPr lvl="1">
              <a:defRPr/>
            </a:pPr>
            <a:r>
              <a:rPr lang="ja-JP" altLang="en-US" sz="2400" dirty="0"/>
              <a:t>最適解は制約境界上に位置するため、可能領域を特定した後、境界上を探索する</a:t>
            </a:r>
            <a:endParaRPr lang="en-US" altLang="ja-JP" sz="2400" dirty="0"/>
          </a:p>
        </p:txBody>
      </p:sp>
      <p:pic>
        <p:nvPicPr>
          <p:cNvPr id="6" name="図 5" descr="ダイアグラム&#10;&#10;自動的に生成された説明">
            <a:extLst>
              <a:ext uri="{FF2B5EF4-FFF2-40B4-BE49-F238E27FC236}">
                <a16:creationId xmlns:a16="http://schemas.microsoft.com/office/drawing/2014/main" id="{1C59C24F-5477-444E-A36B-06ECA53DA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2984" y="3658686"/>
            <a:ext cx="2343423" cy="2004400"/>
          </a:xfrm>
          <a:prstGeom prst="rect">
            <a:avLst/>
          </a:prstGeom>
        </p:spPr>
      </p:pic>
      <p:pic>
        <p:nvPicPr>
          <p:cNvPr id="7" name="図 6" descr="ダイアグラム&#10;&#10;自動的に生成された説明">
            <a:extLst>
              <a:ext uri="{FF2B5EF4-FFF2-40B4-BE49-F238E27FC236}">
                <a16:creationId xmlns:a16="http://schemas.microsoft.com/office/drawing/2014/main" id="{67037E1C-EEA2-471A-8836-0C2B6CE40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9568" y="3658686"/>
            <a:ext cx="2343423" cy="2004400"/>
          </a:xfrm>
          <a:prstGeom prst="rect">
            <a:avLst/>
          </a:prstGeom>
        </p:spPr>
      </p:pic>
      <p:pic>
        <p:nvPicPr>
          <p:cNvPr id="8" name="図 7" descr="ダイアグラム&#10;&#10;自動的に生成された説明">
            <a:extLst>
              <a:ext uri="{FF2B5EF4-FFF2-40B4-BE49-F238E27FC236}">
                <a16:creationId xmlns:a16="http://schemas.microsoft.com/office/drawing/2014/main" id="{61D416A1-4828-4ADC-BBC0-2425D7A1D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9011" y="3658686"/>
            <a:ext cx="2343423" cy="2004400"/>
          </a:xfrm>
          <a:prstGeom prst="rect">
            <a:avLst/>
          </a:prstGeom>
        </p:spPr>
      </p:pic>
      <p:pic>
        <p:nvPicPr>
          <p:cNvPr id="9" name="図 8" descr="ダイアグラム&#10;&#10;自動的に生成された説明">
            <a:extLst>
              <a:ext uri="{FF2B5EF4-FFF2-40B4-BE49-F238E27FC236}">
                <a16:creationId xmlns:a16="http://schemas.microsoft.com/office/drawing/2014/main" id="{592ADD84-1F19-45E0-BB2C-2779830DF6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593" y="3658686"/>
            <a:ext cx="2343423" cy="2004400"/>
          </a:xfrm>
          <a:prstGeom prst="rect">
            <a:avLst/>
          </a:prstGeom>
        </p:spPr>
      </p:pic>
      <p:sp>
        <p:nvSpPr>
          <p:cNvPr id="10" name="テキスト ボックス 9">
            <a:extLst>
              <a:ext uri="{FF2B5EF4-FFF2-40B4-BE49-F238E27FC236}">
                <a16:creationId xmlns:a16="http://schemas.microsoft.com/office/drawing/2014/main" id="{F44AB5E1-72E5-4318-BA90-2E6E571EE72F}"/>
              </a:ext>
            </a:extLst>
          </p:cNvPr>
          <p:cNvSpPr txBox="1"/>
          <p:nvPr/>
        </p:nvSpPr>
        <p:spPr>
          <a:xfrm>
            <a:off x="1287923" y="5771859"/>
            <a:ext cx="1205683" cy="369332"/>
          </a:xfrm>
          <a:prstGeom prst="rect">
            <a:avLst/>
          </a:prstGeom>
          <a:noFill/>
        </p:spPr>
        <p:txBody>
          <a:bodyPr wrap="square" rtlCol="0">
            <a:spAutoFit/>
          </a:bodyPr>
          <a:lstStyle/>
          <a:p>
            <a:r>
              <a:rPr lang="ja-JP" altLang="en-US" dirty="0">
                <a:solidFill>
                  <a:schemeClr val="accent3"/>
                </a:solidFill>
              </a:rPr>
              <a:t>探索領域</a:t>
            </a:r>
          </a:p>
        </p:txBody>
      </p:sp>
      <p:sp>
        <p:nvSpPr>
          <p:cNvPr id="11" name="四角形: 角を丸くする 10">
            <a:extLst>
              <a:ext uri="{FF2B5EF4-FFF2-40B4-BE49-F238E27FC236}">
                <a16:creationId xmlns:a16="http://schemas.microsoft.com/office/drawing/2014/main" id="{CC12BC5E-FD21-4D80-A1BF-1FBCEF951DFF}"/>
              </a:ext>
            </a:extLst>
          </p:cNvPr>
          <p:cNvSpPr/>
          <p:nvPr/>
        </p:nvSpPr>
        <p:spPr>
          <a:xfrm>
            <a:off x="504461" y="3776425"/>
            <a:ext cx="2169229" cy="1799625"/>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12" name="テキスト ボックス 11">
            <a:extLst>
              <a:ext uri="{FF2B5EF4-FFF2-40B4-BE49-F238E27FC236}">
                <a16:creationId xmlns:a16="http://schemas.microsoft.com/office/drawing/2014/main" id="{5488F8CB-25C8-4269-A973-9E529B9EDDCC}"/>
              </a:ext>
            </a:extLst>
          </p:cNvPr>
          <p:cNvSpPr txBox="1"/>
          <p:nvPr/>
        </p:nvSpPr>
        <p:spPr>
          <a:xfrm>
            <a:off x="1479808" y="2176101"/>
            <a:ext cx="3180532" cy="369332"/>
          </a:xfrm>
          <a:prstGeom prst="rect">
            <a:avLst/>
          </a:prstGeom>
          <a:noFill/>
        </p:spPr>
        <p:txBody>
          <a:bodyPr wrap="square" rtlCol="0">
            <a:spAutoFit/>
          </a:bodyPr>
          <a:lstStyle/>
          <a:p>
            <a:pPr algn="ctr"/>
            <a:r>
              <a:rPr lang="ja-JP" altLang="en-US" b="1" dirty="0"/>
              <a:t>前半（可能解未発見の場合）</a:t>
            </a:r>
          </a:p>
        </p:txBody>
      </p:sp>
      <p:sp>
        <p:nvSpPr>
          <p:cNvPr id="13" name="テキスト ボックス 12">
            <a:extLst>
              <a:ext uri="{FF2B5EF4-FFF2-40B4-BE49-F238E27FC236}">
                <a16:creationId xmlns:a16="http://schemas.microsoft.com/office/drawing/2014/main" id="{DF55DD18-BCDF-4662-829A-64C512DA6D14}"/>
              </a:ext>
            </a:extLst>
          </p:cNvPr>
          <p:cNvSpPr txBox="1"/>
          <p:nvPr/>
        </p:nvSpPr>
        <p:spPr>
          <a:xfrm>
            <a:off x="7507902" y="2175500"/>
            <a:ext cx="3180532" cy="369332"/>
          </a:xfrm>
          <a:prstGeom prst="rect">
            <a:avLst/>
          </a:prstGeom>
          <a:noFill/>
        </p:spPr>
        <p:txBody>
          <a:bodyPr wrap="square" rtlCol="0">
            <a:spAutoFit/>
          </a:bodyPr>
          <a:lstStyle/>
          <a:p>
            <a:pPr algn="ctr"/>
            <a:r>
              <a:rPr lang="ja-JP" altLang="en-US" b="1" dirty="0"/>
              <a:t>後半（可能解発見済の場合）</a:t>
            </a:r>
          </a:p>
        </p:txBody>
      </p:sp>
      <p:sp>
        <p:nvSpPr>
          <p:cNvPr id="14" name="吹き出し: 角を丸めた四角形 13">
            <a:extLst>
              <a:ext uri="{FF2B5EF4-FFF2-40B4-BE49-F238E27FC236}">
                <a16:creationId xmlns:a16="http://schemas.microsoft.com/office/drawing/2014/main" id="{07D891E0-5A71-42A0-97B4-7668A9A5C4C1}"/>
              </a:ext>
            </a:extLst>
          </p:cNvPr>
          <p:cNvSpPr/>
          <p:nvPr/>
        </p:nvSpPr>
        <p:spPr>
          <a:xfrm>
            <a:off x="5125204" y="5892008"/>
            <a:ext cx="3485396" cy="685306"/>
          </a:xfrm>
          <a:prstGeom prst="wedgeRoundRectCallout">
            <a:avLst>
              <a:gd name="adj1" fmla="val 27047"/>
              <a:gd name="adj2" fmla="val -79357"/>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可能解が無ければ、有望領域を覆うことができない</a:t>
            </a:r>
          </a:p>
        </p:txBody>
      </p:sp>
      <p:sp>
        <p:nvSpPr>
          <p:cNvPr id="15" name="四角形: 角を丸くする 14">
            <a:extLst>
              <a:ext uri="{FF2B5EF4-FFF2-40B4-BE49-F238E27FC236}">
                <a16:creationId xmlns:a16="http://schemas.microsoft.com/office/drawing/2014/main" id="{835819AF-83E0-4518-8728-CB904DBADE9C}"/>
              </a:ext>
            </a:extLst>
          </p:cNvPr>
          <p:cNvSpPr/>
          <p:nvPr/>
        </p:nvSpPr>
        <p:spPr>
          <a:xfrm>
            <a:off x="4294094" y="3776424"/>
            <a:ext cx="1458340" cy="1400517"/>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16" name="四角形: 角を丸くする 15">
            <a:extLst>
              <a:ext uri="{FF2B5EF4-FFF2-40B4-BE49-F238E27FC236}">
                <a16:creationId xmlns:a16="http://schemas.microsoft.com/office/drawing/2014/main" id="{6EE99B75-A2D4-40A9-A2D3-9104CD8D4875}"/>
              </a:ext>
            </a:extLst>
          </p:cNvPr>
          <p:cNvSpPr/>
          <p:nvPr/>
        </p:nvSpPr>
        <p:spPr>
          <a:xfrm rot="2699388">
            <a:off x="7362632" y="4515369"/>
            <a:ext cx="934416" cy="51639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四角形: 角を丸くする 16">
            <a:extLst>
              <a:ext uri="{FF2B5EF4-FFF2-40B4-BE49-F238E27FC236}">
                <a16:creationId xmlns:a16="http://schemas.microsoft.com/office/drawing/2014/main" id="{0EE67F93-334F-43F4-8DB4-D9246365FAA6}"/>
              </a:ext>
            </a:extLst>
          </p:cNvPr>
          <p:cNvSpPr/>
          <p:nvPr/>
        </p:nvSpPr>
        <p:spPr>
          <a:xfrm rot="19002581">
            <a:off x="7465848" y="4196874"/>
            <a:ext cx="757585" cy="1182483"/>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18" name="四角形: 角を丸くする 17">
            <a:extLst>
              <a:ext uri="{FF2B5EF4-FFF2-40B4-BE49-F238E27FC236}">
                <a16:creationId xmlns:a16="http://schemas.microsoft.com/office/drawing/2014/main" id="{16A123FC-E699-406D-872E-639CDC2CC6EA}"/>
              </a:ext>
            </a:extLst>
          </p:cNvPr>
          <p:cNvSpPr/>
          <p:nvPr/>
        </p:nvSpPr>
        <p:spPr>
          <a:xfrm rot="18907984">
            <a:off x="10635676" y="4426448"/>
            <a:ext cx="332201" cy="741263"/>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19" name="四角形: 角を丸くする 18">
            <a:extLst>
              <a:ext uri="{FF2B5EF4-FFF2-40B4-BE49-F238E27FC236}">
                <a16:creationId xmlns:a16="http://schemas.microsoft.com/office/drawing/2014/main" id="{4636A96E-B1CB-464D-B470-50240A65D144}"/>
              </a:ext>
            </a:extLst>
          </p:cNvPr>
          <p:cNvSpPr/>
          <p:nvPr/>
        </p:nvSpPr>
        <p:spPr>
          <a:xfrm>
            <a:off x="847009" y="5774726"/>
            <a:ext cx="372110" cy="369332"/>
          </a:xfrm>
          <a:prstGeom prst="round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 name="テキスト ボックス 19">
            <a:extLst>
              <a:ext uri="{FF2B5EF4-FFF2-40B4-BE49-F238E27FC236}">
                <a16:creationId xmlns:a16="http://schemas.microsoft.com/office/drawing/2014/main" id="{6E073057-A3FC-497F-942A-3E1D68E450AB}"/>
              </a:ext>
            </a:extLst>
          </p:cNvPr>
          <p:cNvSpPr txBox="1"/>
          <p:nvPr/>
        </p:nvSpPr>
        <p:spPr>
          <a:xfrm>
            <a:off x="3336607" y="5759566"/>
            <a:ext cx="1205683" cy="369332"/>
          </a:xfrm>
          <a:prstGeom prst="rect">
            <a:avLst/>
          </a:prstGeom>
          <a:noFill/>
        </p:spPr>
        <p:txBody>
          <a:bodyPr wrap="square" rtlCol="0">
            <a:spAutoFit/>
          </a:bodyPr>
          <a:lstStyle/>
          <a:p>
            <a:r>
              <a:rPr lang="ja-JP" altLang="en-US" dirty="0">
                <a:solidFill>
                  <a:schemeClr val="accent2"/>
                </a:solidFill>
              </a:rPr>
              <a:t>有望領域</a:t>
            </a:r>
          </a:p>
        </p:txBody>
      </p:sp>
      <p:sp>
        <p:nvSpPr>
          <p:cNvPr id="21" name="四角形: 角を丸くする 20">
            <a:extLst>
              <a:ext uri="{FF2B5EF4-FFF2-40B4-BE49-F238E27FC236}">
                <a16:creationId xmlns:a16="http://schemas.microsoft.com/office/drawing/2014/main" id="{2085373E-2892-4E8B-A596-85C36ECF8BE2}"/>
              </a:ext>
            </a:extLst>
          </p:cNvPr>
          <p:cNvSpPr/>
          <p:nvPr/>
        </p:nvSpPr>
        <p:spPr>
          <a:xfrm>
            <a:off x="2895693" y="5762433"/>
            <a:ext cx="372110" cy="369332"/>
          </a:xfrm>
          <a:prstGeom prst="round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 name="テキスト ボックス 21">
            <a:extLst>
              <a:ext uri="{FF2B5EF4-FFF2-40B4-BE49-F238E27FC236}">
                <a16:creationId xmlns:a16="http://schemas.microsoft.com/office/drawing/2014/main" id="{5DA716FB-6F0E-4468-BC1D-5C0A210AEBA8}"/>
              </a:ext>
            </a:extLst>
          </p:cNvPr>
          <p:cNvSpPr txBox="1"/>
          <p:nvPr/>
        </p:nvSpPr>
        <p:spPr>
          <a:xfrm>
            <a:off x="541979" y="2759197"/>
            <a:ext cx="5132736" cy="646331"/>
          </a:xfrm>
          <a:prstGeom prst="rect">
            <a:avLst/>
          </a:prstGeom>
          <a:noFill/>
        </p:spPr>
        <p:txBody>
          <a:bodyPr wrap="square" rtlCol="0">
            <a:spAutoFit/>
          </a:bodyPr>
          <a:lstStyle/>
          <a:p>
            <a:pPr algn="ctr"/>
            <a:r>
              <a:rPr lang="ja-JP" altLang="en-US" dirty="0"/>
              <a:t>広い範囲の中で有望領域の位置を特定するために、多様化・集中化によって可能領域を優先的に探索</a:t>
            </a:r>
          </a:p>
        </p:txBody>
      </p:sp>
      <p:sp>
        <p:nvSpPr>
          <p:cNvPr id="23" name="テキスト ボックス 22">
            <a:extLst>
              <a:ext uri="{FF2B5EF4-FFF2-40B4-BE49-F238E27FC236}">
                <a16:creationId xmlns:a16="http://schemas.microsoft.com/office/drawing/2014/main" id="{152C8400-9BC4-491C-89F9-CA410ED08724}"/>
              </a:ext>
            </a:extLst>
          </p:cNvPr>
          <p:cNvSpPr txBox="1"/>
          <p:nvPr/>
        </p:nvSpPr>
        <p:spPr>
          <a:xfrm>
            <a:off x="6517286" y="2759197"/>
            <a:ext cx="5021576" cy="646331"/>
          </a:xfrm>
          <a:prstGeom prst="rect">
            <a:avLst/>
          </a:prstGeom>
          <a:noFill/>
        </p:spPr>
        <p:txBody>
          <a:bodyPr wrap="square" rtlCol="0">
            <a:spAutoFit/>
          </a:bodyPr>
          <a:lstStyle/>
          <a:p>
            <a:pPr algn="ctr"/>
            <a:r>
              <a:rPr lang="ja-JP" altLang="en-US" dirty="0"/>
              <a:t>より改善するために、有望領域内でバランスを</a:t>
            </a:r>
            <a:endParaRPr lang="en-US" altLang="ja-JP" dirty="0"/>
          </a:p>
          <a:p>
            <a:pPr algn="ctr"/>
            <a:r>
              <a:rPr lang="ja-JP" altLang="en-US" dirty="0"/>
              <a:t>維持しながら、徐々に集中化させる</a:t>
            </a:r>
            <a:endParaRPr lang="en-US" altLang="ja-JP" dirty="0"/>
          </a:p>
        </p:txBody>
      </p:sp>
      <p:sp>
        <p:nvSpPr>
          <p:cNvPr id="24" name="矢印: 下 23">
            <a:extLst>
              <a:ext uri="{FF2B5EF4-FFF2-40B4-BE49-F238E27FC236}">
                <a16:creationId xmlns:a16="http://schemas.microsoft.com/office/drawing/2014/main" id="{FA61DAF6-83C9-4868-8C0B-04EF7FF170D3}"/>
              </a:ext>
            </a:extLst>
          </p:cNvPr>
          <p:cNvSpPr/>
          <p:nvPr/>
        </p:nvSpPr>
        <p:spPr>
          <a:xfrm rot="16200000">
            <a:off x="2917062" y="4522007"/>
            <a:ext cx="330714" cy="466413"/>
          </a:xfrm>
          <a:prstGeom prst="downArrow">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矢印: 下 24">
            <a:extLst>
              <a:ext uri="{FF2B5EF4-FFF2-40B4-BE49-F238E27FC236}">
                <a16:creationId xmlns:a16="http://schemas.microsoft.com/office/drawing/2014/main" id="{0B80D481-2BE8-4430-A229-89D10718D41E}"/>
              </a:ext>
            </a:extLst>
          </p:cNvPr>
          <p:cNvSpPr/>
          <p:nvPr/>
        </p:nvSpPr>
        <p:spPr>
          <a:xfrm rot="16200000">
            <a:off x="5920479" y="4522007"/>
            <a:ext cx="330714" cy="466413"/>
          </a:xfrm>
          <a:prstGeom prst="downArrow">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矢印: 下 25">
            <a:extLst>
              <a:ext uri="{FF2B5EF4-FFF2-40B4-BE49-F238E27FC236}">
                <a16:creationId xmlns:a16="http://schemas.microsoft.com/office/drawing/2014/main" id="{CA452648-1580-4388-8853-E9F086392EAB}"/>
              </a:ext>
            </a:extLst>
          </p:cNvPr>
          <p:cNvSpPr/>
          <p:nvPr/>
        </p:nvSpPr>
        <p:spPr>
          <a:xfrm rot="16200000">
            <a:off x="8959062" y="4509736"/>
            <a:ext cx="330714" cy="466413"/>
          </a:xfrm>
          <a:prstGeom prst="downArrow">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27" name="直線コネクタ 26">
            <a:extLst>
              <a:ext uri="{FF2B5EF4-FFF2-40B4-BE49-F238E27FC236}">
                <a16:creationId xmlns:a16="http://schemas.microsoft.com/office/drawing/2014/main" id="{3211089D-48E9-4289-8634-64E3969EF27F}"/>
              </a:ext>
            </a:extLst>
          </p:cNvPr>
          <p:cNvCxnSpPr>
            <a:cxnSpLocks/>
          </p:cNvCxnSpPr>
          <p:nvPr/>
        </p:nvCxnSpPr>
        <p:spPr>
          <a:xfrm>
            <a:off x="504461" y="2544832"/>
            <a:ext cx="524797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132DC48-D185-4735-96CA-4E33F15B4991}"/>
              </a:ext>
            </a:extLst>
          </p:cNvPr>
          <p:cNvCxnSpPr>
            <a:cxnSpLocks/>
          </p:cNvCxnSpPr>
          <p:nvPr/>
        </p:nvCxnSpPr>
        <p:spPr>
          <a:xfrm>
            <a:off x="6439568" y="2544832"/>
            <a:ext cx="5346839"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四角形: 角を丸くする 28">
            <a:extLst>
              <a:ext uri="{FF2B5EF4-FFF2-40B4-BE49-F238E27FC236}">
                <a16:creationId xmlns:a16="http://schemas.microsoft.com/office/drawing/2014/main" id="{38907D22-709F-484A-AA27-340BC4DEC574}"/>
              </a:ext>
            </a:extLst>
          </p:cNvPr>
          <p:cNvSpPr/>
          <p:nvPr/>
        </p:nvSpPr>
        <p:spPr>
          <a:xfrm rot="2699388">
            <a:off x="10325605" y="4529920"/>
            <a:ext cx="934416" cy="51639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FB2973AE-DC67-4A53-8113-B9AE00A8D93C}"/>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検証２</a:t>
            </a:r>
          </a:p>
        </p:txBody>
      </p:sp>
    </p:spTree>
    <p:extLst>
      <p:ext uri="{BB962C8B-B14F-4D97-AF65-F5344CB8AC3E}">
        <p14:creationId xmlns:p14="http://schemas.microsoft.com/office/powerpoint/2010/main" val="41777036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45</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探索戦略に基づく理想的な構成</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二段階アプローチのもとで、二つのアプローチの欠点を補うように構成し直すことで、各メリットを活用した、探索戦略の実現が期待できる。</a:t>
            </a:r>
            <a:endParaRPr lang="en-US" altLang="ja-JP" sz="2800" dirty="0"/>
          </a:p>
        </p:txBody>
      </p:sp>
      <p:graphicFrame>
        <p:nvGraphicFramePr>
          <p:cNvPr id="27" name="表 26">
            <a:extLst>
              <a:ext uri="{FF2B5EF4-FFF2-40B4-BE49-F238E27FC236}">
                <a16:creationId xmlns:a16="http://schemas.microsoft.com/office/drawing/2014/main" id="{E3CE713E-DD07-47D5-9862-8175F7542B31}"/>
              </a:ext>
            </a:extLst>
          </p:cNvPr>
          <p:cNvGraphicFramePr>
            <a:graphicFrameLocks noGrp="1"/>
          </p:cNvGraphicFramePr>
          <p:nvPr/>
        </p:nvGraphicFramePr>
        <p:xfrm>
          <a:off x="3111119" y="2579420"/>
          <a:ext cx="8714064" cy="670560"/>
        </p:xfrm>
        <a:graphic>
          <a:graphicData uri="http://schemas.openxmlformats.org/drawingml/2006/table">
            <a:tbl>
              <a:tblPr firstRow="1" bandRow="1">
                <a:tableStyleId>{5C22544A-7EE6-4342-B048-85BDC9FD1C3A}</a:tableStyleId>
              </a:tblPr>
              <a:tblGrid>
                <a:gridCol w="4274707">
                  <a:extLst>
                    <a:ext uri="{9D8B030D-6E8A-4147-A177-3AD203B41FA5}">
                      <a16:colId xmlns:a16="http://schemas.microsoft.com/office/drawing/2014/main" val="422137597"/>
                    </a:ext>
                  </a:extLst>
                </a:gridCol>
                <a:gridCol w="4439357">
                  <a:extLst>
                    <a:ext uri="{9D8B030D-6E8A-4147-A177-3AD203B41FA5}">
                      <a16:colId xmlns:a16="http://schemas.microsoft.com/office/drawing/2014/main" val="1645929428"/>
                    </a:ext>
                  </a:extLst>
                </a:gridCol>
              </a:tblGrid>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第一段階</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第二段階</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可能領域の特定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制約境界付近の探索</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1634353"/>
                  </a:ext>
                </a:extLst>
              </a:tr>
            </a:tbl>
          </a:graphicData>
        </a:graphic>
      </p:graphicFrame>
      <p:sp>
        <p:nvSpPr>
          <p:cNvPr id="28" name="二等辺三角形 27">
            <a:extLst>
              <a:ext uri="{FF2B5EF4-FFF2-40B4-BE49-F238E27FC236}">
                <a16:creationId xmlns:a16="http://schemas.microsoft.com/office/drawing/2014/main" id="{CFB5FEA2-1AB7-4671-906A-2EB171FBC8BB}"/>
              </a:ext>
            </a:extLst>
          </p:cNvPr>
          <p:cNvSpPr/>
          <p:nvPr/>
        </p:nvSpPr>
        <p:spPr>
          <a:xfrm rot="10800000">
            <a:off x="3732845" y="4587306"/>
            <a:ext cx="920933" cy="269805"/>
          </a:xfrm>
          <a:prstGeom prst="triangl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テキスト ボックス 28">
            <a:extLst>
              <a:ext uri="{FF2B5EF4-FFF2-40B4-BE49-F238E27FC236}">
                <a16:creationId xmlns:a16="http://schemas.microsoft.com/office/drawing/2014/main" id="{949A0E2F-3A11-4906-94AE-036543320879}"/>
              </a:ext>
            </a:extLst>
          </p:cNvPr>
          <p:cNvSpPr txBox="1"/>
          <p:nvPr/>
        </p:nvSpPr>
        <p:spPr>
          <a:xfrm>
            <a:off x="3907560" y="5077393"/>
            <a:ext cx="3985589" cy="584775"/>
          </a:xfrm>
          <a:prstGeom prst="rect">
            <a:avLst/>
          </a:prstGeom>
          <a:noFill/>
        </p:spPr>
        <p:txBody>
          <a:bodyPr wrap="square" rtlCol="0">
            <a:spAutoFit/>
          </a:bodyPr>
          <a:lstStyle/>
          <a:p>
            <a:pPr algn="ctr"/>
            <a:r>
              <a:rPr lang="ja-JP" altLang="en-US" sz="1600" b="1" dirty="0">
                <a:solidFill>
                  <a:schemeClr val="accent2"/>
                </a:solidFill>
              </a:rPr>
              <a:t>無制約最適化で優秀なアルゴリズムのほうが制約違反量の削減が速い</a:t>
            </a:r>
          </a:p>
        </p:txBody>
      </p:sp>
      <p:sp>
        <p:nvSpPr>
          <p:cNvPr id="34" name="二等辺三角形 33">
            <a:extLst>
              <a:ext uri="{FF2B5EF4-FFF2-40B4-BE49-F238E27FC236}">
                <a16:creationId xmlns:a16="http://schemas.microsoft.com/office/drawing/2014/main" id="{A54DE8F3-550A-4B1F-8907-641C97142F59}"/>
              </a:ext>
            </a:extLst>
          </p:cNvPr>
          <p:cNvSpPr/>
          <p:nvPr/>
        </p:nvSpPr>
        <p:spPr>
          <a:xfrm rot="10800000">
            <a:off x="7989690" y="4587305"/>
            <a:ext cx="920933" cy="269805"/>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二等辺三角形 34">
            <a:extLst>
              <a:ext uri="{FF2B5EF4-FFF2-40B4-BE49-F238E27FC236}">
                <a16:creationId xmlns:a16="http://schemas.microsoft.com/office/drawing/2014/main" id="{75D5B921-A6A3-4208-AFD3-FD84DBA784CD}"/>
              </a:ext>
            </a:extLst>
          </p:cNvPr>
          <p:cNvSpPr/>
          <p:nvPr/>
        </p:nvSpPr>
        <p:spPr>
          <a:xfrm rot="10800000">
            <a:off x="10239708" y="4587305"/>
            <a:ext cx="920933" cy="269805"/>
          </a:xfrm>
          <a:prstGeom prst="triangl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テキスト ボックス 35">
            <a:extLst>
              <a:ext uri="{FF2B5EF4-FFF2-40B4-BE49-F238E27FC236}">
                <a16:creationId xmlns:a16="http://schemas.microsoft.com/office/drawing/2014/main" id="{FEB9174E-0A37-4C9B-8ECC-8764B77B23AB}"/>
              </a:ext>
            </a:extLst>
          </p:cNvPr>
          <p:cNvSpPr txBox="1"/>
          <p:nvPr/>
        </p:nvSpPr>
        <p:spPr>
          <a:xfrm>
            <a:off x="8486229" y="5077392"/>
            <a:ext cx="3521552" cy="584775"/>
          </a:xfrm>
          <a:prstGeom prst="rect">
            <a:avLst/>
          </a:prstGeom>
          <a:noFill/>
        </p:spPr>
        <p:txBody>
          <a:bodyPr wrap="square" rtlCol="0">
            <a:spAutoFit/>
          </a:bodyPr>
          <a:lstStyle/>
          <a:p>
            <a:pPr algn="ctr"/>
            <a:r>
              <a:rPr lang="ja-JP" altLang="en-US" sz="1600" b="1" dirty="0">
                <a:solidFill>
                  <a:schemeClr val="accent6">
                    <a:lumMod val="40000"/>
                    <a:lumOff val="60000"/>
                  </a:schemeClr>
                </a:solidFill>
              </a:rPr>
              <a:t>問題分割ベースのほうがフロンティアの目標部位への収束が速い</a:t>
            </a:r>
          </a:p>
        </p:txBody>
      </p:sp>
      <mc:AlternateContent xmlns:mc="http://schemas.openxmlformats.org/markup-compatibility/2006" xmlns:a14="http://schemas.microsoft.com/office/drawing/2010/main">
        <mc:Choice Requires="a14">
          <p:graphicFrame>
            <p:nvGraphicFramePr>
              <p:cNvPr id="37" name="表 36">
                <a:extLst>
                  <a:ext uri="{FF2B5EF4-FFF2-40B4-BE49-F238E27FC236}">
                    <a16:creationId xmlns:a16="http://schemas.microsoft.com/office/drawing/2014/main" id="{D797232A-E4C9-4AA8-8361-9EBD1247ADAA}"/>
                  </a:ext>
                </a:extLst>
              </p:cNvPr>
              <p:cNvGraphicFramePr>
                <a:graphicFrameLocks noGrp="1"/>
              </p:cNvGraphicFramePr>
              <p:nvPr/>
            </p:nvGraphicFramePr>
            <p:xfrm>
              <a:off x="3101316" y="3371284"/>
              <a:ext cx="8714065" cy="1005840"/>
            </p:xfrm>
            <a:graphic>
              <a:graphicData uri="http://schemas.openxmlformats.org/drawingml/2006/table">
                <a:tbl>
                  <a:tblPr firstRow="1" bandRow="1">
                    <a:tableStyleId>{5C22544A-7EE6-4342-B048-85BDC9FD1C3A}</a:tableStyleId>
                  </a:tblPr>
                  <a:tblGrid>
                    <a:gridCol w="2231576">
                      <a:extLst>
                        <a:ext uri="{9D8B030D-6E8A-4147-A177-3AD203B41FA5}">
                          <a16:colId xmlns:a16="http://schemas.microsoft.com/office/drawing/2014/main" val="422137597"/>
                        </a:ext>
                      </a:extLst>
                    </a:gridCol>
                    <a:gridCol w="2043132">
                      <a:extLst>
                        <a:ext uri="{9D8B030D-6E8A-4147-A177-3AD203B41FA5}">
                          <a16:colId xmlns:a16="http://schemas.microsoft.com/office/drawing/2014/main" val="612450490"/>
                        </a:ext>
                      </a:extLst>
                    </a:gridCol>
                    <a:gridCol w="2162149">
                      <a:extLst>
                        <a:ext uri="{9D8B030D-6E8A-4147-A177-3AD203B41FA5}">
                          <a16:colId xmlns:a16="http://schemas.microsoft.com/office/drawing/2014/main" val="1645929428"/>
                        </a:ext>
                      </a:extLst>
                    </a:gridCol>
                    <a:gridCol w="2277208">
                      <a:extLst>
                        <a:ext uri="{9D8B030D-6E8A-4147-A177-3AD203B41FA5}">
                          <a16:colId xmlns:a16="http://schemas.microsoft.com/office/drawing/2014/main" val="3066716899"/>
                        </a:ext>
                      </a:extLst>
                    </a:gridCol>
                  </a:tblGrid>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658302178"/>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実数値</a:t>
                          </a:r>
                          <a:r>
                            <a:rPr kumimoji="1" lang="en-US" altLang="ja-JP" sz="1600" dirty="0"/>
                            <a:t>GA</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1600" b="0" i="1" smtClean="0">
                                  <a:latin typeface="Cambria Math" panose="02040503050406030204" pitchFamily="18" charset="0"/>
                                </a:rPr>
                                <m:t>𝑣</m:t>
                              </m:r>
                            </m:oMath>
                          </a14:m>
                          <a:r>
                            <a:rPr kumimoji="1" lang="ja-JP" altLang="en-US" sz="1600" dirty="0"/>
                            <a:t>のみ</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実数値</a:t>
                          </a:r>
                          <a:r>
                            <a:rPr kumimoji="1" lang="en-US" altLang="ja-JP" sz="1600" dirty="0"/>
                            <a:t>GA</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dirty="0"/>
                            <a:t>のパレートランキング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513070189"/>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適応型</a:t>
                          </a:r>
                          <a:r>
                            <a:rPr kumimoji="1" lang="en-US" altLang="ja-JP" sz="1600" dirty="0"/>
                            <a:t>PSO</a:t>
                          </a:r>
                          <a:r>
                            <a:rPr kumimoji="1" lang="ja-JP" altLang="en-US" sz="1600" dirty="0"/>
                            <a:t>／</a:t>
                          </a:r>
                          <a:r>
                            <a:rPr kumimoji="1" lang="en-US" altLang="ja-JP" sz="1600" dirty="0"/>
                            <a:t>DE</a:t>
                          </a:r>
                          <a:r>
                            <a:rPr kumimoji="1" lang="ja-JP" altLang="en-US" sz="1600" dirty="0"/>
                            <a:t>など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1600" b="0" i="1" smtClean="0">
                                  <a:latin typeface="Cambria Math" panose="02040503050406030204" pitchFamily="18" charset="0"/>
                                </a:rPr>
                                <m:t>𝑣</m:t>
                              </m:r>
                            </m:oMath>
                          </a14:m>
                          <a:r>
                            <a:rPr kumimoji="1" lang="ja-JP" altLang="en-US" sz="1600" dirty="0"/>
                            <a:t>のみ</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適応型</a:t>
                          </a:r>
                          <a:r>
                            <a:rPr kumimoji="1" lang="en-US" altLang="ja-JP" sz="1600" dirty="0"/>
                            <a:t>PSO</a:t>
                          </a:r>
                          <a:r>
                            <a:rPr kumimoji="1" lang="ja-JP" altLang="en-US" sz="1600" dirty="0"/>
                            <a:t>／</a:t>
                          </a:r>
                          <a:r>
                            <a:rPr kumimoji="1" lang="en-US" altLang="ja-JP" sz="1600" dirty="0"/>
                            <a:t>DE</a:t>
                          </a:r>
                          <a:r>
                            <a:rPr kumimoji="1" lang="ja-JP" altLang="en-US" sz="1600" dirty="0"/>
                            <a:t>など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dirty="0"/>
                            <a:t>の問題分割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363582899"/>
                      </a:ext>
                    </a:extLst>
                  </a:tr>
                </a:tbl>
              </a:graphicData>
            </a:graphic>
          </p:graphicFrame>
        </mc:Choice>
        <mc:Fallback xmlns="">
          <p:graphicFrame>
            <p:nvGraphicFramePr>
              <p:cNvPr id="37" name="表 36">
                <a:extLst>
                  <a:ext uri="{FF2B5EF4-FFF2-40B4-BE49-F238E27FC236}">
                    <a16:creationId xmlns:a16="http://schemas.microsoft.com/office/drawing/2014/main" id="{D797232A-E4C9-4AA8-8361-9EBD1247ADAA}"/>
                  </a:ext>
                </a:extLst>
              </p:cNvPr>
              <p:cNvGraphicFramePr>
                <a:graphicFrameLocks noGrp="1"/>
              </p:cNvGraphicFramePr>
              <p:nvPr>
                <p:extLst>
                  <p:ext uri="{D42A27DB-BD31-4B8C-83A1-F6EECF244321}">
                    <p14:modId xmlns:p14="http://schemas.microsoft.com/office/powerpoint/2010/main" val="1008769279"/>
                  </p:ext>
                </p:extLst>
              </p:nvPr>
            </p:nvGraphicFramePr>
            <p:xfrm>
              <a:off x="3101316" y="3371284"/>
              <a:ext cx="8714065" cy="1005840"/>
            </p:xfrm>
            <a:graphic>
              <a:graphicData uri="http://schemas.openxmlformats.org/drawingml/2006/table">
                <a:tbl>
                  <a:tblPr firstRow="1" bandRow="1">
                    <a:tableStyleId>{5C22544A-7EE6-4342-B048-85BDC9FD1C3A}</a:tableStyleId>
                  </a:tblPr>
                  <a:tblGrid>
                    <a:gridCol w="2231576">
                      <a:extLst>
                        <a:ext uri="{9D8B030D-6E8A-4147-A177-3AD203B41FA5}">
                          <a16:colId xmlns:a16="http://schemas.microsoft.com/office/drawing/2014/main" val="422137597"/>
                        </a:ext>
                      </a:extLst>
                    </a:gridCol>
                    <a:gridCol w="2043132">
                      <a:extLst>
                        <a:ext uri="{9D8B030D-6E8A-4147-A177-3AD203B41FA5}">
                          <a16:colId xmlns:a16="http://schemas.microsoft.com/office/drawing/2014/main" val="612450490"/>
                        </a:ext>
                      </a:extLst>
                    </a:gridCol>
                    <a:gridCol w="2162149">
                      <a:extLst>
                        <a:ext uri="{9D8B030D-6E8A-4147-A177-3AD203B41FA5}">
                          <a16:colId xmlns:a16="http://schemas.microsoft.com/office/drawing/2014/main" val="1645929428"/>
                        </a:ext>
                      </a:extLst>
                    </a:gridCol>
                    <a:gridCol w="2277208">
                      <a:extLst>
                        <a:ext uri="{9D8B030D-6E8A-4147-A177-3AD203B41FA5}">
                          <a16:colId xmlns:a16="http://schemas.microsoft.com/office/drawing/2014/main" val="3066716899"/>
                        </a:ext>
                      </a:extLst>
                    </a:gridCol>
                  </a:tblGrid>
                  <a:tr h="3352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658302178"/>
                      </a:ext>
                    </a:extLst>
                  </a:tr>
                  <a:tr h="3352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実数値</a:t>
                          </a:r>
                          <a:r>
                            <a:rPr kumimoji="1" lang="en-US" altLang="ja-JP" sz="1600" dirty="0"/>
                            <a:t>GA</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9226" t="-103571" r="-217560" b="-121429"/>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実数値</a:t>
                          </a:r>
                          <a:r>
                            <a:rPr kumimoji="1" lang="en-US" altLang="ja-JP" sz="1600" dirty="0"/>
                            <a:t>GA</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82888" t="-103571" r="-535" b="-121429"/>
                          </a:stretch>
                        </a:blipFill>
                      </a:tcPr>
                    </a:tc>
                    <a:extLst>
                      <a:ext uri="{0D108BD9-81ED-4DB2-BD59-A6C34878D82A}">
                        <a16:rowId xmlns:a16="http://schemas.microsoft.com/office/drawing/2014/main" val="1513070189"/>
                      </a:ext>
                    </a:extLst>
                  </a:tr>
                  <a:tr h="3352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適応型</a:t>
                          </a:r>
                          <a:r>
                            <a:rPr kumimoji="1" lang="en-US" altLang="ja-JP" sz="1600" dirty="0"/>
                            <a:t>PSO</a:t>
                          </a:r>
                          <a:r>
                            <a:rPr kumimoji="1" lang="ja-JP" altLang="en-US" sz="1600" dirty="0"/>
                            <a:t>／</a:t>
                          </a:r>
                          <a:r>
                            <a:rPr kumimoji="1" lang="en-US" altLang="ja-JP" sz="1600" dirty="0"/>
                            <a:t>DE</a:t>
                          </a:r>
                          <a:r>
                            <a:rPr kumimoji="1" lang="ja-JP" altLang="en-US" sz="1600" dirty="0"/>
                            <a:t>など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9226" t="-207273" r="-217560" b="-23636"/>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適応型</a:t>
                          </a:r>
                          <a:r>
                            <a:rPr kumimoji="1" lang="en-US" altLang="ja-JP" sz="1600" dirty="0"/>
                            <a:t>PSO</a:t>
                          </a:r>
                          <a:r>
                            <a:rPr kumimoji="1" lang="ja-JP" altLang="en-US" sz="1600" dirty="0"/>
                            <a:t>／</a:t>
                          </a:r>
                          <a:r>
                            <a:rPr kumimoji="1" lang="en-US" altLang="ja-JP" sz="1600" dirty="0"/>
                            <a:t>DE</a:t>
                          </a:r>
                          <a:r>
                            <a:rPr kumimoji="1" lang="ja-JP" altLang="en-US" sz="1600" dirty="0"/>
                            <a:t>など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82888" t="-207273" r="-535" b="-23636"/>
                          </a:stretch>
                        </a:blipFill>
                      </a:tcPr>
                    </a:tc>
                    <a:extLst>
                      <a:ext uri="{0D108BD9-81ED-4DB2-BD59-A6C34878D82A}">
                        <a16:rowId xmlns:a16="http://schemas.microsoft.com/office/drawing/2014/main" val="3363582899"/>
                      </a:ext>
                    </a:extLst>
                  </a:tr>
                </a:tbl>
              </a:graphicData>
            </a:graphic>
          </p:graphicFrame>
        </mc:Fallback>
      </mc:AlternateContent>
      <p:sp>
        <p:nvSpPr>
          <p:cNvPr id="38" name="テキスト ボックス 37">
            <a:extLst>
              <a:ext uri="{FF2B5EF4-FFF2-40B4-BE49-F238E27FC236}">
                <a16:creationId xmlns:a16="http://schemas.microsoft.com/office/drawing/2014/main" id="{27C73D9C-E173-4ABA-B490-2DD742197FF9}"/>
              </a:ext>
            </a:extLst>
          </p:cNvPr>
          <p:cNvSpPr txBox="1"/>
          <p:nvPr/>
        </p:nvSpPr>
        <p:spPr>
          <a:xfrm>
            <a:off x="108574" y="3832805"/>
            <a:ext cx="697627" cy="400110"/>
          </a:xfrm>
          <a:prstGeom prst="rect">
            <a:avLst/>
          </a:prstGeom>
          <a:noFill/>
        </p:spPr>
        <p:txBody>
          <a:bodyPr wrap="none" rtlCol="0">
            <a:spAutoFit/>
          </a:bodyPr>
          <a:lstStyle/>
          <a:p>
            <a:r>
              <a:rPr kumimoji="1" lang="ja-JP" altLang="en-US" sz="2000" b="1" dirty="0"/>
              <a:t>手法</a:t>
            </a:r>
          </a:p>
        </p:txBody>
      </p:sp>
      <p:sp>
        <p:nvSpPr>
          <p:cNvPr id="39" name="テキスト ボックス 38">
            <a:extLst>
              <a:ext uri="{FF2B5EF4-FFF2-40B4-BE49-F238E27FC236}">
                <a16:creationId xmlns:a16="http://schemas.microsoft.com/office/drawing/2014/main" id="{AC3DFB6A-4798-428A-B281-FB1CF6CAA6C0}"/>
              </a:ext>
            </a:extLst>
          </p:cNvPr>
          <p:cNvSpPr txBox="1"/>
          <p:nvPr/>
        </p:nvSpPr>
        <p:spPr>
          <a:xfrm>
            <a:off x="851892" y="2819264"/>
            <a:ext cx="697627" cy="400110"/>
          </a:xfrm>
          <a:prstGeom prst="rect">
            <a:avLst/>
          </a:prstGeom>
          <a:noFill/>
        </p:spPr>
        <p:txBody>
          <a:bodyPr wrap="none" rtlCol="0">
            <a:spAutoFit/>
          </a:bodyPr>
          <a:lstStyle/>
          <a:p>
            <a:r>
              <a:rPr kumimoji="1" lang="ja-JP" altLang="en-US" sz="2000" b="1" dirty="0"/>
              <a:t>目的</a:t>
            </a:r>
          </a:p>
        </p:txBody>
      </p:sp>
      <p:sp>
        <p:nvSpPr>
          <p:cNvPr id="40" name="テキスト ボックス 39">
            <a:extLst>
              <a:ext uri="{FF2B5EF4-FFF2-40B4-BE49-F238E27FC236}">
                <a16:creationId xmlns:a16="http://schemas.microsoft.com/office/drawing/2014/main" id="{B9C3EB0D-8EDD-4759-8564-DB7B15584A8A}"/>
              </a:ext>
            </a:extLst>
          </p:cNvPr>
          <p:cNvSpPr txBox="1"/>
          <p:nvPr/>
        </p:nvSpPr>
        <p:spPr>
          <a:xfrm>
            <a:off x="709017" y="3682578"/>
            <a:ext cx="2521716" cy="338554"/>
          </a:xfrm>
          <a:prstGeom prst="rect">
            <a:avLst/>
          </a:prstGeom>
          <a:noFill/>
        </p:spPr>
        <p:txBody>
          <a:bodyPr wrap="none" rtlCol="0">
            <a:spAutoFit/>
          </a:bodyPr>
          <a:lstStyle/>
          <a:p>
            <a:r>
              <a:rPr kumimoji="1" lang="en-US" altLang="ja-JP" sz="1600" dirty="0"/>
              <a:t>Two-</a:t>
            </a:r>
            <a:r>
              <a:rPr kumimoji="1" lang="en-US" altLang="ja-JP" sz="1600" dirty="0" err="1"/>
              <a:t>Phaze</a:t>
            </a:r>
            <a:r>
              <a:rPr kumimoji="1" lang="en-US" altLang="ja-JP" sz="1600" dirty="0"/>
              <a:t> Framework</a:t>
            </a:r>
            <a:r>
              <a:rPr kumimoji="1" lang="en-US" altLang="ja-JP" sz="1400" dirty="0"/>
              <a:t>[4]</a:t>
            </a:r>
            <a:endParaRPr kumimoji="1" lang="ja-JP" altLang="en-US" sz="1600" dirty="0"/>
          </a:p>
        </p:txBody>
      </p:sp>
      <p:sp>
        <p:nvSpPr>
          <p:cNvPr id="41" name="テキスト ボックス 40">
            <a:extLst>
              <a:ext uri="{FF2B5EF4-FFF2-40B4-BE49-F238E27FC236}">
                <a16:creationId xmlns:a16="http://schemas.microsoft.com/office/drawing/2014/main" id="{1D770C15-D170-4125-82F2-D71128D8CDDF}"/>
              </a:ext>
            </a:extLst>
          </p:cNvPr>
          <p:cNvSpPr txBox="1"/>
          <p:nvPr/>
        </p:nvSpPr>
        <p:spPr>
          <a:xfrm>
            <a:off x="1272717" y="4067661"/>
            <a:ext cx="1386918" cy="338554"/>
          </a:xfrm>
          <a:prstGeom prst="rect">
            <a:avLst/>
          </a:prstGeom>
          <a:noFill/>
        </p:spPr>
        <p:txBody>
          <a:bodyPr wrap="none" rtlCol="0">
            <a:spAutoFit/>
          </a:bodyPr>
          <a:lstStyle/>
          <a:p>
            <a:r>
              <a:rPr kumimoji="1" lang="ja-JP" altLang="en-US" sz="1600" dirty="0">
                <a:solidFill>
                  <a:schemeClr val="accent4"/>
                </a:solidFill>
              </a:rPr>
              <a:t>理想的な構成</a:t>
            </a:r>
          </a:p>
        </p:txBody>
      </p:sp>
      <p:sp>
        <p:nvSpPr>
          <p:cNvPr id="18" name="テキスト ボックス 17">
            <a:extLst>
              <a:ext uri="{FF2B5EF4-FFF2-40B4-BE49-F238E27FC236}">
                <a16:creationId xmlns:a16="http://schemas.microsoft.com/office/drawing/2014/main" id="{C78B324D-C07E-43BC-B623-0ED52A504EDA}"/>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検証２</a:t>
            </a:r>
          </a:p>
        </p:txBody>
      </p:sp>
      <p:sp>
        <p:nvSpPr>
          <p:cNvPr id="17" name="テキスト ボックス 16">
            <a:extLst>
              <a:ext uri="{FF2B5EF4-FFF2-40B4-BE49-F238E27FC236}">
                <a16:creationId xmlns:a16="http://schemas.microsoft.com/office/drawing/2014/main" id="{804BA34F-69DC-4A63-96FD-AF61448FB415}"/>
              </a:ext>
            </a:extLst>
          </p:cNvPr>
          <p:cNvSpPr txBox="1"/>
          <p:nvPr/>
        </p:nvSpPr>
        <p:spPr>
          <a:xfrm>
            <a:off x="289351" y="5797618"/>
            <a:ext cx="11073973" cy="307777"/>
          </a:xfrm>
          <a:prstGeom prst="rect">
            <a:avLst/>
          </a:prstGeom>
          <a:noFill/>
        </p:spPr>
        <p:txBody>
          <a:bodyPr wrap="square" rtlCol="0">
            <a:spAutoFit/>
          </a:bodyPr>
          <a:lstStyle/>
          <a:p>
            <a:r>
              <a:rPr kumimoji="1" lang="en-US" altLang="ja-JP" sz="1400" dirty="0"/>
              <a:t>[4] S. Venkatraman et al.: “A Generic Framework for Constrained Optimization Using Genetic Algorithms” (2005) </a:t>
            </a:r>
            <a:endParaRPr kumimoji="1" lang="ja-JP" altLang="en-US" sz="1400" dirty="0"/>
          </a:p>
        </p:txBody>
      </p:sp>
    </p:spTree>
    <p:extLst>
      <p:ext uri="{BB962C8B-B14F-4D97-AF65-F5344CB8AC3E}">
        <p14:creationId xmlns:p14="http://schemas.microsoft.com/office/powerpoint/2010/main" val="7127451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46</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検証したアルゴリズム案</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今回は下記の構成で適用した。</a:t>
            </a:r>
            <a:endParaRPr lang="en-US" altLang="ja-JP" sz="2800" dirty="0"/>
          </a:p>
          <a:p>
            <a:pPr lvl="1">
              <a:defRPr/>
            </a:pPr>
            <a:r>
              <a:rPr lang="ja-JP" altLang="en-US" sz="2400" dirty="0"/>
              <a:t>ただし、</a:t>
            </a:r>
            <a:r>
              <a:rPr lang="ja-JP" altLang="en-US" sz="2400" dirty="0">
                <a:solidFill>
                  <a:schemeClr val="accent4"/>
                </a:solidFill>
              </a:rPr>
              <a:t>切替条件</a:t>
            </a:r>
            <a:r>
              <a:rPr lang="ja-JP" altLang="en-US" sz="2400" dirty="0"/>
              <a:t>と</a:t>
            </a:r>
            <a:r>
              <a:rPr lang="ja-JP" altLang="en-US" sz="2400" dirty="0">
                <a:solidFill>
                  <a:schemeClr val="accent4"/>
                </a:solidFill>
              </a:rPr>
              <a:t>初期個体</a:t>
            </a:r>
            <a:r>
              <a:rPr lang="ja-JP" altLang="en-US" sz="2400" dirty="0"/>
              <a:t>は暫定的で、この部分の検討は重要</a:t>
            </a:r>
            <a:endParaRPr lang="en-US" altLang="ja-JP" sz="2400" dirty="0"/>
          </a:p>
          <a:p>
            <a:pPr lvl="2">
              <a:lnSpc>
                <a:spcPct val="150000"/>
              </a:lnSpc>
              <a:buFont typeface="Wingdings" panose="05000000000000000000" pitchFamily="2" charset="2"/>
              <a:buChar char="Ø"/>
              <a:defRPr/>
            </a:pPr>
            <a:r>
              <a:rPr lang="ja-JP" altLang="en-US" sz="2000" dirty="0"/>
              <a:t>可能領域に近づくことを優先しているため、反復回数で切り替えるのは得策ではない？</a:t>
            </a:r>
            <a:endParaRPr lang="en-US" altLang="ja-JP" sz="2000" dirty="0"/>
          </a:p>
        </p:txBody>
      </p:sp>
      <mc:AlternateContent xmlns:mc="http://schemas.openxmlformats.org/markup-compatibility/2006" xmlns:a14="http://schemas.microsoft.com/office/drawing/2010/main">
        <mc:Choice Requires="a14">
          <p:graphicFrame>
            <p:nvGraphicFramePr>
              <p:cNvPr id="37" name="表 36">
                <a:extLst>
                  <a:ext uri="{FF2B5EF4-FFF2-40B4-BE49-F238E27FC236}">
                    <a16:creationId xmlns:a16="http://schemas.microsoft.com/office/drawing/2014/main" id="{D797232A-E4C9-4AA8-8361-9EBD1247ADAA}"/>
                  </a:ext>
                </a:extLst>
              </p:cNvPr>
              <p:cNvGraphicFramePr>
                <a:graphicFrameLocks noGrp="1"/>
              </p:cNvGraphicFramePr>
              <p:nvPr/>
            </p:nvGraphicFramePr>
            <p:xfrm>
              <a:off x="3274448" y="3015156"/>
              <a:ext cx="7620000" cy="670560"/>
            </p:xfrm>
            <a:graphic>
              <a:graphicData uri="http://schemas.openxmlformats.org/drawingml/2006/table">
                <a:tbl>
                  <a:tblPr firstRow="1" bandRow="1">
                    <a:tableStyleId>{5C22544A-7EE6-4342-B048-85BDC9FD1C3A}</a:tableStyleId>
                  </a:tblPr>
                  <a:tblGrid>
                    <a:gridCol w="1702140">
                      <a:extLst>
                        <a:ext uri="{9D8B030D-6E8A-4147-A177-3AD203B41FA5}">
                          <a16:colId xmlns:a16="http://schemas.microsoft.com/office/drawing/2014/main" val="422137597"/>
                        </a:ext>
                      </a:extLst>
                    </a:gridCol>
                    <a:gridCol w="3330406">
                      <a:extLst>
                        <a:ext uri="{9D8B030D-6E8A-4147-A177-3AD203B41FA5}">
                          <a16:colId xmlns:a16="http://schemas.microsoft.com/office/drawing/2014/main" val="612450490"/>
                        </a:ext>
                      </a:extLst>
                    </a:gridCol>
                    <a:gridCol w="2587454">
                      <a:extLst>
                        <a:ext uri="{9D8B030D-6E8A-4147-A177-3AD203B41FA5}">
                          <a16:colId xmlns:a16="http://schemas.microsoft.com/office/drawing/2014/main" val="3843131602"/>
                        </a:ext>
                      </a:extLst>
                    </a:gridCol>
                  </a:tblGrid>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選択圧の方向</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658302178"/>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適応型</a:t>
                          </a:r>
                          <a:r>
                            <a:rPr kumimoji="1" lang="en-US" altLang="ja-JP" sz="1600" dirty="0"/>
                            <a:t>PSO</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dirty="0">
                              <a:latin typeface="+mn-lt"/>
                            </a:rPr>
                            <a:t>Feasibility</a:t>
                          </a:r>
                          <a:r>
                            <a:rPr kumimoji="1" lang="en-US" altLang="ja-JP" sz="1600" b="0" i="0" baseline="0" dirty="0">
                              <a:latin typeface="+mn-lt"/>
                            </a:rPr>
                            <a:t> Rule</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1600" b="0" i="1" smtClean="0">
                                  <a:latin typeface="Cambria Math" panose="02040503050406030204" pitchFamily="18" charset="0"/>
                                </a:rPr>
                                <m:t>𝑣</m:t>
                              </m:r>
                            </m:oMath>
                          </a14:m>
                          <a:r>
                            <a:rPr kumimoji="1" lang="ja-JP" altLang="en-US" sz="1600" dirty="0"/>
                            <a:t>優先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3070189"/>
                      </a:ext>
                    </a:extLst>
                  </a:tr>
                </a:tbl>
              </a:graphicData>
            </a:graphic>
          </p:graphicFrame>
        </mc:Choice>
        <mc:Fallback xmlns="">
          <p:graphicFrame>
            <p:nvGraphicFramePr>
              <p:cNvPr id="37" name="表 36">
                <a:extLst>
                  <a:ext uri="{FF2B5EF4-FFF2-40B4-BE49-F238E27FC236}">
                    <a16:creationId xmlns:a16="http://schemas.microsoft.com/office/drawing/2014/main" id="{D797232A-E4C9-4AA8-8361-9EBD1247ADAA}"/>
                  </a:ext>
                </a:extLst>
              </p:cNvPr>
              <p:cNvGraphicFramePr>
                <a:graphicFrameLocks noGrp="1"/>
              </p:cNvGraphicFramePr>
              <p:nvPr>
                <p:extLst>
                  <p:ext uri="{D42A27DB-BD31-4B8C-83A1-F6EECF244321}">
                    <p14:modId xmlns:p14="http://schemas.microsoft.com/office/powerpoint/2010/main" val="1207925897"/>
                  </p:ext>
                </p:extLst>
              </p:nvPr>
            </p:nvGraphicFramePr>
            <p:xfrm>
              <a:off x="3274448" y="3015156"/>
              <a:ext cx="7620000" cy="670560"/>
            </p:xfrm>
            <a:graphic>
              <a:graphicData uri="http://schemas.openxmlformats.org/drawingml/2006/table">
                <a:tbl>
                  <a:tblPr firstRow="1" bandRow="1">
                    <a:tableStyleId>{5C22544A-7EE6-4342-B048-85BDC9FD1C3A}</a:tableStyleId>
                  </a:tblPr>
                  <a:tblGrid>
                    <a:gridCol w="1702140">
                      <a:extLst>
                        <a:ext uri="{9D8B030D-6E8A-4147-A177-3AD203B41FA5}">
                          <a16:colId xmlns:a16="http://schemas.microsoft.com/office/drawing/2014/main" val="422137597"/>
                        </a:ext>
                      </a:extLst>
                    </a:gridCol>
                    <a:gridCol w="3330406">
                      <a:extLst>
                        <a:ext uri="{9D8B030D-6E8A-4147-A177-3AD203B41FA5}">
                          <a16:colId xmlns:a16="http://schemas.microsoft.com/office/drawing/2014/main" val="612450490"/>
                        </a:ext>
                      </a:extLst>
                    </a:gridCol>
                    <a:gridCol w="2587454">
                      <a:extLst>
                        <a:ext uri="{9D8B030D-6E8A-4147-A177-3AD203B41FA5}">
                          <a16:colId xmlns:a16="http://schemas.microsoft.com/office/drawing/2014/main" val="3843131602"/>
                        </a:ext>
                      </a:extLst>
                    </a:gridCol>
                  </a:tblGrid>
                  <a:tr h="3352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選択圧の方向</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658302178"/>
                      </a:ext>
                    </a:extLst>
                  </a:tr>
                  <a:tr h="3352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適応型</a:t>
                          </a:r>
                          <a:r>
                            <a:rPr kumimoji="1" lang="en-US" altLang="ja-JP" sz="1600" dirty="0"/>
                            <a:t>PSO</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dirty="0">
                              <a:latin typeface="+mn-lt"/>
                            </a:rPr>
                            <a:t>Feasibility</a:t>
                          </a:r>
                          <a:r>
                            <a:rPr kumimoji="1" lang="en-US" altLang="ja-JP" sz="1600" b="0" i="0" baseline="0" dirty="0">
                              <a:latin typeface="+mn-lt"/>
                            </a:rPr>
                            <a:t> Rule</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94588" t="-105455" r="-471" b="-25455"/>
                          </a:stretch>
                        </a:blipFill>
                      </a:tcPr>
                    </a:tc>
                    <a:extLst>
                      <a:ext uri="{0D108BD9-81ED-4DB2-BD59-A6C34878D82A}">
                        <a16:rowId xmlns:a16="http://schemas.microsoft.com/office/drawing/2014/main" val="1513070189"/>
                      </a:ext>
                    </a:extLst>
                  </a:tr>
                </a:tbl>
              </a:graphicData>
            </a:graphic>
          </p:graphicFrame>
        </mc:Fallback>
      </mc:AlternateContent>
      <p:sp>
        <p:nvSpPr>
          <p:cNvPr id="38" name="テキスト ボックス 37">
            <a:extLst>
              <a:ext uri="{FF2B5EF4-FFF2-40B4-BE49-F238E27FC236}">
                <a16:creationId xmlns:a16="http://schemas.microsoft.com/office/drawing/2014/main" id="{27C73D9C-E173-4ABA-B490-2DD742197FF9}"/>
              </a:ext>
            </a:extLst>
          </p:cNvPr>
          <p:cNvSpPr txBox="1"/>
          <p:nvPr/>
        </p:nvSpPr>
        <p:spPr>
          <a:xfrm>
            <a:off x="1060221" y="3193313"/>
            <a:ext cx="1005403" cy="338554"/>
          </a:xfrm>
          <a:prstGeom prst="rect">
            <a:avLst/>
          </a:prstGeom>
          <a:noFill/>
        </p:spPr>
        <p:txBody>
          <a:bodyPr wrap="none" rtlCol="0">
            <a:spAutoFit/>
          </a:bodyPr>
          <a:lstStyle/>
          <a:p>
            <a:pPr algn="ctr"/>
            <a:r>
              <a:rPr kumimoji="1" lang="ja-JP" altLang="en-US" sz="1600" b="1" dirty="0"/>
              <a:t>第一段階</a:t>
            </a:r>
          </a:p>
        </p:txBody>
      </p:sp>
      <p:sp>
        <p:nvSpPr>
          <p:cNvPr id="18" name="テキスト ボックス 17">
            <a:extLst>
              <a:ext uri="{FF2B5EF4-FFF2-40B4-BE49-F238E27FC236}">
                <a16:creationId xmlns:a16="http://schemas.microsoft.com/office/drawing/2014/main" id="{C78B324D-C07E-43BC-B623-0ED52A504EDA}"/>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検証２</a:t>
            </a:r>
          </a:p>
        </p:txBody>
      </p:sp>
      <p:sp>
        <p:nvSpPr>
          <p:cNvPr id="17" name="テキスト ボックス 16">
            <a:extLst>
              <a:ext uri="{FF2B5EF4-FFF2-40B4-BE49-F238E27FC236}">
                <a16:creationId xmlns:a16="http://schemas.microsoft.com/office/drawing/2014/main" id="{D33EF9E5-CACD-469B-AE7D-B464AEC45135}"/>
              </a:ext>
            </a:extLst>
          </p:cNvPr>
          <p:cNvSpPr txBox="1"/>
          <p:nvPr/>
        </p:nvSpPr>
        <p:spPr>
          <a:xfrm>
            <a:off x="1060221" y="5086890"/>
            <a:ext cx="1005403" cy="338554"/>
          </a:xfrm>
          <a:prstGeom prst="rect">
            <a:avLst/>
          </a:prstGeom>
          <a:noFill/>
        </p:spPr>
        <p:txBody>
          <a:bodyPr wrap="none" rtlCol="0">
            <a:spAutoFit/>
          </a:bodyPr>
          <a:lstStyle/>
          <a:p>
            <a:pPr algn="ctr"/>
            <a:r>
              <a:rPr kumimoji="1" lang="ja-JP" altLang="en-US" sz="1600" b="1" dirty="0"/>
              <a:t>第二段階</a:t>
            </a:r>
          </a:p>
        </p:txBody>
      </p:sp>
      <mc:AlternateContent xmlns:mc="http://schemas.openxmlformats.org/markup-compatibility/2006" xmlns:a14="http://schemas.microsoft.com/office/drawing/2010/main">
        <mc:Choice Requires="a14">
          <p:graphicFrame>
            <p:nvGraphicFramePr>
              <p:cNvPr id="20" name="表 19">
                <a:extLst>
                  <a:ext uri="{FF2B5EF4-FFF2-40B4-BE49-F238E27FC236}">
                    <a16:creationId xmlns:a16="http://schemas.microsoft.com/office/drawing/2014/main" id="{B68E316D-8B9B-4B7A-9080-3A9552932C6D}"/>
                  </a:ext>
                </a:extLst>
              </p:cNvPr>
              <p:cNvGraphicFramePr>
                <a:graphicFrameLocks noGrp="1"/>
              </p:cNvGraphicFramePr>
              <p:nvPr/>
            </p:nvGraphicFramePr>
            <p:xfrm>
              <a:off x="3274448" y="4920888"/>
              <a:ext cx="7620000" cy="670560"/>
            </p:xfrm>
            <a:graphic>
              <a:graphicData uri="http://schemas.openxmlformats.org/drawingml/2006/table">
                <a:tbl>
                  <a:tblPr firstRow="1" bandRow="1">
                    <a:tableStyleId>{5C22544A-7EE6-4342-B048-85BDC9FD1C3A}</a:tableStyleId>
                  </a:tblPr>
                  <a:tblGrid>
                    <a:gridCol w="1702140">
                      <a:extLst>
                        <a:ext uri="{9D8B030D-6E8A-4147-A177-3AD203B41FA5}">
                          <a16:colId xmlns:a16="http://schemas.microsoft.com/office/drawing/2014/main" val="422137597"/>
                        </a:ext>
                      </a:extLst>
                    </a:gridCol>
                    <a:gridCol w="3330406">
                      <a:extLst>
                        <a:ext uri="{9D8B030D-6E8A-4147-A177-3AD203B41FA5}">
                          <a16:colId xmlns:a16="http://schemas.microsoft.com/office/drawing/2014/main" val="612450490"/>
                        </a:ext>
                      </a:extLst>
                    </a:gridCol>
                    <a:gridCol w="2587454">
                      <a:extLst>
                        <a:ext uri="{9D8B030D-6E8A-4147-A177-3AD203B41FA5}">
                          <a16:colId xmlns:a16="http://schemas.microsoft.com/office/drawing/2014/main" val="3843131602"/>
                        </a:ext>
                      </a:extLst>
                    </a:gridCol>
                  </a:tblGrid>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選択圧の方向</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658302178"/>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実数値</a:t>
                          </a:r>
                          <a:r>
                            <a:rPr kumimoji="1" lang="en-US" altLang="ja-JP" sz="1600" dirty="0"/>
                            <a:t>GA</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Adaptive MOEA/D</a:t>
                          </a:r>
                          <a:r>
                            <a:rPr kumimoji="1" lang="ja-JP" altLang="en-US" sz="1600" dirty="0"/>
                            <a:t>（問題分割）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dirty="0"/>
                            <a:t>のパレートフロンティア</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63582899"/>
                      </a:ext>
                    </a:extLst>
                  </a:tr>
                </a:tbl>
              </a:graphicData>
            </a:graphic>
          </p:graphicFrame>
        </mc:Choice>
        <mc:Fallback xmlns="">
          <p:graphicFrame>
            <p:nvGraphicFramePr>
              <p:cNvPr id="20" name="表 19">
                <a:extLst>
                  <a:ext uri="{FF2B5EF4-FFF2-40B4-BE49-F238E27FC236}">
                    <a16:creationId xmlns:a16="http://schemas.microsoft.com/office/drawing/2014/main" id="{B68E316D-8B9B-4B7A-9080-3A9552932C6D}"/>
                  </a:ext>
                </a:extLst>
              </p:cNvPr>
              <p:cNvGraphicFramePr>
                <a:graphicFrameLocks noGrp="1"/>
              </p:cNvGraphicFramePr>
              <p:nvPr>
                <p:extLst>
                  <p:ext uri="{D42A27DB-BD31-4B8C-83A1-F6EECF244321}">
                    <p14:modId xmlns:p14="http://schemas.microsoft.com/office/powerpoint/2010/main" val="3223138350"/>
                  </p:ext>
                </p:extLst>
              </p:nvPr>
            </p:nvGraphicFramePr>
            <p:xfrm>
              <a:off x="3274448" y="4920888"/>
              <a:ext cx="7620000" cy="670560"/>
            </p:xfrm>
            <a:graphic>
              <a:graphicData uri="http://schemas.openxmlformats.org/drawingml/2006/table">
                <a:tbl>
                  <a:tblPr firstRow="1" bandRow="1">
                    <a:tableStyleId>{5C22544A-7EE6-4342-B048-85BDC9FD1C3A}</a:tableStyleId>
                  </a:tblPr>
                  <a:tblGrid>
                    <a:gridCol w="1702140">
                      <a:extLst>
                        <a:ext uri="{9D8B030D-6E8A-4147-A177-3AD203B41FA5}">
                          <a16:colId xmlns:a16="http://schemas.microsoft.com/office/drawing/2014/main" val="422137597"/>
                        </a:ext>
                      </a:extLst>
                    </a:gridCol>
                    <a:gridCol w="3330406">
                      <a:extLst>
                        <a:ext uri="{9D8B030D-6E8A-4147-A177-3AD203B41FA5}">
                          <a16:colId xmlns:a16="http://schemas.microsoft.com/office/drawing/2014/main" val="612450490"/>
                        </a:ext>
                      </a:extLst>
                    </a:gridCol>
                    <a:gridCol w="2587454">
                      <a:extLst>
                        <a:ext uri="{9D8B030D-6E8A-4147-A177-3AD203B41FA5}">
                          <a16:colId xmlns:a16="http://schemas.microsoft.com/office/drawing/2014/main" val="3843131602"/>
                        </a:ext>
                      </a:extLst>
                    </a:gridCol>
                  </a:tblGrid>
                  <a:tr h="3352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選択圧の方向</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658302178"/>
                      </a:ext>
                    </a:extLst>
                  </a:tr>
                  <a:tr h="3352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実数値</a:t>
                          </a:r>
                          <a:r>
                            <a:rPr kumimoji="1" lang="en-US" altLang="ja-JP" sz="1600" dirty="0"/>
                            <a:t>GA</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Adaptive MOEA/D</a:t>
                          </a:r>
                          <a:r>
                            <a:rPr kumimoji="1" lang="ja-JP" altLang="en-US" sz="1600" dirty="0"/>
                            <a:t>（問題分割）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4588" t="-107273" r="-471" b="-23636"/>
                          </a:stretch>
                        </a:blipFill>
                      </a:tcPr>
                    </a:tc>
                    <a:extLst>
                      <a:ext uri="{0D108BD9-81ED-4DB2-BD59-A6C34878D82A}">
                        <a16:rowId xmlns:a16="http://schemas.microsoft.com/office/drawing/2014/main" val="3363582899"/>
                      </a:ext>
                    </a:extLst>
                  </a:tr>
                </a:tbl>
              </a:graphicData>
            </a:graphic>
          </p:graphicFrame>
        </mc:Fallback>
      </mc:AlternateContent>
      <p:sp>
        <p:nvSpPr>
          <p:cNvPr id="23" name="二等辺三角形 22">
            <a:extLst>
              <a:ext uri="{FF2B5EF4-FFF2-40B4-BE49-F238E27FC236}">
                <a16:creationId xmlns:a16="http://schemas.microsoft.com/office/drawing/2014/main" id="{6D5B7A4C-7DD0-4746-AD64-9A6B0D537401}"/>
              </a:ext>
            </a:extLst>
          </p:cNvPr>
          <p:cNvSpPr/>
          <p:nvPr/>
        </p:nvSpPr>
        <p:spPr>
          <a:xfrm rot="10800000">
            <a:off x="4084452" y="4181352"/>
            <a:ext cx="920933" cy="26980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テキスト ボックス 23">
            <a:extLst>
              <a:ext uri="{FF2B5EF4-FFF2-40B4-BE49-F238E27FC236}">
                <a16:creationId xmlns:a16="http://schemas.microsoft.com/office/drawing/2014/main" id="{4582ED2A-5CEF-4582-854A-D0DC73682B8B}"/>
              </a:ext>
            </a:extLst>
          </p:cNvPr>
          <p:cNvSpPr txBox="1"/>
          <p:nvPr/>
        </p:nvSpPr>
        <p:spPr>
          <a:xfrm>
            <a:off x="5348285" y="3916873"/>
            <a:ext cx="5738816" cy="338554"/>
          </a:xfrm>
          <a:prstGeom prst="rect">
            <a:avLst/>
          </a:prstGeom>
          <a:noFill/>
        </p:spPr>
        <p:txBody>
          <a:bodyPr wrap="square" rtlCol="0">
            <a:spAutoFit/>
          </a:bodyPr>
          <a:lstStyle/>
          <a:p>
            <a:r>
              <a:rPr lang="ja-JP" altLang="en-US" sz="1600" b="1" dirty="0">
                <a:solidFill>
                  <a:schemeClr val="accent4"/>
                </a:solidFill>
              </a:rPr>
              <a:t>切替条件：</a:t>
            </a:r>
            <a:r>
              <a:rPr lang="en-US" altLang="ja-JP" sz="1600" b="1" dirty="0">
                <a:solidFill>
                  <a:schemeClr val="accent4"/>
                </a:solidFill>
              </a:rPr>
              <a:t>p-best</a:t>
            </a:r>
            <a:r>
              <a:rPr lang="ja-JP" altLang="en-US" sz="1600" b="1" dirty="0">
                <a:solidFill>
                  <a:schemeClr val="accent4"/>
                </a:solidFill>
              </a:rPr>
              <a:t>集合のうち、実行可能解が二個以上を占める</a:t>
            </a:r>
          </a:p>
        </p:txBody>
      </p:sp>
      <p:sp>
        <p:nvSpPr>
          <p:cNvPr id="25" name="テキスト ボックス 24">
            <a:extLst>
              <a:ext uri="{FF2B5EF4-FFF2-40B4-BE49-F238E27FC236}">
                <a16:creationId xmlns:a16="http://schemas.microsoft.com/office/drawing/2014/main" id="{D4B5C682-8C01-47DC-88AD-B691D5654E45}"/>
              </a:ext>
            </a:extLst>
          </p:cNvPr>
          <p:cNvSpPr txBox="1"/>
          <p:nvPr/>
        </p:nvSpPr>
        <p:spPr>
          <a:xfrm>
            <a:off x="5348285" y="4351177"/>
            <a:ext cx="5889053" cy="338554"/>
          </a:xfrm>
          <a:prstGeom prst="rect">
            <a:avLst/>
          </a:prstGeom>
          <a:noFill/>
        </p:spPr>
        <p:txBody>
          <a:bodyPr wrap="square" rtlCol="0">
            <a:spAutoFit/>
          </a:bodyPr>
          <a:lstStyle/>
          <a:p>
            <a:r>
              <a:rPr lang="ja-JP" altLang="en-US" sz="1600" b="1" dirty="0">
                <a:solidFill>
                  <a:schemeClr val="accent4"/>
                </a:solidFill>
              </a:rPr>
              <a:t>初期個体：</a:t>
            </a:r>
            <a:r>
              <a:rPr lang="en-US" altLang="ja-JP" sz="1600" b="1" dirty="0">
                <a:solidFill>
                  <a:schemeClr val="accent4"/>
                </a:solidFill>
              </a:rPr>
              <a:t>p-best</a:t>
            </a:r>
            <a:r>
              <a:rPr lang="ja-JP" altLang="en-US" sz="1600" b="1" dirty="0">
                <a:solidFill>
                  <a:schemeClr val="accent4"/>
                </a:solidFill>
              </a:rPr>
              <a:t>集合（各個体の探索履歴の中での最良解）</a:t>
            </a:r>
          </a:p>
        </p:txBody>
      </p:sp>
    </p:spTree>
    <p:extLst>
      <p:ext uri="{BB962C8B-B14F-4D97-AF65-F5344CB8AC3E}">
        <p14:creationId xmlns:p14="http://schemas.microsoft.com/office/powerpoint/2010/main" val="9359459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グラフ, ヒストグラム&#10;&#10;自動的に生成された説明">
            <a:extLst>
              <a:ext uri="{FF2B5EF4-FFF2-40B4-BE49-F238E27FC236}">
                <a16:creationId xmlns:a16="http://schemas.microsoft.com/office/drawing/2014/main" id="{62944A9C-A096-4752-B842-DE66CF08B6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0821" y="2524125"/>
            <a:ext cx="5389122" cy="3562301"/>
          </a:xfrm>
          <a:prstGeom prst="rect">
            <a:avLst/>
          </a:prstGeom>
        </p:spPr>
      </p:pic>
      <p:pic>
        <p:nvPicPr>
          <p:cNvPr id="4" name="図 3">
            <a:extLst>
              <a:ext uri="{FF2B5EF4-FFF2-40B4-BE49-F238E27FC236}">
                <a16:creationId xmlns:a16="http://schemas.microsoft.com/office/drawing/2014/main" id="{EE8ECE51-129C-4748-B636-6366A68124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498" y="2524423"/>
            <a:ext cx="5388670" cy="356805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47</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探索性能：最良解の推移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第二段階の</a:t>
            </a:r>
            <a:r>
              <a:rPr lang="en-US" altLang="ja-JP" sz="2800" dirty="0"/>
              <a:t>MOEA/D</a:t>
            </a:r>
            <a:r>
              <a:rPr lang="ja-JP" altLang="en-US" sz="2800" dirty="0"/>
              <a:t>では、最良解を一度も更新しなかった。</a:t>
            </a:r>
            <a:endParaRPr lang="en-US" altLang="ja-JP" sz="2800" dirty="0"/>
          </a:p>
          <a:p>
            <a:pPr lvl="1">
              <a:defRPr/>
            </a:pPr>
            <a:r>
              <a:rPr lang="ja-JP" altLang="en-US" sz="2400" dirty="0"/>
              <a:t>つまり、</a:t>
            </a:r>
            <a:r>
              <a:rPr lang="en-US" altLang="ja-JP" sz="2400" dirty="0"/>
              <a:t>PSO</a:t>
            </a:r>
            <a:r>
              <a:rPr lang="ja-JP" altLang="en-US" sz="2400" dirty="0"/>
              <a:t>で得た最良解が最終的に良かった</a:t>
            </a:r>
            <a:endParaRPr lang="en-US" altLang="ja-JP" sz="2400" dirty="0"/>
          </a:p>
        </p:txBody>
      </p:sp>
      <p:sp>
        <p:nvSpPr>
          <p:cNvPr id="11" name="テキスト ボックス 10">
            <a:extLst>
              <a:ext uri="{FF2B5EF4-FFF2-40B4-BE49-F238E27FC236}">
                <a16:creationId xmlns:a16="http://schemas.microsoft.com/office/drawing/2014/main" id="{9CADFAB7-49A1-4CF2-BC29-9C66D76E1A49}"/>
              </a:ext>
            </a:extLst>
          </p:cNvPr>
          <p:cNvSpPr txBox="1"/>
          <p:nvPr/>
        </p:nvSpPr>
        <p:spPr>
          <a:xfrm>
            <a:off x="10391360" y="184175"/>
            <a:ext cx="1416942" cy="338554"/>
          </a:xfrm>
          <a:prstGeom prst="rect">
            <a:avLst/>
          </a:prstGeom>
          <a:noFill/>
        </p:spPr>
        <p:txBody>
          <a:bodyPr wrap="square" rtlCol="0">
            <a:spAutoFit/>
          </a:bodyPr>
          <a:lstStyle/>
          <a:p>
            <a:pPr algn="ctr"/>
            <a:r>
              <a:rPr kumimoji="1" lang="ja-JP" altLang="en-US" sz="1600" dirty="0">
                <a:solidFill>
                  <a:schemeClr val="bg1"/>
                </a:solidFill>
              </a:rPr>
              <a:t>探索点数</a:t>
            </a:r>
            <a:r>
              <a:rPr kumimoji="1" lang="en-US" altLang="ja-JP" sz="1600" dirty="0">
                <a:solidFill>
                  <a:schemeClr val="bg1"/>
                </a:solidFill>
              </a:rPr>
              <a:t>100</a:t>
            </a:r>
            <a:endParaRPr kumimoji="1" lang="ja-JP" altLang="en-US" sz="1600" dirty="0">
              <a:solidFill>
                <a:schemeClr val="bg1"/>
              </a:solidFill>
            </a:endParaRPr>
          </a:p>
        </p:txBody>
      </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5317B621-6ABA-41B4-B318-2C02BE0411C5}"/>
                  </a:ext>
                </a:extLst>
              </p:cNvPr>
              <p:cNvSpPr txBox="1"/>
              <p:nvPr/>
            </p:nvSpPr>
            <p:spPr>
              <a:xfrm>
                <a:off x="7482916" y="2084176"/>
                <a:ext cx="3146983" cy="338554"/>
              </a:xfrm>
              <a:prstGeom prst="rect">
                <a:avLst/>
              </a:prstGeom>
              <a:noFill/>
            </p:spPr>
            <p:txBody>
              <a:bodyPr wrap="square" rtlCol="0">
                <a:spAutoFit/>
              </a:bodyPr>
              <a:lstStyle/>
              <a:p>
                <a:pPr algn="ctr"/>
                <a:r>
                  <a:rPr kumimoji="1" lang="ja-JP" altLang="en-US" sz="1600" b="1" dirty="0"/>
                  <a:t>パラメータ</a:t>
                </a: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𝑤</m:t>
                    </m:r>
                    <m:r>
                      <a:rPr kumimoji="1" lang="en-US" altLang="ja-JP" sz="1600" b="0" i="1" smtClean="0">
                        <a:latin typeface="Cambria Math" panose="02040503050406030204" pitchFamily="18" charset="0"/>
                      </a:rPr>
                      <m:t>,</m:t>
                    </m:r>
                    <m:r>
                      <a:rPr kumimoji="1" lang="ja-JP" altLang="en-US" sz="1600" b="0" i="1" smtClean="0">
                        <a:latin typeface="Cambria Math" panose="02040503050406030204" pitchFamily="18" charset="0"/>
                      </a:rPr>
                      <m:t>𝛼</m:t>
                    </m:r>
                    <m:r>
                      <a:rPr kumimoji="1" lang="en-US" altLang="ja-JP" sz="1600" b="0" i="1" smtClean="0">
                        <a:latin typeface="Cambria Math" panose="02040503050406030204" pitchFamily="18" charset="0"/>
                      </a:rPr>
                      <m:t>)</m:t>
                    </m:r>
                  </m:oMath>
                </a14:m>
                <a:r>
                  <a:rPr kumimoji="1" lang="ja-JP" altLang="en-US" sz="1600" b="1" dirty="0"/>
                  <a:t>と活性度</a:t>
                </a:r>
                <a14:m>
                  <m:oMath xmlns:m="http://schemas.openxmlformats.org/officeDocument/2006/math">
                    <m:r>
                      <a:rPr kumimoji="1" lang="en-US" altLang="ja-JP" sz="1600" b="0" i="1" smtClean="0">
                        <a:latin typeface="Cambria Math" panose="02040503050406030204" pitchFamily="18" charset="0"/>
                      </a:rPr>
                      <m:t>𝑃</m:t>
                    </m:r>
                  </m:oMath>
                </a14:m>
                <a:endParaRPr kumimoji="1" lang="ja-JP" altLang="en-US" sz="1600" b="1" dirty="0"/>
              </a:p>
            </p:txBody>
          </p:sp>
        </mc:Choice>
        <mc:Fallback xmlns="">
          <p:sp>
            <p:nvSpPr>
              <p:cNvPr id="56" name="テキスト ボックス 55">
                <a:extLst>
                  <a:ext uri="{FF2B5EF4-FFF2-40B4-BE49-F238E27FC236}">
                    <a16:creationId xmlns:a16="http://schemas.microsoft.com/office/drawing/2014/main" id="{5317B621-6ABA-41B4-B318-2C02BE0411C5}"/>
                  </a:ext>
                </a:extLst>
              </p:cNvPr>
              <p:cNvSpPr txBox="1">
                <a:spLocks noRot="1" noChangeAspect="1" noMove="1" noResize="1" noEditPoints="1" noAdjustHandles="1" noChangeArrowheads="1" noChangeShapeType="1" noTextEdit="1"/>
              </p:cNvSpPr>
              <p:nvPr/>
            </p:nvSpPr>
            <p:spPr>
              <a:xfrm>
                <a:off x="7482916" y="2084176"/>
                <a:ext cx="3146983" cy="338554"/>
              </a:xfrm>
              <a:prstGeom prst="rect">
                <a:avLst/>
              </a:prstGeom>
              <a:blipFill>
                <a:blip r:embed="rId4"/>
                <a:stretch>
                  <a:fillRect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9DF164C9-AF0C-41DC-BBBF-D0F865038797}"/>
                  </a:ext>
                </a:extLst>
              </p:cNvPr>
              <p:cNvSpPr txBox="1"/>
              <p:nvPr/>
            </p:nvSpPr>
            <p:spPr>
              <a:xfrm>
                <a:off x="1874121" y="2084176"/>
                <a:ext cx="2539284" cy="338554"/>
              </a:xfrm>
              <a:prstGeom prst="rect">
                <a:avLst/>
              </a:prstGeom>
              <a:noFill/>
            </p:spPr>
            <p:txBody>
              <a:bodyPr wrap="square" rtlCol="0">
                <a:spAutoFit/>
              </a:bodyPr>
              <a:lstStyle/>
              <a:p>
                <a:pPr algn="ctr"/>
                <a:r>
                  <a:rPr kumimoji="1" lang="ja-JP" altLang="en-US" sz="1600" b="1" dirty="0"/>
                  <a:t>最良解の</a:t>
                </a: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b="1" dirty="0"/>
                  <a:t>の推移</a:t>
                </a:r>
              </a:p>
            </p:txBody>
          </p:sp>
        </mc:Choice>
        <mc:Fallback xmlns="">
          <p:sp>
            <p:nvSpPr>
              <p:cNvPr id="57" name="テキスト ボックス 56">
                <a:extLst>
                  <a:ext uri="{FF2B5EF4-FFF2-40B4-BE49-F238E27FC236}">
                    <a16:creationId xmlns:a16="http://schemas.microsoft.com/office/drawing/2014/main" id="{9DF164C9-AF0C-41DC-BBBF-D0F865038797}"/>
                  </a:ext>
                </a:extLst>
              </p:cNvPr>
              <p:cNvSpPr txBox="1">
                <a:spLocks noRot="1" noChangeAspect="1" noMove="1" noResize="1" noEditPoints="1" noAdjustHandles="1" noChangeArrowheads="1" noChangeShapeType="1" noTextEdit="1"/>
              </p:cNvSpPr>
              <p:nvPr/>
            </p:nvSpPr>
            <p:spPr>
              <a:xfrm>
                <a:off x="1874121" y="2084176"/>
                <a:ext cx="2539284" cy="338554"/>
              </a:xfrm>
              <a:prstGeom prst="rect">
                <a:avLst/>
              </a:prstGeom>
              <a:blipFill>
                <a:blip r:embed="rId5"/>
                <a:stretch>
                  <a:fillRect t="-5455" b="-23636"/>
                </a:stretch>
              </a:blipFill>
            </p:spPr>
            <p:txBody>
              <a:bodyPr/>
              <a:lstStyle/>
              <a:p>
                <a:r>
                  <a:rPr lang="ja-JP" altLang="en-US">
                    <a:noFill/>
                  </a:rPr>
                  <a:t> </a:t>
                </a:r>
              </a:p>
            </p:txBody>
          </p:sp>
        </mc:Fallback>
      </mc:AlternateContent>
      <p:sp>
        <p:nvSpPr>
          <p:cNvPr id="61" name="テキスト ボックス 60">
            <a:extLst>
              <a:ext uri="{FF2B5EF4-FFF2-40B4-BE49-F238E27FC236}">
                <a16:creationId xmlns:a16="http://schemas.microsoft.com/office/drawing/2014/main" id="{7F0A3D59-843E-4C65-AAAC-D30E46D4F4BF}"/>
              </a:ext>
            </a:extLst>
          </p:cNvPr>
          <p:cNvSpPr txBox="1"/>
          <p:nvPr/>
        </p:nvSpPr>
        <p:spPr>
          <a:xfrm>
            <a:off x="1218693" y="2630124"/>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9.5</a:t>
            </a:r>
            <a:r>
              <a:rPr kumimoji="1" lang="ja-JP" altLang="en-US" sz="1400" dirty="0"/>
              <a:t>分）</a:t>
            </a:r>
          </a:p>
        </p:txBody>
      </p:sp>
      <p:sp>
        <p:nvSpPr>
          <p:cNvPr id="63" name="テキスト ボックス 62">
            <a:extLst>
              <a:ext uri="{FF2B5EF4-FFF2-40B4-BE49-F238E27FC236}">
                <a16:creationId xmlns:a16="http://schemas.microsoft.com/office/drawing/2014/main" id="{4BCEECEF-3E4D-47A8-B660-024701DB066A}"/>
              </a:ext>
            </a:extLst>
          </p:cNvPr>
          <p:cNvSpPr txBox="1"/>
          <p:nvPr/>
        </p:nvSpPr>
        <p:spPr>
          <a:xfrm>
            <a:off x="1346195" y="2908331"/>
            <a:ext cx="2065797" cy="307777"/>
          </a:xfrm>
          <a:prstGeom prst="rect">
            <a:avLst/>
          </a:prstGeom>
          <a:noFill/>
        </p:spPr>
        <p:txBody>
          <a:bodyPr wrap="square" rtlCol="0">
            <a:spAutoFit/>
          </a:bodyPr>
          <a:lstStyle/>
          <a:p>
            <a:pPr algn="ctr"/>
            <a:r>
              <a:rPr kumimoji="1" lang="en-US" altLang="ja-JP" sz="1400" dirty="0"/>
              <a:t>11,600</a:t>
            </a:r>
            <a:r>
              <a:rPr kumimoji="1" lang="ja-JP" altLang="en-US" sz="1400" dirty="0"/>
              <a:t>回で可能解を発見</a:t>
            </a:r>
          </a:p>
        </p:txBody>
      </p:sp>
      <p:sp>
        <p:nvSpPr>
          <p:cNvPr id="30" name="テキスト ボックス 29">
            <a:extLst>
              <a:ext uri="{FF2B5EF4-FFF2-40B4-BE49-F238E27FC236}">
                <a16:creationId xmlns:a16="http://schemas.microsoft.com/office/drawing/2014/main" id="{4795C1D0-4110-4694-935A-4FD428F1B632}"/>
              </a:ext>
            </a:extLst>
          </p:cNvPr>
          <p:cNvSpPr txBox="1"/>
          <p:nvPr/>
        </p:nvSpPr>
        <p:spPr>
          <a:xfrm>
            <a:off x="3844933" y="5144902"/>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16.5</a:t>
            </a:r>
            <a:r>
              <a:rPr kumimoji="1" lang="ja-JP" altLang="en-US" sz="1400" dirty="0"/>
              <a:t>分）</a:t>
            </a:r>
          </a:p>
        </p:txBody>
      </p:sp>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検証２</a:t>
            </a:r>
            <a:endParaRPr kumimoji="1" lang="en-US" altLang="ja-JP" sz="1600" b="1" dirty="0">
              <a:solidFill>
                <a:schemeClr val="bg1"/>
              </a:solidFill>
            </a:endParaRPr>
          </a:p>
        </p:txBody>
      </p:sp>
      <p:sp>
        <p:nvSpPr>
          <p:cNvPr id="22" name="テキスト ボックス 21">
            <a:extLst>
              <a:ext uri="{FF2B5EF4-FFF2-40B4-BE49-F238E27FC236}">
                <a16:creationId xmlns:a16="http://schemas.microsoft.com/office/drawing/2014/main" id="{2A016CD5-8B79-45C0-92B9-01AC5E479C53}"/>
              </a:ext>
            </a:extLst>
          </p:cNvPr>
          <p:cNvSpPr txBox="1"/>
          <p:nvPr/>
        </p:nvSpPr>
        <p:spPr>
          <a:xfrm>
            <a:off x="234977" y="4205872"/>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23" name="テキスト ボックス 22">
            <a:extLst>
              <a:ext uri="{FF2B5EF4-FFF2-40B4-BE49-F238E27FC236}">
                <a16:creationId xmlns:a16="http://schemas.microsoft.com/office/drawing/2014/main" id="{EDA0BE4D-10FA-432B-8C18-405AD030F9AF}"/>
              </a:ext>
            </a:extLst>
          </p:cNvPr>
          <p:cNvSpPr txBox="1"/>
          <p:nvPr/>
        </p:nvSpPr>
        <p:spPr>
          <a:xfrm>
            <a:off x="5268579" y="4192002"/>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24" name="テキスト ボックス 23">
            <a:extLst>
              <a:ext uri="{FF2B5EF4-FFF2-40B4-BE49-F238E27FC236}">
                <a16:creationId xmlns:a16="http://schemas.microsoft.com/office/drawing/2014/main" id="{5E181240-DB3D-4005-A773-80A903163723}"/>
              </a:ext>
            </a:extLst>
          </p:cNvPr>
          <p:cNvSpPr txBox="1"/>
          <p:nvPr/>
        </p:nvSpPr>
        <p:spPr>
          <a:xfrm>
            <a:off x="3513892" y="5962660"/>
            <a:ext cx="2382836" cy="307777"/>
          </a:xfrm>
          <a:prstGeom prst="rect">
            <a:avLst/>
          </a:prstGeom>
          <a:noFill/>
        </p:spPr>
        <p:txBody>
          <a:bodyPr wrap="square" rtlCol="0">
            <a:spAutoFit/>
          </a:bodyPr>
          <a:lstStyle/>
          <a:p>
            <a:pPr algn="ctr"/>
            <a:r>
              <a:rPr kumimoji="1" lang="ja-JP" altLang="en-US" sz="1400" dirty="0"/>
              <a:t>線が消えている地点が値が</a:t>
            </a:r>
            <a:r>
              <a:rPr kumimoji="1" lang="en-US" altLang="ja-JP" sz="1400" dirty="0"/>
              <a:t>0</a:t>
            </a:r>
            <a:endParaRPr kumimoji="1" lang="ja-JP" altLang="en-US" sz="1400" dirty="0"/>
          </a:p>
        </p:txBody>
      </p:sp>
      <p:sp>
        <p:nvSpPr>
          <p:cNvPr id="26" name="テキスト ボックス 25">
            <a:extLst>
              <a:ext uri="{FF2B5EF4-FFF2-40B4-BE49-F238E27FC236}">
                <a16:creationId xmlns:a16="http://schemas.microsoft.com/office/drawing/2014/main" id="{9DDE6E25-0524-4663-8337-7BC212A066F8}"/>
              </a:ext>
            </a:extLst>
          </p:cNvPr>
          <p:cNvSpPr txBox="1"/>
          <p:nvPr/>
        </p:nvSpPr>
        <p:spPr>
          <a:xfrm>
            <a:off x="9769047" y="4697310"/>
            <a:ext cx="1244626" cy="307777"/>
          </a:xfrm>
          <a:prstGeom prst="rect">
            <a:avLst/>
          </a:prstGeom>
          <a:noFill/>
        </p:spPr>
        <p:txBody>
          <a:bodyPr wrap="square" rtlCol="0">
            <a:spAutoFit/>
          </a:bodyPr>
          <a:lstStyle/>
          <a:p>
            <a:pPr algn="ctr"/>
            <a:r>
              <a:rPr kumimoji="1" lang="ja-JP" altLang="en-US" sz="1400" dirty="0"/>
              <a:t>第二段階</a:t>
            </a:r>
          </a:p>
        </p:txBody>
      </p:sp>
      <p:sp>
        <p:nvSpPr>
          <p:cNvPr id="28" name="テキスト ボックス 27">
            <a:extLst>
              <a:ext uri="{FF2B5EF4-FFF2-40B4-BE49-F238E27FC236}">
                <a16:creationId xmlns:a16="http://schemas.microsoft.com/office/drawing/2014/main" id="{2366A7CA-B431-42FE-A513-9E20F4A67776}"/>
              </a:ext>
            </a:extLst>
          </p:cNvPr>
          <p:cNvSpPr txBox="1"/>
          <p:nvPr/>
        </p:nvSpPr>
        <p:spPr>
          <a:xfrm>
            <a:off x="11285313" y="4192002"/>
            <a:ext cx="400110" cy="713373"/>
          </a:xfrm>
          <a:prstGeom prst="rect">
            <a:avLst/>
          </a:prstGeom>
          <a:noFill/>
        </p:spPr>
        <p:txBody>
          <a:bodyPr vert="vert270" wrap="square" rtlCol="0">
            <a:spAutoFit/>
          </a:bodyPr>
          <a:lstStyle/>
          <a:p>
            <a:pPr algn="ctr"/>
            <a:r>
              <a:rPr kumimoji="1" lang="ja-JP" altLang="en-US" sz="1400" dirty="0"/>
              <a:t>活性度</a:t>
            </a:r>
          </a:p>
        </p:txBody>
      </p:sp>
      <p:sp>
        <p:nvSpPr>
          <p:cNvPr id="31" name="テキスト ボックス 30">
            <a:extLst>
              <a:ext uri="{FF2B5EF4-FFF2-40B4-BE49-F238E27FC236}">
                <a16:creationId xmlns:a16="http://schemas.microsoft.com/office/drawing/2014/main" id="{FBEF0581-A4CB-42A6-8B48-2AEBEF47EC6C}"/>
              </a:ext>
            </a:extLst>
          </p:cNvPr>
          <p:cNvSpPr txBox="1"/>
          <p:nvPr/>
        </p:nvSpPr>
        <p:spPr>
          <a:xfrm>
            <a:off x="3984933" y="3429000"/>
            <a:ext cx="1010106" cy="307777"/>
          </a:xfrm>
          <a:prstGeom prst="rect">
            <a:avLst/>
          </a:prstGeom>
          <a:noFill/>
        </p:spPr>
        <p:txBody>
          <a:bodyPr wrap="square" rtlCol="0">
            <a:spAutoFit/>
          </a:bodyPr>
          <a:lstStyle/>
          <a:p>
            <a:pPr algn="ctr"/>
            <a:r>
              <a:rPr kumimoji="1" lang="en-US" altLang="ja-JP" sz="1400" dirty="0"/>
              <a:t>469,450</a:t>
            </a:r>
            <a:endParaRPr kumimoji="1" lang="ja-JP" altLang="en-US" sz="1400" dirty="0"/>
          </a:p>
        </p:txBody>
      </p:sp>
      <p:cxnSp>
        <p:nvCxnSpPr>
          <p:cNvPr id="12" name="直線コネクタ 11">
            <a:extLst>
              <a:ext uri="{FF2B5EF4-FFF2-40B4-BE49-F238E27FC236}">
                <a16:creationId xmlns:a16="http://schemas.microsoft.com/office/drawing/2014/main" id="{93118527-5125-48FC-8ABC-3C24086366AF}"/>
              </a:ext>
            </a:extLst>
          </p:cNvPr>
          <p:cNvCxnSpPr/>
          <p:nvPr/>
        </p:nvCxnSpPr>
        <p:spPr>
          <a:xfrm>
            <a:off x="9344025" y="2667087"/>
            <a:ext cx="0" cy="2799462"/>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6F596ECA-EF87-4CDB-A923-A192804D8BBC}"/>
              </a:ext>
            </a:extLst>
          </p:cNvPr>
          <p:cNvCxnSpPr>
            <a:cxnSpLocks/>
          </p:cNvCxnSpPr>
          <p:nvPr/>
        </p:nvCxnSpPr>
        <p:spPr>
          <a:xfrm>
            <a:off x="3331977" y="2659693"/>
            <a:ext cx="0" cy="2833300"/>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14D983B4-7EEC-4E76-9159-FF5D100F1DA0}"/>
              </a:ext>
            </a:extLst>
          </p:cNvPr>
          <p:cNvSpPr txBox="1"/>
          <p:nvPr/>
        </p:nvSpPr>
        <p:spPr>
          <a:xfrm>
            <a:off x="8179305" y="4697310"/>
            <a:ext cx="1244626" cy="307777"/>
          </a:xfrm>
          <a:prstGeom prst="rect">
            <a:avLst/>
          </a:prstGeom>
          <a:noFill/>
        </p:spPr>
        <p:txBody>
          <a:bodyPr wrap="square" rtlCol="0">
            <a:spAutoFit/>
          </a:bodyPr>
          <a:lstStyle/>
          <a:p>
            <a:pPr algn="ctr"/>
            <a:r>
              <a:rPr kumimoji="1" lang="ja-JP" altLang="en-US" sz="1400" dirty="0"/>
              <a:t>第一段階</a:t>
            </a:r>
          </a:p>
        </p:txBody>
      </p:sp>
      <p:sp>
        <p:nvSpPr>
          <p:cNvPr id="29" name="テキスト ボックス 28">
            <a:extLst>
              <a:ext uri="{FF2B5EF4-FFF2-40B4-BE49-F238E27FC236}">
                <a16:creationId xmlns:a16="http://schemas.microsoft.com/office/drawing/2014/main" id="{51676192-32F2-46D1-B0A7-B4191AFBA5AF}"/>
              </a:ext>
            </a:extLst>
          </p:cNvPr>
          <p:cNvSpPr txBox="1"/>
          <p:nvPr/>
        </p:nvSpPr>
        <p:spPr>
          <a:xfrm>
            <a:off x="2024280" y="4620676"/>
            <a:ext cx="1244626" cy="307777"/>
          </a:xfrm>
          <a:prstGeom prst="rect">
            <a:avLst/>
          </a:prstGeom>
          <a:noFill/>
        </p:spPr>
        <p:txBody>
          <a:bodyPr wrap="square" rtlCol="0">
            <a:spAutoFit/>
          </a:bodyPr>
          <a:lstStyle/>
          <a:p>
            <a:pPr algn="ctr"/>
            <a:r>
              <a:rPr kumimoji="1" lang="ja-JP" altLang="en-US" sz="1400" dirty="0"/>
              <a:t>第一段階</a:t>
            </a:r>
          </a:p>
        </p:txBody>
      </p:sp>
      <p:sp>
        <p:nvSpPr>
          <p:cNvPr id="36" name="テキスト ボックス 35">
            <a:extLst>
              <a:ext uri="{FF2B5EF4-FFF2-40B4-BE49-F238E27FC236}">
                <a16:creationId xmlns:a16="http://schemas.microsoft.com/office/drawing/2014/main" id="{67F9C024-A556-4691-8074-4EF7EE9FB992}"/>
              </a:ext>
            </a:extLst>
          </p:cNvPr>
          <p:cNvSpPr txBox="1"/>
          <p:nvPr/>
        </p:nvSpPr>
        <p:spPr>
          <a:xfrm>
            <a:off x="3291427" y="4620675"/>
            <a:ext cx="1244626" cy="307777"/>
          </a:xfrm>
          <a:prstGeom prst="rect">
            <a:avLst/>
          </a:prstGeom>
          <a:noFill/>
        </p:spPr>
        <p:txBody>
          <a:bodyPr wrap="square" rtlCol="0">
            <a:spAutoFit/>
          </a:bodyPr>
          <a:lstStyle/>
          <a:p>
            <a:pPr algn="ctr"/>
            <a:r>
              <a:rPr kumimoji="1" lang="ja-JP" altLang="en-US" sz="1400" dirty="0"/>
              <a:t>第二段階</a:t>
            </a:r>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0CE36AC8-1647-4EA8-86FB-53F88BEE9BAD}"/>
                  </a:ext>
                </a:extLst>
              </p:cNvPr>
              <p:cNvSpPr txBox="1"/>
              <p:nvPr/>
            </p:nvSpPr>
            <p:spPr>
              <a:xfrm>
                <a:off x="9423931" y="3307575"/>
                <a:ext cx="1614900" cy="738664"/>
              </a:xfrm>
              <a:prstGeom prst="rect">
                <a:avLst/>
              </a:prstGeom>
              <a:noFill/>
            </p:spPr>
            <p:txBody>
              <a:bodyPr wrap="square" rtlCol="0">
                <a:spAutoFit/>
              </a:bodyPr>
              <a:lstStyle/>
              <a:p>
                <a:pPr algn="ctr"/>
                <a14:m>
                  <m:oMath xmlns:m="http://schemas.openxmlformats.org/officeDocument/2006/math">
                    <m:r>
                      <a:rPr kumimoji="1" lang="ja-JP" altLang="en-US" sz="1400" b="0" i="1" smtClean="0">
                        <a:latin typeface="Cambria Math" panose="02040503050406030204" pitchFamily="18" charset="0"/>
                      </a:rPr>
                      <m:t>𝛼</m:t>
                    </m:r>
                    <m:r>
                      <a:rPr kumimoji="1" lang="en-US" altLang="ja-JP" sz="1400" b="0" i="1" smtClean="0">
                        <a:latin typeface="Cambria Math" panose="02040503050406030204" pitchFamily="18" charset="0"/>
                      </a:rPr>
                      <m:t>=0.5</m:t>
                    </m:r>
                  </m:oMath>
                </a14:m>
                <a:r>
                  <a:rPr kumimoji="1" lang="ja-JP" altLang="en-US" sz="1400" dirty="0"/>
                  <a:t>から開始し、違反量重視に調整されている</a:t>
                </a:r>
              </a:p>
            </p:txBody>
          </p:sp>
        </mc:Choice>
        <mc:Fallback xmlns="">
          <p:sp>
            <p:nvSpPr>
              <p:cNvPr id="37" name="テキスト ボックス 36">
                <a:extLst>
                  <a:ext uri="{FF2B5EF4-FFF2-40B4-BE49-F238E27FC236}">
                    <a16:creationId xmlns:a16="http://schemas.microsoft.com/office/drawing/2014/main" id="{0CE36AC8-1647-4EA8-86FB-53F88BEE9BAD}"/>
                  </a:ext>
                </a:extLst>
              </p:cNvPr>
              <p:cNvSpPr txBox="1">
                <a:spLocks noRot="1" noChangeAspect="1" noMove="1" noResize="1" noEditPoints="1" noAdjustHandles="1" noChangeArrowheads="1" noChangeShapeType="1" noTextEdit="1"/>
              </p:cNvSpPr>
              <p:nvPr/>
            </p:nvSpPr>
            <p:spPr>
              <a:xfrm>
                <a:off x="9423931" y="3307575"/>
                <a:ext cx="1614900" cy="738664"/>
              </a:xfrm>
              <a:prstGeom prst="rect">
                <a:avLst/>
              </a:prstGeom>
              <a:blipFill>
                <a:blip r:embed="rId6"/>
                <a:stretch>
                  <a:fillRect l="-3396" t="-1653" r="-4528" b="-7438"/>
                </a:stretch>
              </a:blipFill>
            </p:spPr>
            <p:txBody>
              <a:bodyPr/>
              <a:lstStyle/>
              <a:p>
                <a:r>
                  <a:rPr lang="ja-JP" altLang="en-US">
                    <a:noFill/>
                  </a:rPr>
                  <a:t> </a:t>
                </a:r>
              </a:p>
            </p:txBody>
          </p:sp>
        </mc:Fallback>
      </mc:AlternateContent>
      <p:sp>
        <p:nvSpPr>
          <p:cNvPr id="38" name="テキスト ボックス 37">
            <a:extLst>
              <a:ext uri="{FF2B5EF4-FFF2-40B4-BE49-F238E27FC236}">
                <a16:creationId xmlns:a16="http://schemas.microsoft.com/office/drawing/2014/main" id="{CAAAA527-081D-42E8-A38E-B02FAAABA779}"/>
              </a:ext>
            </a:extLst>
          </p:cNvPr>
          <p:cNvSpPr txBox="1"/>
          <p:nvPr/>
        </p:nvSpPr>
        <p:spPr>
          <a:xfrm>
            <a:off x="7535608" y="3049920"/>
            <a:ext cx="1614900" cy="523220"/>
          </a:xfrm>
          <a:prstGeom prst="rect">
            <a:avLst/>
          </a:prstGeom>
          <a:noFill/>
        </p:spPr>
        <p:txBody>
          <a:bodyPr wrap="square" rtlCol="0">
            <a:spAutoFit/>
          </a:bodyPr>
          <a:lstStyle/>
          <a:p>
            <a:pPr algn="ctr"/>
            <a:r>
              <a:rPr kumimoji="1" lang="ja-JP" altLang="en-US" sz="1400" dirty="0">
                <a:solidFill>
                  <a:schemeClr val="bg1"/>
                </a:solidFill>
              </a:rPr>
              <a:t>活性度制御は実現されている</a:t>
            </a:r>
          </a:p>
        </p:txBody>
      </p:sp>
    </p:spTree>
    <p:extLst>
      <p:ext uri="{BB962C8B-B14F-4D97-AF65-F5344CB8AC3E}">
        <p14:creationId xmlns:p14="http://schemas.microsoft.com/office/powerpoint/2010/main" val="19029062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BE71ED3-9AB5-4AAB-866B-510410B07C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676" y="1977470"/>
            <a:ext cx="3546650" cy="2348376"/>
          </a:xfrm>
          <a:prstGeom prst="rect">
            <a:avLst/>
          </a:prstGeom>
        </p:spPr>
      </p:pic>
      <p:pic>
        <p:nvPicPr>
          <p:cNvPr id="9" name="図 8" descr="グラフ&#10;&#10;中程度の精度で自動的に生成された説明">
            <a:extLst>
              <a:ext uri="{FF2B5EF4-FFF2-40B4-BE49-F238E27FC236}">
                <a16:creationId xmlns:a16="http://schemas.microsoft.com/office/drawing/2014/main" id="{CA39083E-63BB-4783-9A58-622F0EF5A4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8781" y="3994614"/>
            <a:ext cx="3428546" cy="2266327"/>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48</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解の軌道</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835395"/>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第二段階では、個体群が暫定の最良解からパレートフロンティア全体を覆う側に移動したため、目標部位から大きく離れた。</a:t>
            </a:r>
            <a:endParaRPr lang="en-US" altLang="ja-JP" sz="2800" dirty="0"/>
          </a:p>
        </p:txBody>
      </p:sp>
      <p:sp>
        <p:nvSpPr>
          <p:cNvPr id="11" name="テキスト ボックス 10">
            <a:extLst>
              <a:ext uri="{FF2B5EF4-FFF2-40B4-BE49-F238E27FC236}">
                <a16:creationId xmlns:a16="http://schemas.microsoft.com/office/drawing/2014/main" id="{9CADFAB7-49A1-4CF2-BC29-9C66D76E1A49}"/>
              </a:ext>
            </a:extLst>
          </p:cNvPr>
          <p:cNvSpPr txBox="1"/>
          <p:nvPr/>
        </p:nvSpPr>
        <p:spPr>
          <a:xfrm>
            <a:off x="10391360" y="184175"/>
            <a:ext cx="1416942" cy="338554"/>
          </a:xfrm>
          <a:prstGeom prst="rect">
            <a:avLst/>
          </a:prstGeom>
          <a:noFill/>
        </p:spPr>
        <p:txBody>
          <a:bodyPr wrap="square" rtlCol="0">
            <a:spAutoFit/>
          </a:bodyPr>
          <a:lstStyle/>
          <a:p>
            <a:pPr algn="ctr"/>
            <a:r>
              <a:rPr kumimoji="1" lang="ja-JP" altLang="en-US" sz="1600" dirty="0">
                <a:solidFill>
                  <a:schemeClr val="bg1"/>
                </a:solidFill>
              </a:rPr>
              <a:t>探索点数</a:t>
            </a:r>
            <a:r>
              <a:rPr kumimoji="1" lang="en-US" altLang="ja-JP" sz="1600" dirty="0">
                <a:solidFill>
                  <a:schemeClr val="bg1"/>
                </a:solidFill>
              </a:rPr>
              <a:t>100</a:t>
            </a:r>
            <a:endParaRPr kumimoji="1" lang="ja-JP" altLang="en-US" sz="1600" dirty="0">
              <a:solidFill>
                <a:schemeClr val="bg1"/>
              </a:solidFill>
            </a:endParaRPr>
          </a:p>
        </p:txBody>
      </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5317B621-6ABA-41B4-B318-2C02BE0411C5}"/>
                  </a:ext>
                </a:extLst>
              </p:cNvPr>
              <p:cNvSpPr txBox="1"/>
              <p:nvPr/>
            </p:nvSpPr>
            <p:spPr>
              <a:xfrm>
                <a:off x="7136328" y="1647843"/>
                <a:ext cx="4030657" cy="338554"/>
              </a:xfrm>
              <a:prstGeom prst="rect">
                <a:avLst/>
              </a:prstGeom>
              <a:noFill/>
            </p:spPr>
            <p:txBody>
              <a:bodyPr wrap="square" rtlCol="0">
                <a:spAutoFit/>
              </a:bodyPr>
              <a:lstStyle/>
              <a:p>
                <a:pPr algn="ct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b="1" dirty="0"/>
                  <a:t>空間における個体群／</a:t>
                </a:r>
                <a:r>
                  <a:rPr kumimoji="1" lang="en-US" altLang="ja-JP" sz="1600" b="1" dirty="0"/>
                  <a:t>p-best</a:t>
                </a:r>
                <a:r>
                  <a:rPr kumimoji="1" lang="ja-JP" altLang="en-US" sz="1600" b="1" dirty="0"/>
                  <a:t>の軌道</a:t>
                </a:r>
              </a:p>
            </p:txBody>
          </p:sp>
        </mc:Choice>
        <mc:Fallback xmlns="">
          <p:sp>
            <p:nvSpPr>
              <p:cNvPr id="56" name="テキスト ボックス 55">
                <a:extLst>
                  <a:ext uri="{FF2B5EF4-FFF2-40B4-BE49-F238E27FC236}">
                    <a16:creationId xmlns:a16="http://schemas.microsoft.com/office/drawing/2014/main" id="{5317B621-6ABA-41B4-B318-2C02BE0411C5}"/>
                  </a:ext>
                </a:extLst>
              </p:cNvPr>
              <p:cNvSpPr txBox="1">
                <a:spLocks noRot="1" noChangeAspect="1" noMove="1" noResize="1" noEditPoints="1" noAdjustHandles="1" noChangeArrowheads="1" noChangeShapeType="1" noTextEdit="1"/>
              </p:cNvSpPr>
              <p:nvPr/>
            </p:nvSpPr>
            <p:spPr>
              <a:xfrm>
                <a:off x="7136328" y="1647843"/>
                <a:ext cx="4030657" cy="338554"/>
              </a:xfrm>
              <a:prstGeom prst="rect">
                <a:avLst/>
              </a:prstGeom>
              <a:blipFill>
                <a:blip r:embed="rId4"/>
                <a:stretch>
                  <a:fillRect t="-5357" b="-232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9DF164C9-AF0C-41DC-BBBF-D0F865038797}"/>
                  </a:ext>
                </a:extLst>
              </p:cNvPr>
              <p:cNvSpPr txBox="1"/>
              <p:nvPr/>
            </p:nvSpPr>
            <p:spPr>
              <a:xfrm>
                <a:off x="1918272" y="1650732"/>
                <a:ext cx="3137401" cy="338554"/>
              </a:xfrm>
              <a:prstGeom prst="rect">
                <a:avLst/>
              </a:prstGeom>
              <a:noFill/>
            </p:spPr>
            <p:txBody>
              <a:bodyPr wrap="square" rtlCol="0">
                <a:spAutoFit/>
              </a:bodyPr>
              <a:lstStyle/>
              <a:p>
                <a:pPr algn="ctr"/>
                <a:r>
                  <a:rPr kumimoji="1" lang="ja-JP" altLang="en-US" sz="1600" b="1" dirty="0"/>
                  <a:t>個体群／</a:t>
                </a:r>
                <a:r>
                  <a:rPr kumimoji="1" lang="en-US" altLang="ja-JP" sz="1600" b="1" dirty="0"/>
                  <a:t>p-best</a:t>
                </a:r>
                <a:r>
                  <a:rPr kumimoji="1" lang="ja-JP" altLang="en-US" sz="1600" b="1" dirty="0"/>
                  <a:t>の</a:t>
                </a: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b="1" dirty="0"/>
                  <a:t>の推移</a:t>
                </a:r>
              </a:p>
            </p:txBody>
          </p:sp>
        </mc:Choice>
        <mc:Fallback xmlns="">
          <p:sp>
            <p:nvSpPr>
              <p:cNvPr id="57" name="テキスト ボックス 56">
                <a:extLst>
                  <a:ext uri="{FF2B5EF4-FFF2-40B4-BE49-F238E27FC236}">
                    <a16:creationId xmlns:a16="http://schemas.microsoft.com/office/drawing/2014/main" id="{9DF164C9-AF0C-41DC-BBBF-D0F865038797}"/>
                  </a:ext>
                </a:extLst>
              </p:cNvPr>
              <p:cNvSpPr txBox="1">
                <a:spLocks noRot="1" noChangeAspect="1" noMove="1" noResize="1" noEditPoints="1" noAdjustHandles="1" noChangeArrowheads="1" noChangeShapeType="1" noTextEdit="1"/>
              </p:cNvSpPr>
              <p:nvPr/>
            </p:nvSpPr>
            <p:spPr>
              <a:xfrm>
                <a:off x="1918272" y="1650732"/>
                <a:ext cx="3137401" cy="338554"/>
              </a:xfrm>
              <a:prstGeom prst="rect">
                <a:avLst/>
              </a:prstGeom>
              <a:blipFill>
                <a:blip r:embed="rId5"/>
                <a:stretch>
                  <a:fillRect t="-5455" b="-25455"/>
                </a:stretch>
              </a:blipFill>
            </p:spPr>
            <p:txBody>
              <a:bodyPr/>
              <a:lstStyle/>
              <a:p>
                <a:r>
                  <a:rPr lang="ja-JP" altLang="en-US">
                    <a:noFill/>
                  </a:rPr>
                  <a:t> </a:t>
                </a:r>
              </a:p>
            </p:txBody>
          </p:sp>
        </mc:Fallback>
      </mc:AlternateContent>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検証２</a:t>
            </a:r>
            <a:endParaRPr kumimoji="1" lang="en-US" altLang="ja-JP" sz="1600" b="1" dirty="0">
              <a:solidFill>
                <a:schemeClr val="bg1"/>
              </a:solidFill>
            </a:endParaRPr>
          </a:p>
        </p:txBody>
      </p:sp>
      <p:sp>
        <p:nvSpPr>
          <p:cNvPr id="22" name="テキスト ボックス 21">
            <a:extLst>
              <a:ext uri="{FF2B5EF4-FFF2-40B4-BE49-F238E27FC236}">
                <a16:creationId xmlns:a16="http://schemas.microsoft.com/office/drawing/2014/main" id="{2A016CD5-8B79-45C0-92B9-01AC5E479C53}"/>
              </a:ext>
            </a:extLst>
          </p:cNvPr>
          <p:cNvSpPr txBox="1"/>
          <p:nvPr/>
        </p:nvSpPr>
        <p:spPr>
          <a:xfrm>
            <a:off x="1346625" y="2332786"/>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23" name="テキスト ボックス 22">
            <a:extLst>
              <a:ext uri="{FF2B5EF4-FFF2-40B4-BE49-F238E27FC236}">
                <a16:creationId xmlns:a16="http://schemas.microsoft.com/office/drawing/2014/main" id="{EDA0BE4D-10FA-432B-8C18-405AD030F9AF}"/>
              </a:ext>
            </a:extLst>
          </p:cNvPr>
          <p:cNvSpPr txBox="1"/>
          <p:nvPr/>
        </p:nvSpPr>
        <p:spPr>
          <a:xfrm>
            <a:off x="1356150" y="4356625"/>
            <a:ext cx="400110" cy="1260677"/>
          </a:xfrm>
          <a:prstGeom prst="rect">
            <a:avLst/>
          </a:prstGeom>
          <a:noFill/>
        </p:spPr>
        <p:txBody>
          <a:bodyPr vert="vert270" wrap="square" rtlCol="0">
            <a:spAutoFit/>
          </a:bodyPr>
          <a:lstStyle/>
          <a:p>
            <a:pPr algn="ctr"/>
            <a:r>
              <a:rPr kumimoji="1" lang="ja-JP" altLang="en-US" sz="1400" dirty="0"/>
              <a:t>制約違反量</a:t>
            </a:r>
          </a:p>
        </p:txBody>
      </p:sp>
      <p:cxnSp>
        <p:nvCxnSpPr>
          <p:cNvPr id="32" name="直線コネクタ 31">
            <a:extLst>
              <a:ext uri="{FF2B5EF4-FFF2-40B4-BE49-F238E27FC236}">
                <a16:creationId xmlns:a16="http://schemas.microsoft.com/office/drawing/2014/main" id="{6F596ECA-EF87-4CDB-A923-A192804D8BBC}"/>
              </a:ext>
            </a:extLst>
          </p:cNvPr>
          <p:cNvCxnSpPr>
            <a:cxnSpLocks/>
          </p:cNvCxnSpPr>
          <p:nvPr/>
        </p:nvCxnSpPr>
        <p:spPr>
          <a:xfrm>
            <a:off x="3844933" y="2047585"/>
            <a:ext cx="0" cy="3981619"/>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51676192-32F2-46D1-B0A7-B4191AFBA5AF}"/>
              </a:ext>
            </a:extLst>
          </p:cNvPr>
          <p:cNvSpPr txBox="1"/>
          <p:nvPr/>
        </p:nvSpPr>
        <p:spPr>
          <a:xfrm>
            <a:off x="2741688" y="2122091"/>
            <a:ext cx="1244626" cy="307777"/>
          </a:xfrm>
          <a:prstGeom prst="rect">
            <a:avLst/>
          </a:prstGeom>
          <a:noFill/>
        </p:spPr>
        <p:txBody>
          <a:bodyPr wrap="square" rtlCol="0">
            <a:spAutoFit/>
          </a:bodyPr>
          <a:lstStyle/>
          <a:p>
            <a:pPr algn="ctr"/>
            <a:r>
              <a:rPr kumimoji="1" lang="ja-JP" altLang="en-US" sz="1400" dirty="0"/>
              <a:t>第一段階</a:t>
            </a:r>
          </a:p>
        </p:txBody>
      </p:sp>
      <p:sp>
        <p:nvSpPr>
          <p:cNvPr id="36" name="テキスト ボックス 35">
            <a:extLst>
              <a:ext uri="{FF2B5EF4-FFF2-40B4-BE49-F238E27FC236}">
                <a16:creationId xmlns:a16="http://schemas.microsoft.com/office/drawing/2014/main" id="{67F9C024-A556-4691-8074-4EF7EE9FB992}"/>
              </a:ext>
            </a:extLst>
          </p:cNvPr>
          <p:cNvSpPr txBox="1"/>
          <p:nvPr/>
        </p:nvSpPr>
        <p:spPr>
          <a:xfrm>
            <a:off x="3844932" y="2133907"/>
            <a:ext cx="1244626" cy="307777"/>
          </a:xfrm>
          <a:prstGeom prst="rect">
            <a:avLst/>
          </a:prstGeom>
          <a:noFill/>
        </p:spPr>
        <p:txBody>
          <a:bodyPr wrap="square" rtlCol="0">
            <a:spAutoFit/>
          </a:bodyPr>
          <a:lstStyle/>
          <a:p>
            <a:pPr algn="ctr"/>
            <a:r>
              <a:rPr kumimoji="1" lang="ja-JP" altLang="en-US" sz="1400" dirty="0"/>
              <a:t>第二段階</a:t>
            </a:r>
          </a:p>
        </p:txBody>
      </p:sp>
      <p:pic>
        <p:nvPicPr>
          <p:cNvPr id="13" name="図 12" descr="グラフ, 散布図&#10;&#10;自動的に生成された説明">
            <a:extLst>
              <a:ext uri="{FF2B5EF4-FFF2-40B4-BE49-F238E27FC236}">
                <a16:creationId xmlns:a16="http://schemas.microsoft.com/office/drawing/2014/main" id="{B026D30B-B849-47FA-BA9B-E41B90B6D2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8626" y="2005211"/>
            <a:ext cx="4221205" cy="4229838"/>
          </a:xfrm>
          <a:prstGeom prst="rect">
            <a:avLst/>
          </a:prstGeom>
        </p:spPr>
      </p:pic>
      <p:sp>
        <p:nvSpPr>
          <p:cNvPr id="33" name="テキスト ボックス 32">
            <a:extLst>
              <a:ext uri="{FF2B5EF4-FFF2-40B4-BE49-F238E27FC236}">
                <a16:creationId xmlns:a16="http://schemas.microsoft.com/office/drawing/2014/main" id="{A4B4CF30-6CDD-4324-A33D-E12EBAA369F7}"/>
              </a:ext>
            </a:extLst>
          </p:cNvPr>
          <p:cNvSpPr txBox="1"/>
          <p:nvPr/>
        </p:nvSpPr>
        <p:spPr>
          <a:xfrm>
            <a:off x="6871612" y="4085868"/>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34" name="テキスト ボックス 33">
            <a:extLst>
              <a:ext uri="{FF2B5EF4-FFF2-40B4-BE49-F238E27FC236}">
                <a16:creationId xmlns:a16="http://schemas.microsoft.com/office/drawing/2014/main" id="{D0F1D26B-6ACF-4BA9-B1CB-270BFC30B2AB}"/>
              </a:ext>
            </a:extLst>
          </p:cNvPr>
          <p:cNvSpPr txBox="1"/>
          <p:nvPr/>
        </p:nvSpPr>
        <p:spPr>
          <a:xfrm>
            <a:off x="7980470" y="5894366"/>
            <a:ext cx="1171187" cy="307777"/>
          </a:xfrm>
          <a:prstGeom prst="rect">
            <a:avLst/>
          </a:prstGeom>
          <a:noFill/>
        </p:spPr>
        <p:txBody>
          <a:bodyPr vert="horz" wrap="square" rtlCol="0">
            <a:spAutoFit/>
          </a:bodyPr>
          <a:lstStyle/>
          <a:p>
            <a:pPr algn="ctr"/>
            <a:r>
              <a:rPr kumimoji="1" lang="ja-JP" altLang="en-US" sz="1400" dirty="0"/>
              <a:t>目的関数値</a:t>
            </a:r>
          </a:p>
        </p:txBody>
      </p:sp>
      <p:pic>
        <p:nvPicPr>
          <p:cNvPr id="37" name="図 36">
            <a:extLst>
              <a:ext uri="{FF2B5EF4-FFF2-40B4-BE49-F238E27FC236}">
                <a16:creationId xmlns:a16="http://schemas.microsoft.com/office/drawing/2014/main" id="{09224EC5-DAD9-4300-8524-372058F677DA}"/>
              </a:ext>
            </a:extLst>
          </p:cNvPr>
          <p:cNvPicPr>
            <a:picLocks noChangeAspect="1"/>
          </p:cNvPicPr>
          <p:nvPr/>
        </p:nvPicPr>
        <p:blipFill rotWithShape="1">
          <a:blip r:embed="rId7"/>
          <a:srcRect l="19098" t="73055" b="21105"/>
          <a:stretch/>
        </p:blipFill>
        <p:spPr>
          <a:xfrm>
            <a:off x="4862649" y="108393"/>
            <a:ext cx="5352620" cy="316147"/>
          </a:xfrm>
          <a:prstGeom prst="rect">
            <a:avLst/>
          </a:prstGeom>
        </p:spPr>
      </p:pic>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35ECCA3C-02D8-41F5-AA60-48BBAD033D35}"/>
                  </a:ext>
                </a:extLst>
              </p:cNvPr>
              <p:cNvSpPr txBox="1"/>
              <p:nvPr/>
            </p:nvSpPr>
            <p:spPr>
              <a:xfrm>
                <a:off x="4502563"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1</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38" name="テキスト ボックス 37">
                <a:extLst>
                  <a:ext uri="{FF2B5EF4-FFF2-40B4-BE49-F238E27FC236}">
                    <a16:creationId xmlns:a16="http://schemas.microsoft.com/office/drawing/2014/main" id="{35ECCA3C-02D8-41F5-AA60-48BBAD033D35}"/>
                  </a:ext>
                </a:extLst>
              </p:cNvPr>
              <p:cNvSpPr txBox="1">
                <a:spLocks noRot="1" noChangeAspect="1" noMove="1" noResize="1" noEditPoints="1" noAdjustHandles="1" noChangeArrowheads="1" noChangeShapeType="1" noTextEdit="1"/>
              </p:cNvSpPr>
              <p:nvPr/>
            </p:nvSpPr>
            <p:spPr>
              <a:xfrm>
                <a:off x="4502563" y="407728"/>
                <a:ext cx="997410" cy="307777"/>
              </a:xfrm>
              <a:prstGeom prst="rect">
                <a:avLst/>
              </a:prstGeom>
              <a:blipFill>
                <a:blip r:embed="rId8"/>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C7C5278E-2B31-4D96-8A66-EE00B6FF1934}"/>
                  </a:ext>
                </a:extLst>
              </p:cNvPr>
              <p:cNvSpPr txBox="1"/>
              <p:nvPr/>
            </p:nvSpPr>
            <p:spPr>
              <a:xfrm>
                <a:off x="9613440"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39" name="テキスト ボックス 38">
                <a:extLst>
                  <a:ext uri="{FF2B5EF4-FFF2-40B4-BE49-F238E27FC236}">
                    <a16:creationId xmlns:a16="http://schemas.microsoft.com/office/drawing/2014/main" id="{C7C5278E-2B31-4D96-8A66-EE00B6FF1934}"/>
                  </a:ext>
                </a:extLst>
              </p:cNvPr>
              <p:cNvSpPr txBox="1">
                <a:spLocks noRot="1" noChangeAspect="1" noMove="1" noResize="1" noEditPoints="1" noAdjustHandles="1" noChangeArrowheads="1" noChangeShapeType="1" noTextEdit="1"/>
              </p:cNvSpPr>
              <p:nvPr/>
            </p:nvSpPr>
            <p:spPr>
              <a:xfrm>
                <a:off x="9613440" y="407728"/>
                <a:ext cx="997410" cy="307777"/>
              </a:xfrm>
              <a:prstGeom prst="rect">
                <a:avLst/>
              </a:prstGeom>
              <a:blipFill>
                <a:blip r:embed="rId9"/>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A719BDE5-CBDA-4688-8366-EE9D0F0ADCC0}"/>
                  </a:ext>
                </a:extLst>
              </p:cNvPr>
              <p:cNvSpPr txBox="1"/>
              <p:nvPr/>
            </p:nvSpPr>
            <p:spPr>
              <a:xfrm>
                <a:off x="5090579"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2</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0" name="テキスト ボックス 39">
                <a:extLst>
                  <a:ext uri="{FF2B5EF4-FFF2-40B4-BE49-F238E27FC236}">
                    <a16:creationId xmlns:a16="http://schemas.microsoft.com/office/drawing/2014/main" id="{A719BDE5-CBDA-4688-8366-EE9D0F0ADCC0}"/>
                  </a:ext>
                </a:extLst>
              </p:cNvPr>
              <p:cNvSpPr txBox="1">
                <a:spLocks noRot="1" noChangeAspect="1" noMove="1" noResize="1" noEditPoints="1" noAdjustHandles="1" noChangeArrowheads="1" noChangeShapeType="1" noTextEdit="1"/>
              </p:cNvSpPr>
              <p:nvPr/>
            </p:nvSpPr>
            <p:spPr>
              <a:xfrm>
                <a:off x="5090579" y="407728"/>
                <a:ext cx="997410" cy="307777"/>
              </a:xfrm>
              <a:prstGeom prst="rect">
                <a:avLst/>
              </a:prstGeom>
              <a:blipFill>
                <a:blip r:embed="rId10"/>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17576B37-1B11-474D-81B9-EE76D3819613}"/>
                  </a:ext>
                </a:extLst>
              </p:cNvPr>
              <p:cNvSpPr txBox="1"/>
              <p:nvPr/>
            </p:nvSpPr>
            <p:spPr>
              <a:xfrm>
                <a:off x="5669200"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3</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1" name="テキスト ボックス 40">
                <a:extLst>
                  <a:ext uri="{FF2B5EF4-FFF2-40B4-BE49-F238E27FC236}">
                    <a16:creationId xmlns:a16="http://schemas.microsoft.com/office/drawing/2014/main" id="{17576B37-1B11-474D-81B9-EE76D3819613}"/>
                  </a:ext>
                </a:extLst>
              </p:cNvPr>
              <p:cNvSpPr txBox="1">
                <a:spLocks noRot="1" noChangeAspect="1" noMove="1" noResize="1" noEditPoints="1" noAdjustHandles="1" noChangeArrowheads="1" noChangeShapeType="1" noTextEdit="1"/>
              </p:cNvSpPr>
              <p:nvPr/>
            </p:nvSpPr>
            <p:spPr>
              <a:xfrm>
                <a:off x="5669200" y="407728"/>
                <a:ext cx="997410" cy="307777"/>
              </a:xfrm>
              <a:prstGeom prst="rect">
                <a:avLst/>
              </a:prstGeom>
              <a:blipFill>
                <a:blip r:embed="rId11"/>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808B008C-DED4-4F72-8881-5666774870D4}"/>
                  </a:ext>
                </a:extLst>
              </p:cNvPr>
              <p:cNvSpPr txBox="1"/>
              <p:nvPr/>
            </p:nvSpPr>
            <p:spPr>
              <a:xfrm>
                <a:off x="6891165"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2" name="テキスト ボックス 41">
                <a:extLst>
                  <a:ext uri="{FF2B5EF4-FFF2-40B4-BE49-F238E27FC236}">
                    <a16:creationId xmlns:a16="http://schemas.microsoft.com/office/drawing/2014/main" id="{808B008C-DED4-4F72-8881-5666774870D4}"/>
                  </a:ext>
                </a:extLst>
              </p:cNvPr>
              <p:cNvSpPr txBox="1">
                <a:spLocks noRot="1" noChangeAspect="1" noMove="1" noResize="1" noEditPoints="1" noAdjustHandles="1" noChangeArrowheads="1" noChangeShapeType="1" noTextEdit="1"/>
              </p:cNvSpPr>
              <p:nvPr/>
            </p:nvSpPr>
            <p:spPr>
              <a:xfrm>
                <a:off x="6891165" y="407728"/>
                <a:ext cx="997410" cy="307777"/>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54FF2271-76CC-42FD-BD7B-11FAA966812F}"/>
                  </a:ext>
                </a:extLst>
              </p:cNvPr>
              <p:cNvSpPr txBox="1"/>
              <p:nvPr/>
            </p:nvSpPr>
            <p:spPr>
              <a:xfrm>
                <a:off x="8932519"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r>
                            <a:rPr lang="en-US" altLang="ja-JP" sz="1400" b="0" i="1" smtClean="0">
                              <a:solidFill>
                                <a:schemeClr val="bg1"/>
                              </a:solidFill>
                              <a:latin typeface="Cambria Math" panose="02040503050406030204" pitchFamily="18" charset="0"/>
                              <a:ea typeface="Cambria Math" panose="02040503050406030204" pitchFamily="18" charset="0"/>
                            </a:rPr>
                            <m:t>−1</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3" name="テキスト ボックス 42">
                <a:extLst>
                  <a:ext uri="{FF2B5EF4-FFF2-40B4-BE49-F238E27FC236}">
                    <a16:creationId xmlns:a16="http://schemas.microsoft.com/office/drawing/2014/main" id="{54FF2271-76CC-42FD-BD7B-11FAA966812F}"/>
                  </a:ext>
                </a:extLst>
              </p:cNvPr>
              <p:cNvSpPr txBox="1">
                <a:spLocks noRot="1" noChangeAspect="1" noMove="1" noResize="1" noEditPoints="1" noAdjustHandles="1" noChangeArrowheads="1" noChangeShapeType="1" noTextEdit="1"/>
              </p:cNvSpPr>
              <p:nvPr/>
            </p:nvSpPr>
            <p:spPr>
              <a:xfrm>
                <a:off x="8932519" y="407728"/>
                <a:ext cx="997410" cy="307777"/>
              </a:xfrm>
              <a:prstGeom prst="rect">
                <a:avLst/>
              </a:prstGeom>
              <a:blipFill>
                <a:blip r:embed="rId13"/>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08470EB6-CC9A-499E-9F76-16E53E423ADA}"/>
                  </a:ext>
                </a:extLst>
              </p:cNvPr>
              <p:cNvSpPr txBox="1"/>
              <p:nvPr/>
            </p:nvSpPr>
            <p:spPr>
              <a:xfrm>
                <a:off x="8154791"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r>
                            <a:rPr lang="en-US" altLang="ja-JP" sz="1400" b="0" i="1" smtClean="0">
                              <a:solidFill>
                                <a:schemeClr val="bg1"/>
                              </a:solidFill>
                              <a:latin typeface="Cambria Math" panose="02040503050406030204" pitchFamily="18" charset="0"/>
                              <a:ea typeface="Cambria Math" panose="02040503050406030204" pitchFamily="18" charset="0"/>
                            </a:rPr>
                            <m:t>−2</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4" name="テキスト ボックス 43">
                <a:extLst>
                  <a:ext uri="{FF2B5EF4-FFF2-40B4-BE49-F238E27FC236}">
                    <a16:creationId xmlns:a16="http://schemas.microsoft.com/office/drawing/2014/main" id="{08470EB6-CC9A-499E-9F76-16E53E423ADA}"/>
                  </a:ext>
                </a:extLst>
              </p:cNvPr>
              <p:cNvSpPr txBox="1">
                <a:spLocks noRot="1" noChangeAspect="1" noMove="1" noResize="1" noEditPoints="1" noAdjustHandles="1" noChangeArrowheads="1" noChangeShapeType="1" noTextEdit="1"/>
              </p:cNvSpPr>
              <p:nvPr/>
            </p:nvSpPr>
            <p:spPr>
              <a:xfrm>
                <a:off x="8154791" y="407728"/>
                <a:ext cx="997410" cy="307777"/>
              </a:xfrm>
              <a:prstGeom prst="rect">
                <a:avLst/>
              </a:prstGeom>
              <a:blipFill>
                <a:blip r:embed="rId14"/>
                <a:stretch>
                  <a:fillRect b="-10000"/>
                </a:stretch>
              </a:blipFill>
            </p:spPr>
            <p:txBody>
              <a:bodyPr/>
              <a:lstStyle/>
              <a:p>
                <a:r>
                  <a:rPr lang="ja-JP" altLang="en-US">
                    <a:noFill/>
                  </a:rPr>
                  <a:t> </a:t>
                </a:r>
              </a:p>
            </p:txBody>
          </p:sp>
        </mc:Fallback>
      </mc:AlternateContent>
      <p:sp>
        <p:nvSpPr>
          <p:cNvPr id="46" name="吹き出し: 角を丸めた四角形 45">
            <a:extLst>
              <a:ext uri="{FF2B5EF4-FFF2-40B4-BE49-F238E27FC236}">
                <a16:creationId xmlns:a16="http://schemas.microsoft.com/office/drawing/2014/main" id="{251AEA8F-54E4-4F54-B1FA-3435C7A00D51}"/>
              </a:ext>
            </a:extLst>
          </p:cNvPr>
          <p:cNvSpPr/>
          <p:nvPr/>
        </p:nvSpPr>
        <p:spPr>
          <a:xfrm>
            <a:off x="9714340" y="4736660"/>
            <a:ext cx="2262070" cy="625429"/>
          </a:xfrm>
          <a:prstGeom prst="wedgeRoundRectCallout">
            <a:avLst>
              <a:gd name="adj1" fmla="val -43956"/>
              <a:gd name="adj2" fmla="val 78592"/>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第一段階で可能解を得た</a:t>
            </a:r>
          </a:p>
        </p:txBody>
      </p:sp>
      <p:sp>
        <p:nvSpPr>
          <p:cNvPr id="48" name="吹き出し: 角を丸めた四角形 47">
            <a:extLst>
              <a:ext uri="{FF2B5EF4-FFF2-40B4-BE49-F238E27FC236}">
                <a16:creationId xmlns:a16="http://schemas.microsoft.com/office/drawing/2014/main" id="{434F301F-3F7B-4FDF-8EA7-567AB6CCA1CA}"/>
              </a:ext>
            </a:extLst>
          </p:cNvPr>
          <p:cNvSpPr/>
          <p:nvPr/>
        </p:nvSpPr>
        <p:spPr>
          <a:xfrm>
            <a:off x="4059456" y="3035497"/>
            <a:ext cx="2812156" cy="637000"/>
          </a:xfrm>
          <a:prstGeom prst="wedgeRoundRectCallout">
            <a:avLst>
              <a:gd name="adj1" fmla="val -43956"/>
              <a:gd name="adj2" fmla="val 78592"/>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v</a:t>
            </a:r>
            <a:r>
              <a:rPr kumimoji="1" lang="ja-JP" altLang="en-US" dirty="0"/>
              <a:t>が悪化するが、</a:t>
            </a:r>
            <a:endParaRPr kumimoji="1" lang="en-US" altLang="ja-JP" dirty="0"/>
          </a:p>
          <a:p>
            <a:pPr algn="ctr"/>
            <a:r>
              <a:rPr kumimoji="1" lang="en-US" altLang="ja-JP" dirty="0"/>
              <a:t>f</a:t>
            </a:r>
            <a:r>
              <a:rPr kumimoji="1" lang="ja-JP" altLang="en-US" dirty="0"/>
              <a:t>が大きく改善する解へ移動</a:t>
            </a:r>
          </a:p>
        </p:txBody>
      </p:sp>
      <p:sp>
        <p:nvSpPr>
          <p:cNvPr id="50" name="吹き出し: 角を丸めた四角形 49">
            <a:extLst>
              <a:ext uri="{FF2B5EF4-FFF2-40B4-BE49-F238E27FC236}">
                <a16:creationId xmlns:a16="http://schemas.microsoft.com/office/drawing/2014/main" id="{51529571-BE58-44E0-8DC1-4BA3CC86A5B0}"/>
              </a:ext>
            </a:extLst>
          </p:cNvPr>
          <p:cNvSpPr/>
          <p:nvPr/>
        </p:nvSpPr>
        <p:spPr>
          <a:xfrm>
            <a:off x="4334087" y="4815804"/>
            <a:ext cx="2069778" cy="636999"/>
          </a:xfrm>
          <a:prstGeom prst="wedgeRoundRectCallout">
            <a:avLst>
              <a:gd name="adj1" fmla="val -43956"/>
              <a:gd name="adj2" fmla="val 78592"/>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徐々に可能領域側へ移動</a:t>
            </a:r>
          </a:p>
        </p:txBody>
      </p:sp>
      <p:sp>
        <p:nvSpPr>
          <p:cNvPr id="51" name="吹き出し: 角を丸めた四角形 50">
            <a:extLst>
              <a:ext uri="{FF2B5EF4-FFF2-40B4-BE49-F238E27FC236}">
                <a16:creationId xmlns:a16="http://schemas.microsoft.com/office/drawing/2014/main" id="{73FAC6B6-87F3-4B2D-A745-5C47002A1897}"/>
              </a:ext>
            </a:extLst>
          </p:cNvPr>
          <p:cNvSpPr/>
          <p:nvPr/>
        </p:nvSpPr>
        <p:spPr>
          <a:xfrm>
            <a:off x="7538957" y="2173416"/>
            <a:ext cx="3560873" cy="625429"/>
          </a:xfrm>
          <a:prstGeom prst="wedgeRoundRectCallout">
            <a:avLst>
              <a:gd name="adj1" fmla="val -35956"/>
              <a:gd name="adj2" fmla="val 369476"/>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第二段階でパレートフロンティア全体へ移動し、目標部位側に調整</a:t>
            </a:r>
          </a:p>
        </p:txBody>
      </p:sp>
      <p:sp>
        <p:nvSpPr>
          <p:cNvPr id="6" name="星: 5 pt 5">
            <a:extLst>
              <a:ext uri="{FF2B5EF4-FFF2-40B4-BE49-F238E27FC236}">
                <a16:creationId xmlns:a16="http://schemas.microsoft.com/office/drawing/2014/main" id="{B72D5883-4AE8-26B3-C8BC-6980CB7747D8}"/>
              </a:ext>
            </a:extLst>
          </p:cNvPr>
          <p:cNvSpPr/>
          <p:nvPr/>
        </p:nvSpPr>
        <p:spPr>
          <a:xfrm>
            <a:off x="7846240" y="5323733"/>
            <a:ext cx="207544" cy="244543"/>
          </a:xfrm>
          <a:prstGeom prst="star5">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14" name="吹き出し: 角を丸めた四角形 13">
                <a:extLst>
                  <a:ext uri="{FF2B5EF4-FFF2-40B4-BE49-F238E27FC236}">
                    <a16:creationId xmlns:a16="http://schemas.microsoft.com/office/drawing/2014/main" id="{54B58BFF-75B4-FF90-2AD3-D5E100333228}"/>
                  </a:ext>
                </a:extLst>
              </p:cNvPr>
              <p:cNvSpPr/>
              <p:nvPr/>
            </p:nvSpPr>
            <p:spPr>
              <a:xfrm>
                <a:off x="5943132" y="5675628"/>
                <a:ext cx="1844193" cy="565718"/>
              </a:xfrm>
              <a:prstGeom prst="wedgeRoundRectCallout">
                <a:avLst>
                  <a:gd name="adj1" fmla="val 55853"/>
                  <a:gd name="adj2" fmla="val -73591"/>
                  <a:gd name="adj3" fmla="val 16667"/>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kumimoji="1" lang="en-US" altLang="ja-JP" sz="1400" b="0" i="1" smtClean="0">
                        <a:solidFill>
                          <a:schemeClr val="tx1"/>
                        </a:solidFill>
                        <a:latin typeface="Cambria Math" panose="02040503050406030204" pitchFamily="18" charset="0"/>
                      </a:rPr>
                      <m:t>(338883, 53)</m:t>
                    </m:r>
                  </m:oMath>
                </a14:m>
                <a:r>
                  <a:rPr kumimoji="1" lang="ja-JP" altLang="en-US" sz="1400" dirty="0">
                    <a:solidFill>
                      <a:schemeClr val="tx1"/>
                    </a:solidFill>
                  </a:rPr>
                  <a:t>の</a:t>
                </a:r>
                <a:endParaRPr kumimoji="1" lang="en-US" altLang="ja-JP" sz="1400" dirty="0">
                  <a:solidFill>
                    <a:schemeClr val="tx1"/>
                  </a:solidFill>
                </a:endParaRPr>
              </a:p>
              <a:p>
                <a:pPr algn="ctr"/>
                <a:r>
                  <a:rPr kumimoji="1" lang="ja-JP" altLang="en-US" sz="1400" dirty="0">
                    <a:solidFill>
                      <a:schemeClr val="tx1"/>
                    </a:solidFill>
                  </a:rPr>
                  <a:t>違反解を確認している</a:t>
                </a:r>
              </a:p>
            </p:txBody>
          </p:sp>
        </mc:Choice>
        <mc:Fallback xmlns="">
          <p:sp>
            <p:nvSpPr>
              <p:cNvPr id="14" name="吹き出し: 角を丸めた四角形 13">
                <a:extLst>
                  <a:ext uri="{FF2B5EF4-FFF2-40B4-BE49-F238E27FC236}">
                    <a16:creationId xmlns:a16="http://schemas.microsoft.com/office/drawing/2014/main" id="{54B58BFF-75B4-FF90-2AD3-D5E100333228}"/>
                  </a:ext>
                </a:extLst>
              </p:cNvPr>
              <p:cNvSpPr>
                <a:spLocks noRot="1" noChangeAspect="1" noMove="1" noResize="1" noEditPoints="1" noAdjustHandles="1" noChangeArrowheads="1" noChangeShapeType="1" noTextEdit="1"/>
              </p:cNvSpPr>
              <p:nvPr/>
            </p:nvSpPr>
            <p:spPr>
              <a:xfrm>
                <a:off x="5943132" y="5675628"/>
                <a:ext cx="1844193" cy="565718"/>
              </a:xfrm>
              <a:prstGeom prst="wedgeRoundRectCallout">
                <a:avLst>
                  <a:gd name="adj1" fmla="val 55853"/>
                  <a:gd name="adj2" fmla="val -73591"/>
                  <a:gd name="adj3" fmla="val 16667"/>
                </a:avLst>
              </a:prstGeom>
              <a:blipFill>
                <a:blip r:embed="rId15"/>
                <a:stretch>
                  <a:fillRect b="-5217"/>
                </a:stretch>
              </a:blipFill>
              <a:ln>
                <a:noFill/>
              </a:ln>
            </p:spPr>
            <p:txBody>
              <a:bodyPr/>
              <a:lstStyle/>
              <a:p>
                <a:r>
                  <a:rPr lang="ja-JP" altLang="en-US">
                    <a:noFill/>
                  </a:rPr>
                  <a:t> </a:t>
                </a:r>
              </a:p>
            </p:txBody>
          </p:sp>
        </mc:Fallback>
      </mc:AlternateContent>
    </p:spTree>
    <p:extLst>
      <p:ext uri="{BB962C8B-B14F-4D97-AF65-F5344CB8AC3E}">
        <p14:creationId xmlns:p14="http://schemas.microsoft.com/office/powerpoint/2010/main" val="9669329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49</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考察：切替条件と初期個体の影響</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MOEA/D</a:t>
            </a:r>
            <a:r>
              <a:rPr lang="ja-JP" altLang="en-US" sz="2800" dirty="0"/>
              <a:t>はトレードオフ領域へ収束するように個体群を更新する。</a:t>
            </a:r>
          </a:p>
          <a:p>
            <a:pPr lvl="1">
              <a:defRPr/>
            </a:pPr>
            <a:r>
              <a:rPr lang="en-US" altLang="ja-JP" sz="2400" dirty="0"/>
              <a:t>MOEA/D</a:t>
            </a:r>
            <a:r>
              <a:rPr lang="ja-JP" altLang="en-US" sz="2400" dirty="0"/>
              <a:t>での個体群が目標部位を近似するまで探索しないと、最良解は改善しない</a:t>
            </a:r>
            <a:endParaRPr lang="en-US" altLang="ja-JP" sz="2400" dirty="0"/>
          </a:p>
        </p:txBody>
      </p:sp>
      <p:sp>
        <p:nvSpPr>
          <p:cNvPr id="18" name="テキスト ボックス 17">
            <a:extLst>
              <a:ext uri="{FF2B5EF4-FFF2-40B4-BE49-F238E27FC236}">
                <a16:creationId xmlns:a16="http://schemas.microsoft.com/office/drawing/2014/main" id="{C78B324D-C07E-43BC-B623-0ED52A504EDA}"/>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検証２</a:t>
            </a:r>
          </a:p>
        </p:txBody>
      </p:sp>
      <p:pic>
        <p:nvPicPr>
          <p:cNvPr id="13" name="図 12" descr="ダイアグラム&#10;&#10;自動的に生成された説明">
            <a:extLst>
              <a:ext uri="{FF2B5EF4-FFF2-40B4-BE49-F238E27FC236}">
                <a16:creationId xmlns:a16="http://schemas.microsoft.com/office/drawing/2014/main" id="{827329AA-1249-4EB3-A614-3634BBD405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843" y="2715711"/>
            <a:ext cx="4004482" cy="3425154"/>
          </a:xfrm>
          <a:prstGeom prst="rect">
            <a:avLst/>
          </a:prstGeom>
        </p:spPr>
      </p:pic>
      <p:sp>
        <p:nvSpPr>
          <p:cNvPr id="14" name="楕円 13">
            <a:extLst>
              <a:ext uri="{FF2B5EF4-FFF2-40B4-BE49-F238E27FC236}">
                <a16:creationId xmlns:a16="http://schemas.microsoft.com/office/drawing/2014/main" id="{06AF7F7E-0562-47D6-8F77-D9326A48E6D3}"/>
              </a:ext>
            </a:extLst>
          </p:cNvPr>
          <p:cNvSpPr/>
          <p:nvPr/>
        </p:nvSpPr>
        <p:spPr>
          <a:xfrm>
            <a:off x="3814369" y="2983846"/>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楕円 14">
            <a:extLst>
              <a:ext uri="{FF2B5EF4-FFF2-40B4-BE49-F238E27FC236}">
                <a16:creationId xmlns:a16="http://schemas.microsoft.com/office/drawing/2014/main" id="{6C592C33-B4E1-4559-A804-01C0FAF806D1}"/>
              </a:ext>
            </a:extLst>
          </p:cNvPr>
          <p:cNvSpPr/>
          <p:nvPr/>
        </p:nvSpPr>
        <p:spPr>
          <a:xfrm>
            <a:off x="3097002" y="327648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楕円 15">
            <a:extLst>
              <a:ext uri="{FF2B5EF4-FFF2-40B4-BE49-F238E27FC236}">
                <a16:creationId xmlns:a16="http://schemas.microsoft.com/office/drawing/2014/main" id="{7D8B84E7-9713-46F4-9F31-CE3C7520F8FD}"/>
              </a:ext>
            </a:extLst>
          </p:cNvPr>
          <p:cNvSpPr/>
          <p:nvPr/>
        </p:nvSpPr>
        <p:spPr>
          <a:xfrm>
            <a:off x="4298976" y="322248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楕円 18">
            <a:extLst>
              <a:ext uri="{FF2B5EF4-FFF2-40B4-BE49-F238E27FC236}">
                <a16:creationId xmlns:a16="http://schemas.microsoft.com/office/drawing/2014/main" id="{607D8331-D88D-4D6E-8DE3-49C447B57A95}"/>
              </a:ext>
            </a:extLst>
          </p:cNvPr>
          <p:cNvSpPr/>
          <p:nvPr/>
        </p:nvSpPr>
        <p:spPr>
          <a:xfrm>
            <a:off x="4491090" y="3575025"/>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楕円 20">
            <a:extLst>
              <a:ext uri="{FF2B5EF4-FFF2-40B4-BE49-F238E27FC236}">
                <a16:creationId xmlns:a16="http://schemas.microsoft.com/office/drawing/2014/main" id="{32CDE47B-FC44-41DE-883C-1E265738EF87}"/>
              </a:ext>
            </a:extLst>
          </p:cNvPr>
          <p:cNvSpPr/>
          <p:nvPr/>
        </p:nvSpPr>
        <p:spPr>
          <a:xfrm>
            <a:off x="3706369" y="3559125"/>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2" name="図 21" descr="ダイアグラム&#10;&#10;自動的に生成された説明">
            <a:extLst>
              <a:ext uri="{FF2B5EF4-FFF2-40B4-BE49-F238E27FC236}">
                <a16:creationId xmlns:a16="http://schemas.microsoft.com/office/drawing/2014/main" id="{94D1BE99-CD51-43A8-BC3C-5242D3122D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0197" y="2715711"/>
            <a:ext cx="4004482" cy="3425154"/>
          </a:xfrm>
          <a:prstGeom prst="rect">
            <a:avLst/>
          </a:prstGeom>
        </p:spPr>
      </p:pic>
      <p:sp>
        <p:nvSpPr>
          <p:cNvPr id="26" name="楕円 25">
            <a:extLst>
              <a:ext uri="{FF2B5EF4-FFF2-40B4-BE49-F238E27FC236}">
                <a16:creationId xmlns:a16="http://schemas.microsoft.com/office/drawing/2014/main" id="{601AD9B6-4A79-49AD-A46F-2CED868CECC3}"/>
              </a:ext>
            </a:extLst>
          </p:cNvPr>
          <p:cNvSpPr/>
          <p:nvPr/>
        </p:nvSpPr>
        <p:spPr>
          <a:xfrm>
            <a:off x="8834044" y="5088871"/>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楕円 26">
            <a:extLst>
              <a:ext uri="{FF2B5EF4-FFF2-40B4-BE49-F238E27FC236}">
                <a16:creationId xmlns:a16="http://schemas.microsoft.com/office/drawing/2014/main" id="{9B9BD576-3858-4855-82A0-C0CCE66E26AA}"/>
              </a:ext>
            </a:extLst>
          </p:cNvPr>
          <p:cNvSpPr/>
          <p:nvPr/>
        </p:nvSpPr>
        <p:spPr>
          <a:xfrm>
            <a:off x="8116677" y="538150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楕円 27">
            <a:extLst>
              <a:ext uri="{FF2B5EF4-FFF2-40B4-BE49-F238E27FC236}">
                <a16:creationId xmlns:a16="http://schemas.microsoft.com/office/drawing/2014/main" id="{88D58107-FDDD-48B0-A5B0-6383A586DDF3}"/>
              </a:ext>
            </a:extLst>
          </p:cNvPr>
          <p:cNvSpPr/>
          <p:nvPr/>
        </p:nvSpPr>
        <p:spPr>
          <a:xfrm>
            <a:off x="9318651" y="532750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楕円 28">
            <a:extLst>
              <a:ext uri="{FF2B5EF4-FFF2-40B4-BE49-F238E27FC236}">
                <a16:creationId xmlns:a16="http://schemas.microsoft.com/office/drawing/2014/main" id="{8106E5B4-EA14-4816-9135-37B469B5A7FB}"/>
              </a:ext>
            </a:extLst>
          </p:cNvPr>
          <p:cNvSpPr/>
          <p:nvPr/>
        </p:nvSpPr>
        <p:spPr>
          <a:xfrm>
            <a:off x="9520290" y="5743575"/>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楕円 29">
            <a:extLst>
              <a:ext uri="{FF2B5EF4-FFF2-40B4-BE49-F238E27FC236}">
                <a16:creationId xmlns:a16="http://schemas.microsoft.com/office/drawing/2014/main" id="{72AAC919-9218-4C4F-9314-4E5CC0157465}"/>
              </a:ext>
            </a:extLst>
          </p:cNvPr>
          <p:cNvSpPr/>
          <p:nvPr/>
        </p:nvSpPr>
        <p:spPr>
          <a:xfrm>
            <a:off x="8726044" y="5626050"/>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CAA423C1-EB5A-40FE-8B26-B2587AADCCBF}"/>
                  </a:ext>
                </a:extLst>
              </p:cNvPr>
              <p:cNvSpPr txBox="1"/>
              <p:nvPr/>
            </p:nvSpPr>
            <p:spPr>
              <a:xfrm>
                <a:off x="314809" y="2176463"/>
                <a:ext cx="5132736" cy="369332"/>
              </a:xfrm>
              <a:prstGeom prst="rect">
                <a:avLst/>
              </a:prstGeom>
              <a:noFill/>
            </p:spPr>
            <p:txBody>
              <a:bodyPr wrap="square" rtlCol="0">
                <a:spAutoFit/>
              </a:bodyPr>
              <a:lstStyle/>
              <a:p>
                <a:pPr algn="ctr"/>
                <a:r>
                  <a:rPr lang="ja-JP" altLang="en-US" dirty="0"/>
                  <a:t>個体群の</a:t>
                </a:r>
                <a14:m>
                  <m:oMath xmlns:m="http://schemas.openxmlformats.org/officeDocument/2006/math">
                    <m:r>
                      <a:rPr kumimoji="1" lang="en-US" altLang="ja-JP" sz="1800" b="0" i="1" smtClean="0">
                        <a:latin typeface="Cambria Math" panose="02040503050406030204" pitchFamily="18" charset="0"/>
                      </a:rPr>
                      <m:t>𝑣</m:t>
                    </m:r>
                  </m:oMath>
                </a14:m>
                <a:r>
                  <a:rPr lang="ja-JP" altLang="en-US" dirty="0"/>
                  <a:t>は小さいが、</a:t>
                </a:r>
                <a14:m>
                  <m:oMath xmlns:m="http://schemas.openxmlformats.org/officeDocument/2006/math">
                    <m:r>
                      <a:rPr kumimoji="1" lang="en-US" altLang="ja-JP" b="0" i="1" smtClean="0">
                        <a:latin typeface="Cambria Math" panose="02040503050406030204" pitchFamily="18" charset="0"/>
                      </a:rPr>
                      <m:t>𝑓</m:t>
                    </m:r>
                  </m:oMath>
                </a14:m>
                <a:r>
                  <a:rPr lang="ja-JP" altLang="en-US" dirty="0"/>
                  <a:t>がまだ悪い</a:t>
                </a:r>
              </a:p>
            </p:txBody>
          </p:sp>
        </mc:Choice>
        <mc:Fallback xmlns="">
          <p:sp>
            <p:nvSpPr>
              <p:cNvPr id="31" name="テキスト ボックス 30">
                <a:extLst>
                  <a:ext uri="{FF2B5EF4-FFF2-40B4-BE49-F238E27FC236}">
                    <a16:creationId xmlns:a16="http://schemas.microsoft.com/office/drawing/2014/main" id="{CAA423C1-EB5A-40FE-8B26-B2587AADCCBF}"/>
                  </a:ext>
                </a:extLst>
              </p:cNvPr>
              <p:cNvSpPr txBox="1">
                <a:spLocks noRot="1" noChangeAspect="1" noMove="1" noResize="1" noEditPoints="1" noAdjustHandles="1" noChangeArrowheads="1" noChangeShapeType="1" noTextEdit="1"/>
              </p:cNvSpPr>
              <p:nvPr/>
            </p:nvSpPr>
            <p:spPr>
              <a:xfrm>
                <a:off x="314809" y="2176463"/>
                <a:ext cx="5132736" cy="369332"/>
              </a:xfrm>
              <a:prstGeom prst="rect">
                <a:avLst/>
              </a:prstGeom>
              <a:blipFill>
                <a:blip r:embed="rId3"/>
                <a:stretch>
                  <a:fillRect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410F6473-09B2-4E77-9181-392AE45C5C14}"/>
                  </a:ext>
                </a:extLst>
              </p:cNvPr>
              <p:cNvSpPr txBox="1"/>
              <p:nvPr/>
            </p:nvSpPr>
            <p:spPr>
              <a:xfrm>
                <a:off x="6503542" y="2176463"/>
                <a:ext cx="5630217" cy="369332"/>
              </a:xfrm>
              <a:prstGeom prst="rect">
                <a:avLst/>
              </a:prstGeom>
              <a:noFill/>
            </p:spPr>
            <p:txBody>
              <a:bodyPr wrap="square" rtlCol="0">
                <a:spAutoFit/>
              </a:bodyPr>
              <a:lstStyle/>
              <a:p>
                <a:pPr algn="ctr"/>
                <a14:m>
                  <m:oMath xmlns:m="http://schemas.openxmlformats.org/officeDocument/2006/math">
                    <m:r>
                      <a:rPr kumimoji="1" lang="en-US" altLang="ja-JP" sz="1800" b="0" i="1" smtClean="0">
                        <a:latin typeface="Cambria Math" panose="02040503050406030204" pitchFamily="18" charset="0"/>
                      </a:rPr>
                      <m:t>𝑣</m:t>
                    </m:r>
                  </m:oMath>
                </a14:m>
                <a:r>
                  <a:rPr lang="ja-JP" altLang="en-US" dirty="0"/>
                  <a:t>が悪化してもパレートフロンティアに近づくなら、すぐ更新する</a:t>
                </a:r>
              </a:p>
            </p:txBody>
          </p:sp>
        </mc:Choice>
        <mc:Fallback xmlns="">
          <p:sp>
            <p:nvSpPr>
              <p:cNvPr id="32" name="テキスト ボックス 31">
                <a:extLst>
                  <a:ext uri="{FF2B5EF4-FFF2-40B4-BE49-F238E27FC236}">
                    <a16:creationId xmlns:a16="http://schemas.microsoft.com/office/drawing/2014/main" id="{410F6473-09B2-4E77-9181-392AE45C5C14}"/>
                  </a:ext>
                </a:extLst>
              </p:cNvPr>
              <p:cNvSpPr txBox="1">
                <a:spLocks noRot="1" noChangeAspect="1" noMove="1" noResize="1" noEditPoints="1" noAdjustHandles="1" noChangeArrowheads="1" noChangeShapeType="1" noTextEdit="1"/>
              </p:cNvSpPr>
              <p:nvPr/>
            </p:nvSpPr>
            <p:spPr>
              <a:xfrm>
                <a:off x="6503542" y="2176463"/>
                <a:ext cx="5630217" cy="369332"/>
              </a:xfrm>
              <a:prstGeom prst="rect">
                <a:avLst/>
              </a:prstGeom>
              <a:blipFill>
                <a:blip r:embed="rId4"/>
                <a:stretch>
                  <a:fillRect t="-8197" r="-217" b="-24590"/>
                </a:stretch>
              </a:blipFill>
            </p:spPr>
            <p:txBody>
              <a:bodyPr/>
              <a:lstStyle/>
              <a:p>
                <a:r>
                  <a:rPr lang="ja-JP" altLang="en-US">
                    <a:noFill/>
                  </a:rPr>
                  <a:t> </a:t>
                </a:r>
              </a:p>
            </p:txBody>
          </p:sp>
        </mc:Fallback>
      </mc:AlternateContent>
      <p:sp>
        <p:nvSpPr>
          <p:cNvPr id="33" name="二等辺三角形 32">
            <a:extLst>
              <a:ext uri="{FF2B5EF4-FFF2-40B4-BE49-F238E27FC236}">
                <a16:creationId xmlns:a16="http://schemas.microsoft.com/office/drawing/2014/main" id="{0AED2095-ABC5-491E-9219-FD0C9188BCCD}"/>
              </a:ext>
            </a:extLst>
          </p:cNvPr>
          <p:cNvSpPr/>
          <p:nvPr/>
        </p:nvSpPr>
        <p:spPr>
          <a:xfrm rot="5400000">
            <a:off x="5694236" y="4293385"/>
            <a:ext cx="920933" cy="26980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テキスト ボックス 33">
            <a:extLst>
              <a:ext uri="{FF2B5EF4-FFF2-40B4-BE49-F238E27FC236}">
                <a16:creationId xmlns:a16="http://schemas.microsoft.com/office/drawing/2014/main" id="{7B1AAB57-578E-435B-9690-ACEEFEC9D41D}"/>
              </a:ext>
            </a:extLst>
          </p:cNvPr>
          <p:cNvSpPr txBox="1"/>
          <p:nvPr/>
        </p:nvSpPr>
        <p:spPr>
          <a:xfrm>
            <a:off x="5007609" y="3470475"/>
            <a:ext cx="2176781" cy="369332"/>
          </a:xfrm>
          <a:prstGeom prst="rect">
            <a:avLst/>
          </a:prstGeom>
          <a:noFill/>
        </p:spPr>
        <p:txBody>
          <a:bodyPr wrap="square" rtlCol="0">
            <a:spAutoFit/>
          </a:bodyPr>
          <a:lstStyle/>
          <a:p>
            <a:pPr algn="ctr"/>
            <a:r>
              <a:rPr lang="ja-JP" altLang="en-US" dirty="0"/>
              <a:t>このまま切り替えると</a:t>
            </a:r>
          </a:p>
        </p:txBody>
      </p:sp>
      <p:sp>
        <p:nvSpPr>
          <p:cNvPr id="35" name="吹き出し: 角を丸めた四角形 34">
            <a:extLst>
              <a:ext uri="{FF2B5EF4-FFF2-40B4-BE49-F238E27FC236}">
                <a16:creationId xmlns:a16="http://schemas.microsoft.com/office/drawing/2014/main" id="{397626B4-CC67-4F19-95FE-A5F6392B2458}"/>
              </a:ext>
            </a:extLst>
          </p:cNvPr>
          <p:cNvSpPr/>
          <p:nvPr/>
        </p:nvSpPr>
        <p:spPr>
          <a:xfrm>
            <a:off x="3591679" y="4284552"/>
            <a:ext cx="2428121" cy="464342"/>
          </a:xfrm>
          <a:prstGeom prst="wedgeRoundRectCallout">
            <a:avLst>
              <a:gd name="adj1" fmla="val -35718"/>
              <a:gd name="adj2" fmla="val -155255"/>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r>
              <a:rPr kumimoji="1" lang="ja-JP" altLang="en-US" dirty="0"/>
              <a:t>つだけ可能解を得た</a:t>
            </a:r>
          </a:p>
        </p:txBody>
      </p:sp>
      <p:sp>
        <p:nvSpPr>
          <p:cNvPr id="36" name="テキスト ボックス 35">
            <a:extLst>
              <a:ext uri="{FF2B5EF4-FFF2-40B4-BE49-F238E27FC236}">
                <a16:creationId xmlns:a16="http://schemas.microsoft.com/office/drawing/2014/main" id="{C0579BF3-A62A-4F9F-8256-113A64141B8B}"/>
              </a:ext>
            </a:extLst>
          </p:cNvPr>
          <p:cNvSpPr txBox="1"/>
          <p:nvPr/>
        </p:nvSpPr>
        <p:spPr>
          <a:xfrm>
            <a:off x="2144616" y="2735208"/>
            <a:ext cx="1615753" cy="338554"/>
          </a:xfrm>
          <a:prstGeom prst="rect">
            <a:avLst/>
          </a:prstGeom>
          <a:noFill/>
        </p:spPr>
        <p:txBody>
          <a:bodyPr wrap="square" rtlCol="0">
            <a:spAutoFit/>
          </a:bodyPr>
          <a:lstStyle/>
          <a:p>
            <a:pPr algn="ctr"/>
            <a:r>
              <a:rPr lang="en-US" altLang="ja-JP" sz="1600" dirty="0"/>
              <a:t>p-best</a:t>
            </a:r>
            <a:r>
              <a:rPr lang="ja-JP" altLang="en-US" sz="1600" dirty="0"/>
              <a:t>集合</a:t>
            </a:r>
          </a:p>
        </p:txBody>
      </p:sp>
      <p:sp>
        <p:nvSpPr>
          <p:cNvPr id="39" name="テキスト ボックス 38">
            <a:extLst>
              <a:ext uri="{FF2B5EF4-FFF2-40B4-BE49-F238E27FC236}">
                <a16:creationId xmlns:a16="http://schemas.microsoft.com/office/drawing/2014/main" id="{A338CEFE-0400-4F9D-9617-D3D11540D562}"/>
              </a:ext>
            </a:extLst>
          </p:cNvPr>
          <p:cNvSpPr txBox="1"/>
          <p:nvPr/>
        </p:nvSpPr>
        <p:spPr>
          <a:xfrm>
            <a:off x="7503082" y="4957995"/>
            <a:ext cx="1103581" cy="338554"/>
          </a:xfrm>
          <a:prstGeom prst="rect">
            <a:avLst/>
          </a:prstGeom>
          <a:noFill/>
        </p:spPr>
        <p:txBody>
          <a:bodyPr wrap="square" rtlCol="0">
            <a:spAutoFit/>
          </a:bodyPr>
          <a:lstStyle/>
          <a:p>
            <a:pPr algn="ctr"/>
            <a:r>
              <a:rPr lang="ja-JP" altLang="en-US" sz="1600" dirty="0"/>
              <a:t>個体群</a:t>
            </a:r>
          </a:p>
        </p:txBody>
      </p:sp>
      <p:sp>
        <p:nvSpPr>
          <p:cNvPr id="4" name="正方形/長方形 3">
            <a:extLst>
              <a:ext uri="{FF2B5EF4-FFF2-40B4-BE49-F238E27FC236}">
                <a16:creationId xmlns:a16="http://schemas.microsoft.com/office/drawing/2014/main" id="{2B9B3B22-6E51-4B54-86E4-41A0B2A0D977}"/>
              </a:ext>
            </a:extLst>
          </p:cNvPr>
          <p:cNvSpPr/>
          <p:nvPr/>
        </p:nvSpPr>
        <p:spPr>
          <a:xfrm>
            <a:off x="3619195" y="3484413"/>
            <a:ext cx="258849" cy="24454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正方形/長方形 39">
            <a:extLst>
              <a:ext uri="{FF2B5EF4-FFF2-40B4-BE49-F238E27FC236}">
                <a16:creationId xmlns:a16="http://schemas.microsoft.com/office/drawing/2014/main" id="{DB34B95C-115A-4C97-8ADE-C4E3B2BC5240}"/>
              </a:ext>
            </a:extLst>
          </p:cNvPr>
          <p:cNvSpPr/>
          <p:nvPr/>
        </p:nvSpPr>
        <p:spPr>
          <a:xfrm>
            <a:off x="9991420" y="3481328"/>
            <a:ext cx="258849" cy="24454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テキスト ボックス 40">
            <a:extLst>
              <a:ext uri="{FF2B5EF4-FFF2-40B4-BE49-F238E27FC236}">
                <a16:creationId xmlns:a16="http://schemas.microsoft.com/office/drawing/2014/main" id="{9D616C78-5C4E-4C91-A38A-22BDC8A1F2D3}"/>
              </a:ext>
            </a:extLst>
          </p:cNvPr>
          <p:cNvSpPr txBox="1"/>
          <p:nvPr/>
        </p:nvSpPr>
        <p:spPr>
          <a:xfrm>
            <a:off x="2886380" y="3730618"/>
            <a:ext cx="1103581" cy="338554"/>
          </a:xfrm>
          <a:prstGeom prst="rect">
            <a:avLst/>
          </a:prstGeom>
          <a:noFill/>
        </p:spPr>
        <p:txBody>
          <a:bodyPr wrap="square" rtlCol="0">
            <a:spAutoFit/>
          </a:bodyPr>
          <a:lstStyle/>
          <a:p>
            <a:pPr algn="ctr"/>
            <a:r>
              <a:rPr lang="ja-JP" altLang="en-US" sz="1600" dirty="0">
                <a:solidFill>
                  <a:schemeClr val="accent4"/>
                </a:solidFill>
              </a:rPr>
              <a:t>最良解</a:t>
            </a:r>
          </a:p>
        </p:txBody>
      </p:sp>
      <p:sp>
        <p:nvSpPr>
          <p:cNvPr id="42" name="テキスト ボックス 41">
            <a:extLst>
              <a:ext uri="{FF2B5EF4-FFF2-40B4-BE49-F238E27FC236}">
                <a16:creationId xmlns:a16="http://schemas.microsoft.com/office/drawing/2014/main" id="{DB7892CA-5374-4EE4-83CA-6EAB87383145}"/>
              </a:ext>
            </a:extLst>
          </p:cNvPr>
          <p:cNvSpPr txBox="1"/>
          <p:nvPr/>
        </p:nvSpPr>
        <p:spPr>
          <a:xfrm>
            <a:off x="9318650" y="3730618"/>
            <a:ext cx="1103581" cy="338554"/>
          </a:xfrm>
          <a:prstGeom prst="rect">
            <a:avLst/>
          </a:prstGeom>
          <a:noFill/>
        </p:spPr>
        <p:txBody>
          <a:bodyPr wrap="square" rtlCol="0">
            <a:spAutoFit/>
          </a:bodyPr>
          <a:lstStyle/>
          <a:p>
            <a:pPr algn="ctr"/>
            <a:r>
              <a:rPr lang="ja-JP" altLang="en-US" sz="1600" dirty="0">
                <a:solidFill>
                  <a:schemeClr val="accent4"/>
                </a:solidFill>
              </a:rPr>
              <a:t>最良解</a:t>
            </a:r>
          </a:p>
        </p:txBody>
      </p:sp>
      <p:sp>
        <p:nvSpPr>
          <p:cNvPr id="43" name="吹き出し: 角を丸めた四角形 42">
            <a:extLst>
              <a:ext uri="{FF2B5EF4-FFF2-40B4-BE49-F238E27FC236}">
                <a16:creationId xmlns:a16="http://schemas.microsoft.com/office/drawing/2014/main" id="{BF42C0FE-3687-4302-B2A6-02DC98A712E7}"/>
              </a:ext>
            </a:extLst>
          </p:cNvPr>
          <p:cNvSpPr/>
          <p:nvPr/>
        </p:nvSpPr>
        <p:spPr>
          <a:xfrm>
            <a:off x="10250269" y="3858919"/>
            <a:ext cx="1203691" cy="369332"/>
          </a:xfrm>
          <a:prstGeom prst="wedgeRoundRectCallout">
            <a:avLst>
              <a:gd name="adj1" fmla="val -39675"/>
              <a:gd name="adj2" fmla="val -106254"/>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停滞する</a:t>
            </a:r>
          </a:p>
        </p:txBody>
      </p:sp>
    </p:spTree>
    <p:extLst>
      <p:ext uri="{BB962C8B-B14F-4D97-AF65-F5344CB8AC3E}">
        <p14:creationId xmlns:p14="http://schemas.microsoft.com/office/powerpoint/2010/main" val="2462249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en-US" altLang="ja-JP" dirty="0"/>
              <a:t>M2 </a:t>
            </a:r>
            <a:r>
              <a:rPr lang="ja-JP" altLang="en-US" dirty="0"/>
              <a:t>小嶋さんの状況（制約対処法：</a:t>
            </a:r>
            <a:r>
              <a:rPr lang="en-US" altLang="ja-JP" dirty="0"/>
              <a:t>CHT</a:t>
            </a:r>
            <a:r>
              <a:rPr lang="ja-JP" altLang="en-US" dirty="0"/>
              <a:t>）</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学生の状況</a:t>
            </a:r>
          </a:p>
        </p:txBody>
      </p:sp>
      <p:sp>
        <p:nvSpPr>
          <p:cNvPr id="56" name="テキスト プレースホルダー 2">
            <a:extLst>
              <a:ext uri="{FF2B5EF4-FFF2-40B4-BE49-F238E27FC236}">
                <a16:creationId xmlns:a16="http://schemas.microsoft.com/office/drawing/2014/main" id="{CF1A1A4B-22A1-4443-B141-54CAD4C219FC}"/>
              </a:ext>
            </a:extLst>
          </p:cNvPr>
          <p:cNvSpPr txBox="1">
            <a:spLocks/>
          </p:cNvSpPr>
          <p:nvPr/>
        </p:nvSpPr>
        <p:spPr>
          <a:xfrm>
            <a:off x="408177" y="1078309"/>
            <a:ext cx="11364723" cy="110291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MOEA/D</a:t>
            </a:r>
            <a:r>
              <a:rPr lang="ja-JP" altLang="en-US" sz="2800" dirty="0"/>
              <a:t>ベース</a:t>
            </a:r>
            <a:r>
              <a:rPr lang="en-US" altLang="ja-JP" sz="2800" dirty="0"/>
              <a:t>CHT</a:t>
            </a:r>
            <a:r>
              <a:rPr lang="ja-JP" altLang="en-US" sz="2800" dirty="0"/>
              <a:t>における正規化で修論をまとめている。</a:t>
            </a:r>
            <a:endParaRPr lang="en-US" altLang="ja-JP" sz="2800" dirty="0"/>
          </a:p>
        </p:txBody>
      </p:sp>
      <p:sp>
        <p:nvSpPr>
          <p:cNvPr id="95" name="テキスト ボックス 94">
            <a:extLst>
              <a:ext uri="{FF2B5EF4-FFF2-40B4-BE49-F238E27FC236}">
                <a16:creationId xmlns:a16="http://schemas.microsoft.com/office/drawing/2014/main" id="{44341ACA-4F5F-45E5-BFD7-E26B2C9018EB}"/>
              </a:ext>
            </a:extLst>
          </p:cNvPr>
          <p:cNvSpPr txBox="1"/>
          <p:nvPr/>
        </p:nvSpPr>
        <p:spPr>
          <a:xfrm>
            <a:off x="9978810" y="1103966"/>
            <a:ext cx="1890261" cy="369332"/>
          </a:xfrm>
          <a:prstGeom prst="rect">
            <a:avLst/>
          </a:prstGeom>
          <a:noFill/>
        </p:spPr>
        <p:txBody>
          <a:bodyPr wrap="none" rtlCol="0">
            <a:spAutoFit/>
          </a:bodyPr>
          <a:lstStyle/>
          <a:p>
            <a:r>
              <a:rPr kumimoji="1" lang="ja-JP" altLang="en-US" dirty="0"/>
              <a:t>修論発表（</a:t>
            </a:r>
            <a:r>
              <a:rPr kumimoji="1" lang="en-US" altLang="ja-JP" dirty="0"/>
              <a:t>2/7</a:t>
            </a:r>
            <a:r>
              <a:rPr kumimoji="1" lang="ja-JP" altLang="en-US" dirty="0"/>
              <a:t>）</a:t>
            </a:r>
          </a:p>
        </p:txBody>
      </p:sp>
      <p:pic>
        <p:nvPicPr>
          <p:cNvPr id="28" name="図 27">
            <a:extLst>
              <a:ext uri="{FF2B5EF4-FFF2-40B4-BE49-F238E27FC236}">
                <a16:creationId xmlns:a16="http://schemas.microsoft.com/office/drawing/2014/main" id="{5580429F-3A37-4EE0-8F2F-9CB078284B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4139" y="3658179"/>
            <a:ext cx="3557936" cy="2351856"/>
          </a:xfrm>
          <a:prstGeom prst="rect">
            <a:avLst/>
          </a:prstGeom>
        </p:spPr>
      </p:pic>
      <p:sp>
        <p:nvSpPr>
          <p:cNvPr id="29" name="部分円 28">
            <a:extLst>
              <a:ext uri="{FF2B5EF4-FFF2-40B4-BE49-F238E27FC236}">
                <a16:creationId xmlns:a16="http://schemas.microsoft.com/office/drawing/2014/main" id="{C066917E-DA79-4C28-977F-0D0A455547A1}"/>
              </a:ext>
            </a:extLst>
          </p:cNvPr>
          <p:cNvSpPr/>
          <p:nvPr/>
        </p:nvSpPr>
        <p:spPr>
          <a:xfrm rot="5400000">
            <a:off x="2367071" y="2243283"/>
            <a:ext cx="2160000" cy="2160000"/>
          </a:xfrm>
          <a:prstGeom prst="pie">
            <a:avLst>
              <a:gd name="adj1" fmla="val 15314341"/>
              <a:gd name="adj2" fmla="val 16176703"/>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mc:Choice xmlns:a14="http://schemas.microsoft.com/office/drawing/2010/main" Requires="a14">
          <p:sp>
            <p:nvSpPr>
              <p:cNvPr id="30" name="テキスト ボックス 29">
                <a:extLst>
                  <a:ext uri="{FF2B5EF4-FFF2-40B4-BE49-F238E27FC236}">
                    <a16:creationId xmlns:a16="http://schemas.microsoft.com/office/drawing/2014/main" id="{C7B17273-85AE-4C5E-98E6-FAC83E219A9E}"/>
                  </a:ext>
                </a:extLst>
              </p:cNvPr>
              <p:cNvSpPr txBox="1"/>
              <p:nvPr/>
            </p:nvSpPr>
            <p:spPr>
              <a:xfrm>
                <a:off x="1367114" y="1519406"/>
                <a:ext cx="3446495" cy="357021"/>
              </a:xfrm>
              <a:prstGeom prst="rect">
                <a:avLst/>
              </a:prstGeom>
              <a:noFill/>
            </p:spPr>
            <p:txBody>
              <a:bodyPr wrap="square" rtlCol="0">
                <a:spAutoFit/>
              </a:bodyPr>
              <a:lstStyle/>
              <a:p>
                <a:pPr algn="ctr"/>
                <a:r>
                  <a:rPr lang="ja-JP" altLang="en-US" sz="1600" b="1" dirty="0"/>
                  <a:t>各個体の位置ベクトルの角度</a:t>
                </a:r>
                <a14:m>
                  <m:oMath xmlns:m="http://schemas.openxmlformats.org/officeDocument/2006/math">
                    <m:sSubSup>
                      <m:sSubSupPr>
                        <m:ctrlPr>
                          <a:rPr kumimoji="1" lang="en-US" altLang="ja-JP" sz="1600" i="1">
                            <a:latin typeface="Cambria Math" panose="02040503050406030204" pitchFamily="18" charset="0"/>
                          </a:rPr>
                        </m:ctrlPr>
                      </m:sSubSupPr>
                      <m:e>
                        <m:r>
                          <a:rPr kumimoji="1" lang="en-US" altLang="ja-JP" sz="1600" i="1">
                            <a:latin typeface="Cambria Math" panose="02040503050406030204" pitchFamily="18" charset="0"/>
                          </a:rPr>
                          <m:t>𝜃</m:t>
                        </m:r>
                      </m:e>
                      <m:sub>
                        <m:r>
                          <a:rPr kumimoji="1" lang="en-US" altLang="ja-JP" sz="1600" b="1" i="1" smtClean="0">
                            <a:latin typeface="Cambria Math" panose="02040503050406030204" pitchFamily="18" charset="0"/>
                          </a:rPr>
                          <m:t>𝑭</m:t>
                        </m:r>
                      </m:sub>
                      <m:sup>
                        <m:r>
                          <a:rPr kumimoji="1" lang="en-US" altLang="ja-JP" sz="1600" i="1">
                            <a:latin typeface="Cambria Math" panose="02040503050406030204" pitchFamily="18" charset="0"/>
                          </a:rPr>
                          <m:t>𝑖</m:t>
                        </m:r>
                      </m:sup>
                    </m:sSubSup>
                  </m:oMath>
                </a14:m>
                <a:r>
                  <a:rPr lang="ja-JP" altLang="en-US" sz="1600" b="1" dirty="0"/>
                  <a:t>の推移</a:t>
                </a:r>
                <a:endParaRPr kumimoji="1" lang="ja-JP" altLang="en-US" sz="1600" b="1" dirty="0"/>
              </a:p>
            </p:txBody>
          </p:sp>
        </mc:Choice>
        <mc:Fallback>
          <p:sp>
            <p:nvSpPr>
              <p:cNvPr id="30" name="テキスト ボックス 29">
                <a:extLst>
                  <a:ext uri="{FF2B5EF4-FFF2-40B4-BE49-F238E27FC236}">
                    <a16:creationId xmlns:a16="http://schemas.microsoft.com/office/drawing/2014/main" id="{C7B17273-85AE-4C5E-98E6-FAC83E219A9E}"/>
                  </a:ext>
                </a:extLst>
              </p:cNvPr>
              <p:cNvSpPr txBox="1">
                <a:spLocks noRot="1" noChangeAspect="1" noMove="1" noResize="1" noEditPoints="1" noAdjustHandles="1" noChangeArrowheads="1" noChangeShapeType="1" noTextEdit="1"/>
              </p:cNvSpPr>
              <p:nvPr/>
            </p:nvSpPr>
            <p:spPr>
              <a:xfrm>
                <a:off x="1367114" y="1519406"/>
                <a:ext cx="3446495" cy="357021"/>
              </a:xfrm>
              <a:prstGeom prst="rect">
                <a:avLst/>
              </a:prstGeom>
              <a:blipFill>
                <a:blip r:embed="rId3"/>
                <a:stretch>
                  <a:fillRect l="-353" t="-1695" r="-353" b="-18644"/>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2" name="テキスト ボックス 31">
                <a:extLst>
                  <a:ext uri="{FF2B5EF4-FFF2-40B4-BE49-F238E27FC236}">
                    <a16:creationId xmlns:a16="http://schemas.microsoft.com/office/drawing/2014/main" id="{FCE71704-20A1-41F5-BCC4-0B264F06209F}"/>
                  </a:ext>
                </a:extLst>
              </p:cNvPr>
              <p:cNvSpPr txBox="1"/>
              <p:nvPr/>
            </p:nvSpPr>
            <p:spPr>
              <a:xfrm>
                <a:off x="1053467" y="3652413"/>
                <a:ext cx="416204" cy="2115351"/>
              </a:xfrm>
              <a:prstGeom prst="rect">
                <a:avLst/>
              </a:prstGeom>
              <a:solidFill>
                <a:schemeClr val="bg1"/>
              </a:solidFill>
            </p:spPr>
            <p:txBody>
              <a:bodyPr vert="vert270" wrap="square" rtlCol="0">
                <a:spAutoFit/>
              </a:bodyPr>
              <a:lstStyle/>
              <a:p>
                <a:pPr algn="ctr"/>
                <a:r>
                  <a:rPr lang="ja-JP" altLang="en-US" sz="1400" dirty="0"/>
                  <a:t>各個体の角度</a:t>
                </a:r>
                <a14:m>
                  <m:oMath xmlns:m="http://schemas.openxmlformats.org/officeDocument/2006/math">
                    <m:sSubSup>
                      <m:sSubSupPr>
                        <m:ctrlPr>
                          <a:rPr kumimoji="1" lang="en-US" altLang="ja-JP" sz="1400" i="1" smtClean="0">
                            <a:latin typeface="Cambria Math" panose="02040503050406030204" pitchFamily="18" charset="0"/>
                          </a:rPr>
                        </m:ctrlPr>
                      </m:sSubSupPr>
                      <m:e>
                        <m:r>
                          <a:rPr kumimoji="1" lang="en-US" altLang="ja-JP" sz="1400" b="0" i="1">
                            <a:latin typeface="Cambria Math" panose="02040503050406030204" pitchFamily="18" charset="0"/>
                          </a:rPr>
                          <m:t>𝜃</m:t>
                        </m:r>
                      </m:e>
                      <m:sub>
                        <m:r>
                          <a:rPr kumimoji="1" lang="en-US" altLang="ja-JP" sz="1400" b="1" i="1" smtClean="0">
                            <a:latin typeface="Cambria Math" panose="02040503050406030204" pitchFamily="18" charset="0"/>
                          </a:rPr>
                          <m:t>𝑭</m:t>
                        </m:r>
                      </m:sub>
                      <m:sup>
                        <m:r>
                          <a:rPr kumimoji="1" lang="en-US" altLang="ja-JP" sz="1400" b="0" i="1" smtClean="0">
                            <a:latin typeface="Cambria Math" panose="02040503050406030204" pitchFamily="18" charset="0"/>
                          </a:rPr>
                          <m:t>𝑖</m:t>
                        </m:r>
                      </m:sup>
                    </m:sSubSup>
                  </m:oMath>
                </a14:m>
                <a:r>
                  <a:rPr kumimoji="1" lang="en-US" altLang="ja-JP" sz="1400" dirty="0"/>
                  <a:t> [deg]</a:t>
                </a:r>
                <a:endParaRPr kumimoji="1" lang="ja-JP" altLang="en-US" sz="1400" dirty="0"/>
              </a:p>
            </p:txBody>
          </p:sp>
        </mc:Choice>
        <mc:Fallback>
          <p:sp>
            <p:nvSpPr>
              <p:cNvPr id="32" name="テキスト ボックス 31">
                <a:extLst>
                  <a:ext uri="{FF2B5EF4-FFF2-40B4-BE49-F238E27FC236}">
                    <a16:creationId xmlns:a16="http://schemas.microsoft.com/office/drawing/2014/main" id="{FCE71704-20A1-41F5-BCC4-0B264F06209F}"/>
                  </a:ext>
                </a:extLst>
              </p:cNvPr>
              <p:cNvSpPr txBox="1">
                <a:spLocks noRot="1" noChangeAspect="1" noMove="1" noResize="1" noEditPoints="1" noAdjustHandles="1" noChangeArrowheads="1" noChangeShapeType="1" noTextEdit="1"/>
              </p:cNvSpPr>
              <p:nvPr/>
            </p:nvSpPr>
            <p:spPr>
              <a:xfrm>
                <a:off x="1053467" y="3652413"/>
                <a:ext cx="416204" cy="2115351"/>
              </a:xfrm>
              <a:prstGeom prst="rect">
                <a:avLst/>
              </a:prstGeom>
              <a:blipFill>
                <a:blip r:embed="rId4"/>
                <a:stretch>
                  <a:fillRect r="-4412"/>
                </a:stretch>
              </a:blipFill>
            </p:spPr>
            <p:txBody>
              <a:bodyPr/>
              <a:lstStyle/>
              <a:p>
                <a:r>
                  <a:rPr lang="ja-JP" altLang="en-US">
                    <a:noFill/>
                  </a:rPr>
                  <a:t> </a:t>
                </a:r>
              </a:p>
            </p:txBody>
          </p:sp>
        </mc:Fallback>
      </mc:AlternateContent>
      <p:cxnSp>
        <p:nvCxnSpPr>
          <p:cNvPr id="33" name="直線矢印コネクタ 32">
            <a:extLst>
              <a:ext uri="{FF2B5EF4-FFF2-40B4-BE49-F238E27FC236}">
                <a16:creationId xmlns:a16="http://schemas.microsoft.com/office/drawing/2014/main" id="{37045361-4DC4-4B78-BA11-4089FA98E090}"/>
              </a:ext>
            </a:extLst>
          </p:cNvPr>
          <p:cNvCxnSpPr>
            <a:cxnSpLocks/>
          </p:cNvCxnSpPr>
          <p:nvPr/>
        </p:nvCxnSpPr>
        <p:spPr>
          <a:xfrm flipV="1">
            <a:off x="3460164" y="1877548"/>
            <a:ext cx="0" cy="14307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90D43376-6D66-4E12-9FF8-EDCE706C5116}"/>
              </a:ext>
            </a:extLst>
          </p:cNvPr>
          <p:cNvCxnSpPr>
            <a:cxnSpLocks/>
          </p:cNvCxnSpPr>
          <p:nvPr/>
        </p:nvCxnSpPr>
        <p:spPr>
          <a:xfrm>
            <a:off x="3460164" y="3308342"/>
            <a:ext cx="16559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5" name="テキスト ボックス 34">
                <a:extLst>
                  <a:ext uri="{FF2B5EF4-FFF2-40B4-BE49-F238E27FC236}">
                    <a16:creationId xmlns:a16="http://schemas.microsoft.com/office/drawing/2014/main" id="{0C024329-7F1C-478C-9833-F408F5F88B15}"/>
                  </a:ext>
                </a:extLst>
              </p:cNvPr>
              <p:cNvSpPr txBox="1"/>
              <p:nvPr/>
            </p:nvSpPr>
            <p:spPr>
              <a:xfrm>
                <a:off x="3702188" y="3315123"/>
                <a:ext cx="1110954" cy="338554"/>
              </a:xfrm>
              <a:prstGeom prst="rect">
                <a:avLst/>
              </a:prstGeom>
              <a:noFill/>
            </p:spPr>
            <p:txBody>
              <a:bodyPr wrap="square" rtlCol="0">
                <a:spAutoFit/>
              </a:bodyPr>
              <a:lstStyle/>
              <a:p>
                <a:pPr algn="ctr"/>
                <a:r>
                  <a:rPr kumimoji="1" lang="en-US" altLang="ja-JP" sz="1600" dirty="0"/>
                  <a:t>scaled </a:t>
                </a:r>
                <a14:m>
                  <m:oMath xmlns:m="http://schemas.openxmlformats.org/officeDocument/2006/math">
                    <m:r>
                      <a:rPr lang="en-US" altLang="ja-JP" sz="1600" b="0" i="1" smtClean="0">
                        <a:latin typeface="Cambria Math" panose="02040503050406030204" pitchFamily="18" charset="0"/>
                      </a:rPr>
                      <m:t>𝑓</m:t>
                    </m:r>
                  </m:oMath>
                </a14:m>
                <a:endParaRPr kumimoji="1" lang="ja-JP" altLang="en-US" sz="1600" dirty="0"/>
              </a:p>
            </p:txBody>
          </p:sp>
        </mc:Choice>
        <mc:Fallback>
          <p:sp>
            <p:nvSpPr>
              <p:cNvPr id="35" name="テキスト ボックス 34">
                <a:extLst>
                  <a:ext uri="{FF2B5EF4-FFF2-40B4-BE49-F238E27FC236}">
                    <a16:creationId xmlns:a16="http://schemas.microsoft.com/office/drawing/2014/main" id="{0C024329-7F1C-478C-9833-F408F5F88B15}"/>
                  </a:ext>
                </a:extLst>
              </p:cNvPr>
              <p:cNvSpPr txBox="1">
                <a:spLocks noRot="1" noChangeAspect="1" noMove="1" noResize="1" noEditPoints="1" noAdjustHandles="1" noChangeArrowheads="1" noChangeShapeType="1" noTextEdit="1"/>
              </p:cNvSpPr>
              <p:nvPr/>
            </p:nvSpPr>
            <p:spPr>
              <a:xfrm>
                <a:off x="3702188" y="3315123"/>
                <a:ext cx="1110954" cy="338554"/>
              </a:xfrm>
              <a:prstGeom prst="rect">
                <a:avLst/>
              </a:prstGeom>
              <a:blipFill>
                <a:blip r:embed="rId5"/>
                <a:stretch>
                  <a:fillRect t="-5455" b="-2363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6" name="テキスト ボックス 35">
                <a:extLst>
                  <a:ext uri="{FF2B5EF4-FFF2-40B4-BE49-F238E27FC236}">
                    <a16:creationId xmlns:a16="http://schemas.microsoft.com/office/drawing/2014/main" id="{0C59B508-00B5-4349-892E-0993B9C06511}"/>
                  </a:ext>
                </a:extLst>
              </p:cNvPr>
              <p:cNvSpPr txBox="1"/>
              <p:nvPr/>
            </p:nvSpPr>
            <p:spPr>
              <a:xfrm>
                <a:off x="2404680" y="2530554"/>
                <a:ext cx="1110954" cy="338554"/>
              </a:xfrm>
              <a:prstGeom prst="rect">
                <a:avLst/>
              </a:prstGeom>
              <a:noFill/>
            </p:spPr>
            <p:txBody>
              <a:bodyPr wrap="square" rtlCol="0">
                <a:spAutoFit/>
              </a:bodyPr>
              <a:lstStyle/>
              <a:p>
                <a:pPr algn="ctr"/>
                <a:r>
                  <a:rPr kumimoji="1" lang="en-US" altLang="ja-JP" sz="1600" dirty="0"/>
                  <a:t>scaled </a:t>
                </a:r>
                <a14:m>
                  <m:oMath xmlns:m="http://schemas.openxmlformats.org/officeDocument/2006/math">
                    <m:r>
                      <a:rPr lang="en-US" altLang="ja-JP" sz="1600" b="0" i="1" smtClean="0">
                        <a:latin typeface="Cambria Math" panose="02040503050406030204" pitchFamily="18" charset="0"/>
                      </a:rPr>
                      <m:t>𝑣</m:t>
                    </m:r>
                  </m:oMath>
                </a14:m>
                <a:endParaRPr kumimoji="1" lang="ja-JP" altLang="en-US" sz="1600" dirty="0"/>
              </a:p>
            </p:txBody>
          </p:sp>
        </mc:Choice>
        <mc:Fallback>
          <p:sp>
            <p:nvSpPr>
              <p:cNvPr id="36" name="テキスト ボックス 35">
                <a:extLst>
                  <a:ext uri="{FF2B5EF4-FFF2-40B4-BE49-F238E27FC236}">
                    <a16:creationId xmlns:a16="http://schemas.microsoft.com/office/drawing/2014/main" id="{0C59B508-00B5-4349-892E-0993B9C06511}"/>
                  </a:ext>
                </a:extLst>
              </p:cNvPr>
              <p:cNvSpPr txBox="1">
                <a:spLocks noRot="1" noChangeAspect="1" noMove="1" noResize="1" noEditPoints="1" noAdjustHandles="1" noChangeArrowheads="1" noChangeShapeType="1" noTextEdit="1"/>
              </p:cNvSpPr>
              <p:nvPr/>
            </p:nvSpPr>
            <p:spPr>
              <a:xfrm>
                <a:off x="2404680" y="2530554"/>
                <a:ext cx="1110954" cy="338554"/>
              </a:xfrm>
              <a:prstGeom prst="rect">
                <a:avLst/>
              </a:prstGeom>
              <a:blipFill>
                <a:blip r:embed="rId6"/>
                <a:stretch>
                  <a:fillRect t="-5357" b="-21429"/>
                </a:stretch>
              </a:blipFill>
            </p:spPr>
            <p:txBody>
              <a:bodyPr/>
              <a:lstStyle/>
              <a:p>
                <a:r>
                  <a:rPr lang="ja-JP" altLang="en-US">
                    <a:noFill/>
                  </a:rPr>
                  <a:t> </a:t>
                </a:r>
              </a:p>
            </p:txBody>
          </p:sp>
        </mc:Fallback>
      </mc:AlternateContent>
      <p:sp>
        <p:nvSpPr>
          <p:cNvPr id="37" name="テキスト ボックス 36">
            <a:extLst>
              <a:ext uri="{FF2B5EF4-FFF2-40B4-BE49-F238E27FC236}">
                <a16:creationId xmlns:a16="http://schemas.microsoft.com/office/drawing/2014/main" id="{FAA00A6C-7DAC-4B8D-A88C-AAA3BBA5C00F}"/>
              </a:ext>
            </a:extLst>
          </p:cNvPr>
          <p:cNvSpPr txBox="1"/>
          <p:nvPr/>
        </p:nvSpPr>
        <p:spPr>
          <a:xfrm>
            <a:off x="3261608" y="3317867"/>
            <a:ext cx="367333" cy="338554"/>
          </a:xfrm>
          <a:prstGeom prst="rect">
            <a:avLst/>
          </a:prstGeom>
          <a:noFill/>
        </p:spPr>
        <p:txBody>
          <a:bodyPr wrap="square" rtlCol="0">
            <a:spAutoFit/>
          </a:bodyPr>
          <a:lstStyle/>
          <a:p>
            <a:pPr algn="ctr"/>
            <a:r>
              <a:rPr kumimoji="1" lang="en-US" altLang="ja-JP" sz="1600" dirty="0"/>
              <a:t>0</a:t>
            </a:r>
            <a:endParaRPr kumimoji="1" lang="ja-JP" altLang="en-US" sz="1600" dirty="0"/>
          </a:p>
        </p:txBody>
      </p:sp>
      <p:sp>
        <p:nvSpPr>
          <p:cNvPr id="38" name="テキスト ボックス 37">
            <a:extLst>
              <a:ext uri="{FF2B5EF4-FFF2-40B4-BE49-F238E27FC236}">
                <a16:creationId xmlns:a16="http://schemas.microsoft.com/office/drawing/2014/main" id="{72E7EB22-EFCB-451D-84E0-2FB98F8D66A0}"/>
              </a:ext>
            </a:extLst>
          </p:cNvPr>
          <p:cNvSpPr txBox="1"/>
          <p:nvPr/>
        </p:nvSpPr>
        <p:spPr>
          <a:xfrm>
            <a:off x="3046674" y="3160333"/>
            <a:ext cx="367333" cy="338554"/>
          </a:xfrm>
          <a:prstGeom prst="rect">
            <a:avLst/>
          </a:prstGeom>
          <a:noFill/>
        </p:spPr>
        <p:txBody>
          <a:bodyPr wrap="square" rtlCol="0">
            <a:spAutoFit/>
          </a:bodyPr>
          <a:lstStyle/>
          <a:p>
            <a:pPr algn="ctr"/>
            <a:r>
              <a:rPr kumimoji="1" lang="en-US" altLang="ja-JP" sz="1600" dirty="0"/>
              <a:t>0</a:t>
            </a:r>
            <a:endParaRPr kumimoji="1" lang="ja-JP" altLang="en-US" sz="1600" dirty="0"/>
          </a:p>
        </p:txBody>
      </p:sp>
      <p:sp>
        <p:nvSpPr>
          <p:cNvPr id="39" name="テキスト ボックス 38">
            <a:extLst>
              <a:ext uri="{FF2B5EF4-FFF2-40B4-BE49-F238E27FC236}">
                <a16:creationId xmlns:a16="http://schemas.microsoft.com/office/drawing/2014/main" id="{CEDBAD3F-B63F-40E7-BAB3-6B5EA022E63D}"/>
              </a:ext>
            </a:extLst>
          </p:cNvPr>
          <p:cNvSpPr txBox="1"/>
          <p:nvPr/>
        </p:nvSpPr>
        <p:spPr>
          <a:xfrm>
            <a:off x="3040891" y="1914542"/>
            <a:ext cx="367333" cy="338554"/>
          </a:xfrm>
          <a:prstGeom prst="rect">
            <a:avLst/>
          </a:prstGeom>
          <a:noFill/>
        </p:spPr>
        <p:txBody>
          <a:bodyPr wrap="square" rtlCol="0">
            <a:spAutoFit/>
          </a:bodyPr>
          <a:lstStyle/>
          <a:p>
            <a:pPr algn="ctr"/>
            <a:r>
              <a:rPr kumimoji="1" lang="en-US" altLang="ja-JP" sz="1600" dirty="0"/>
              <a:t>1</a:t>
            </a:r>
            <a:endParaRPr kumimoji="1" lang="ja-JP" altLang="en-US" sz="1600" dirty="0"/>
          </a:p>
        </p:txBody>
      </p:sp>
      <p:sp>
        <p:nvSpPr>
          <p:cNvPr id="40" name="テキスト ボックス 39">
            <a:extLst>
              <a:ext uri="{FF2B5EF4-FFF2-40B4-BE49-F238E27FC236}">
                <a16:creationId xmlns:a16="http://schemas.microsoft.com/office/drawing/2014/main" id="{77285B20-94F0-40A8-97AC-E00D37840310}"/>
              </a:ext>
            </a:extLst>
          </p:cNvPr>
          <p:cNvSpPr txBox="1"/>
          <p:nvPr/>
        </p:nvSpPr>
        <p:spPr>
          <a:xfrm>
            <a:off x="4749606" y="3342284"/>
            <a:ext cx="367333" cy="338554"/>
          </a:xfrm>
          <a:prstGeom prst="rect">
            <a:avLst/>
          </a:prstGeom>
          <a:noFill/>
        </p:spPr>
        <p:txBody>
          <a:bodyPr wrap="square" rtlCol="0">
            <a:spAutoFit/>
          </a:bodyPr>
          <a:lstStyle/>
          <a:p>
            <a:pPr algn="ctr"/>
            <a:r>
              <a:rPr kumimoji="1" lang="en-US" altLang="ja-JP" sz="1600" dirty="0"/>
              <a:t>1</a:t>
            </a:r>
            <a:endParaRPr kumimoji="1" lang="ja-JP" altLang="en-US" sz="1600" dirty="0"/>
          </a:p>
        </p:txBody>
      </p:sp>
      <p:sp>
        <p:nvSpPr>
          <p:cNvPr id="41" name="楕円 40">
            <a:extLst>
              <a:ext uri="{FF2B5EF4-FFF2-40B4-BE49-F238E27FC236}">
                <a16:creationId xmlns:a16="http://schemas.microsoft.com/office/drawing/2014/main" id="{2271D7C7-E6C2-4ADB-B853-1D449ECFEB06}"/>
              </a:ext>
            </a:extLst>
          </p:cNvPr>
          <p:cNvSpPr/>
          <p:nvPr/>
        </p:nvSpPr>
        <p:spPr>
          <a:xfrm>
            <a:off x="4587086" y="2537102"/>
            <a:ext cx="144000" cy="144000"/>
          </a:xfrm>
          <a:prstGeom prst="ellipse">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直線コネクタ 41">
            <a:extLst>
              <a:ext uri="{FF2B5EF4-FFF2-40B4-BE49-F238E27FC236}">
                <a16:creationId xmlns:a16="http://schemas.microsoft.com/office/drawing/2014/main" id="{EB987685-3EE0-4945-A30C-83FB73624F25}"/>
              </a:ext>
            </a:extLst>
          </p:cNvPr>
          <p:cNvCxnSpPr>
            <a:cxnSpLocks/>
            <a:stCxn id="48" idx="3"/>
            <a:endCxn id="37" idx="0"/>
          </p:cNvCxnSpPr>
          <p:nvPr/>
        </p:nvCxnSpPr>
        <p:spPr>
          <a:xfrm flipH="1">
            <a:off x="3445275" y="2235984"/>
            <a:ext cx="841131" cy="1081883"/>
          </a:xfrm>
          <a:prstGeom prst="line">
            <a:avLst/>
          </a:prstGeom>
          <a:ln>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2CE010D2-455F-4D51-837E-0EB588DC8E2B}"/>
              </a:ext>
            </a:extLst>
          </p:cNvPr>
          <p:cNvCxnSpPr>
            <a:cxnSpLocks/>
            <a:stCxn id="41" idx="2"/>
            <a:endCxn id="37" idx="0"/>
          </p:cNvCxnSpPr>
          <p:nvPr/>
        </p:nvCxnSpPr>
        <p:spPr>
          <a:xfrm flipH="1">
            <a:off x="3445275" y="2609102"/>
            <a:ext cx="1141811" cy="708765"/>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F9B0A317-F0E7-4FED-82FC-7C3D03127B9E}"/>
              </a:ext>
            </a:extLst>
          </p:cNvPr>
          <p:cNvCxnSpPr>
            <a:cxnSpLocks/>
            <a:stCxn id="49" idx="2"/>
            <a:endCxn id="37" idx="0"/>
          </p:cNvCxnSpPr>
          <p:nvPr/>
        </p:nvCxnSpPr>
        <p:spPr>
          <a:xfrm flipH="1">
            <a:off x="3445275" y="2994948"/>
            <a:ext cx="1226883" cy="322919"/>
          </a:xfrm>
          <a:prstGeom prst="lin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3F2733F5-CD6F-4566-AFC7-E94B9DC2D796}"/>
              </a:ext>
            </a:extLst>
          </p:cNvPr>
          <p:cNvCxnSpPr>
            <a:cxnSpLocks/>
          </p:cNvCxnSpPr>
          <p:nvPr/>
        </p:nvCxnSpPr>
        <p:spPr>
          <a:xfrm flipH="1">
            <a:off x="3456161" y="2144489"/>
            <a:ext cx="0" cy="1173378"/>
          </a:xfrm>
          <a:prstGeom prst="line">
            <a:avLst/>
          </a:prstGeom>
          <a:ln>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6" name="テキスト ボックス 45">
                <a:extLst>
                  <a:ext uri="{FF2B5EF4-FFF2-40B4-BE49-F238E27FC236}">
                    <a16:creationId xmlns:a16="http://schemas.microsoft.com/office/drawing/2014/main" id="{13DFF3D4-DFD5-4647-B06B-24C21EE84F5D}"/>
                  </a:ext>
                </a:extLst>
              </p:cNvPr>
              <p:cNvSpPr txBox="1"/>
              <p:nvPr/>
            </p:nvSpPr>
            <p:spPr>
              <a:xfrm>
                <a:off x="435198" y="2951302"/>
                <a:ext cx="2109333" cy="65928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kumimoji="1" lang="en-US" altLang="ja-JP" sz="1600" i="1" smtClean="0">
                              <a:latin typeface="Cambria Math" panose="02040503050406030204" pitchFamily="18" charset="0"/>
                            </a:rPr>
                          </m:ctrlPr>
                        </m:sSubSupPr>
                        <m:e>
                          <m:r>
                            <a:rPr kumimoji="1" lang="en-US" altLang="ja-JP" sz="1600" i="1">
                              <a:latin typeface="Cambria Math" panose="02040503050406030204" pitchFamily="18" charset="0"/>
                            </a:rPr>
                            <m:t>𝜃</m:t>
                          </m:r>
                        </m:e>
                        <m:sub>
                          <m:r>
                            <a:rPr kumimoji="1" lang="en-US" altLang="ja-JP" sz="1600" b="1" i="1" smtClean="0">
                              <a:latin typeface="Cambria Math" panose="02040503050406030204" pitchFamily="18" charset="0"/>
                            </a:rPr>
                            <m:t>𝑭</m:t>
                          </m:r>
                        </m:sub>
                        <m:sup>
                          <m:r>
                            <a:rPr kumimoji="1" lang="en-US" altLang="ja-JP" sz="1600" i="1">
                              <a:latin typeface="Cambria Math" panose="02040503050406030204" pitchFamily="18" charset="0"/>
                            </a:rPr>
                            <m:t>𝑖</m:t>
                          </m:r>
                        </m:sup>
                      </m:sSubSup>
                      <m:r>
                        <a:rPr kumimoji="1" lang="en-US" altLang="ja-JP" sz="1600" b="0" i="1" smtClean="0">
                          <a:latin typeface="Cambria Math" panose="02040503050406030204" pitchFamily="18" charset="0"/>
                        </a:rPr>
                        <m:t>=</m:t>
                      </m:r>
                      <m:r>
                        <m:rPr>
                          <m:sty m:val="p"/>
                        </m:rPr>
                        <a:rPr kumimoji="1" lang="en-US" altLang="ja-JP" sz="1600" b="0" i="0" smtClean="0">
                          <a:latin typeface="Cambria Math" panose="02040503050406030204" pitchFamily="18" charset="0"/>
                        </a:rPr>
                        <m:t>arctan</m:t>
                      </m:r>
                      <m:r>
                        <a:rPr kumimoji="1" lang="en-US" altLang="ja-JP" sz="1600" b="0" i="1" smtClean="0">
                          <a:latin typeface="Cambria Math" panose="02040503050406030204" pitchFamily="18" charset="0"/>
                        </a:rPr>
                        <m:t>⁡</m:t>
                      </m:r>
                      <m:d>
                        <m:dPr>
                          <m:ctrlPr>
                            <a:rPr kumimoji="1" lang="en-US" altLang="ja-JP" sz="1600" i="1">
                              <a:latin typeface="Cambria Math" panose="02040503050406030204" pitchFamily="18" charset="0"/>
                            </a:rPr>
                          </m:ctrlPr>
                        </m:dPr>
                        <m:e>
                          <m:f>
                            <m:fPr>
                              <m:ctrlPr>
                                <a:rPr kumimoji="1" lang="en-US" altLang="ja-JP" sz="1600" i="1">
                                  <a:latin typeface="Cambria Math" panose="02040503050406030204" pitchFamily="18" charset="0"/>
                                </a:rPr>
                              </m:ctrlPr>
                            </m:fPr>
                            <m:num>
                              <m:r>
                                <a:rPr kumimoji="1" lang="en-US" altLang="ja-JP" sz="1600" i="1">
                                  <a:latin typeface="Cambria Math" panose="02040503050406030204" pitchFamily="18" charset="0"/>
                                </a:rPr>
                                <m:t>𝑣</m:t>
                              </m:r>
                              <m:r>
                                <a:rPr kumimoji="1" lang="en-US" altLang="ja-JP" sz="1600" i="1">
                                  <a:latin typeface="Cambria Math" panose="02040503050406030204" pitchFamily="18" charset="0"/>
                                </a:rPr>
                                <m:t>′(</m:t>
                              </m:r>
                              <m:sSup>
                                <m:sSupPr>
                                  <m:ctrlPr>
                                    <a:rPr kumimoji="1" lang="en-US" altLang="ja-JP" sz="1600" i="1">
                                      <a:latin typeface="Cambria Math" panose="02040503050406030204" pitchFamily="18" charset="0"/>
                                    </a:rPr>
                                  </m:ctrlPr>
                                </m:sSupPr>
                                <m:e>
                                  <m:r>
                                    <a:rPr kumimoji="1" lang="en-US" altLang="ja-JP" sz="1600" b="1" i="1">
                                      <a:latin typeface="Cambria Math" panose="02040503050406030204" pitchFamily="18" charset="0"/>
                                    </a:rPr>
                                    <m:t>𝒙</m:t>
                                  </m:r>
                                </m:e>
                                <m:sup>
                                  <m:r>
                                    <a:rPr kumimoji="1" lang="en-US" altLang="ja-JP" sz="1600" i="1">
                                      <a:latin typeface="Cambria Math" panose="02040503050406030204" pitchFamily="18" charset="0"/>
                                    </a:rPr>
                                    <m:t>𝑖</m:t>
                                  </m:r>
                                </m:sup>
                              </m:sSup>
                              <m:r>
                                <a:rPr kumimoji="1" lang="en-US" altLang="ja-JP" sz="1600" i="1">
                                  <a:latin typeface="Cambria Math" panose="02040503050406030204" pitchFamily="18" charset="0"/>
                                </a:rPr>
                                <m:t>)</m:t>
                              </m:r>
                            </m:num>
                            <m:den>
                              <m:r>
                                <a:rPr kumimoji="1" lang="en-US" altLang="ja-JP" sz="1600" i="1">
                                  <a:latin typeface="Cambria Math" panose="02040503050406030204" pitchFamily="18" charset="0"/>
                                </a:rPr>
                                <m:t>𝑓</m:t>
                              </m:r>
                              <m:r>
                                <a:rPr kumimoji="1" lang="en-US" altLang="ja-JP" sz="1600" i="1">
                                  <a:latin typeface="Cambria Math" panose="02040503050406030204" pitchFamily="18" charset="0"/>
                                </a:rPr>
                                <m:t>′(</m:t>
                              </m:r>
                              <m:sSup>
                                <m:sSupPr>
                                  <m:ctrlPr>
                                    <a:rPr kumimoji="1" lang="en-US" altLang="ja-JP" sz="1600" i="1">
                                      <a:latin typeface="Cambria Math" panose="02040503050406030204" pitchFamily="18" charset="0"/>
                                    </a:rPr>
                                  </m:ctrlPr>
                                </m:sSupPr>
                                <m:e>
                                  <m:r>
                                    <a:rPr kumimoji="1" lang="en-US" altLang="ja-JP" sz="1600" b="1" i="1">
                                      <a:latin typeface="Cambria Math" panose="02040503050406030204" pitchFamily="18" charset="0"/>
                                    </a:rPr>
                                    <m:t>𝒙</m:t>
                                  </m:r>
                                </m:e>
                                <m:sup>
                                  <m:r>
                                    <a:rPr kumimoji="1" lang="en-US" altLang="ja-JP" sz="1600" i="1">
                                      <a:latin typeface="Cambria Math" panose="02040503050406030204" pitchFamily="18" charset="0"/>
                                    </a:rPr>
                                    <m:t>𝑖</m:t>
                                  </m:r>
                                </m:sup>
                              </m:sSup>
                              <m:r>
                                <a:rPr kumimoji="1" lang="en-US" altLang="ja-JP" sz="1600" i="1">
                                  <a:latin typeface="Cambria Math" panose="02040503050406030204" pitchFamily="18" charset="0"/>
                                </a:rPr>
                                <m:t>)</m:t>
                              </m:r>
                            </m:den>
                          </m:f>
                        </m:e>
                      </m:d>
                    </m:oMath>
                  </m:oMathPara>
                </a14:m>
                <a:endParaRPr kumimoji="1" lang="ja-JP" altLang="en-US" sz="1600" dirty="0"/>
              </a:p>
            </p:txBody>
          </p:sp>
        </mc:Choice>
        <mc:Fallback>
          <p:sp>
            <p:nvSpPr>
              <p:cNvPr id="46" name="テキスト ボックス 45">
                <a:extLst>
                  <a:ext uri="{FF2B5EF4-FFF2-40B4-BE49-F238E27FC236}">
                    <a16:creationId xmlns:a16="http://schemas.microsoft.com/office/drawing/2014/main" id="{13DFF3D4-DFD5-4647-B06B-24C21EE84F5D}"/>
                  </a:ext>
                </a:extLst>
              </p:cNvPr>
              <p:cNvSpPr txBox="1">
                <a:spLocks noRot="1" noChangeAspect="1" noMove="1" noResize="1" noEditPoints="1" noAdjustHandles="1" noChangeArrowheads="1" noChangeShapeType="1" noTextEdit="1"/>
              </p:cNvSpPr>
              <p:nvPr/>
            </p:nvSpPr>
            <p:spPr>
              <a:xfrm>
                <a:off x="435198" y="2951302"/>
                <a:ext cx="2109333" cy="659283"/>
              </a:xfrm>
              <a:prstGeom prst="rect">
                <a:avLst/>
              </a:prstGeom>
              <a:blipFill>
                <a:blip r:embed="rId7"/>
                <a:stretch>
                  <a:fillRect/>
                </a:stretch>
              </a:blipFill>
            </p:spPr>
            <p:txBody>
              <a:bodyPr/>
              <a:lstStyle/>
              <a:p>
                <a:r>
                  <a:rPr lang="ja-JP" altLang="en-US">
                    <a:noFill/>
                  </a:rPr>
                  <a:t> </a:t>
                </a:r>
              </a:p>
            </p:txBody>
          </p:sp>
        </mc:Fallback>
      </mc:AlternateContent>
      <p:sp>
        <p:nvSpPr>
          <p:cNvPr id="47" name="楕円 46">
            <a:extLst>
              <a:ext uri="{FF2B5EF4-FFF2-40B4-BE49-F238E27FC236}">
                <a16:creationId xmlns:a16="http://schemas.microsoft.com/office/drawing/2014/main" id="{0AA95A2B-C400-46CE-AD54-DE022E099BB8}"/>
              </a:ext>
            </a:extLst>
          </p:cNvPr>
          <p:cNvSpPr/>
          <p:nvPr/>
        </p:nvSpPr>
        <p:spPr>
          <a:xfrm>
            <a:off x="3390089" y="2000489"/>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302C16E4-E314-4A82-97BD-E780B1886AD5}"/>
              </a:ext>
            </a:extLst>
          </p:cNvPr>
          <p:cNvSpPr/>
          <p:nvPr/>
        </p:nvSpPr>
        <p:spPr>
          <a:xfrm>
            <a:off x="4265318" y="2113072"/>
            <a:ext cx="144000" cy="144000"/>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1DA458A9-B0B6-4E21-A2B1-73FF229BAC0A}"/>
              </a:ext>
            </a:extLst>
          </p:cNvPr>
          <p:cNvSpPr/>
          <p:nvPr/>
        </p:nvSpPr>
        <p:spPr>
          <a:xfrm>
            <a:off x="4672158" y="2922948"/>
            <a:ext cx="144000" cy="144000"/>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62FA5D76-2230-4B66-BF3F-CDF26397DD50}"/>
              </a:ext>
            </a:extLst>
          </p:cNvPr>
          <p:cNvSpPr/>
          <p:nvPr/>
        </p:nvSpPr>
        <p:spPr>
          <a:xfrm>
            <a:off x="4854117" y="3235937"/>
            <a:ext cx="144000" cy="14400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部分円 50">
            <a:extLst>
              <a:ext uri="{FF2B5EF4-FFF2-40B4-BE49-F238E27FC236}">
                <a16:creationId xmlns:a16="http://schemas.microsoft.com/office/drawing/2014/main" id="{0EF84F07-C32C-4ED7-9A5E-466225071E13}"/>
              </a:ext>
            </a:extLst>
          </p:cNvPr>
          <p:cNvSpPr/>
          <p:nvPr/>
        </p:nvSpPr>
        <p:spPr>
          <a:xfrm rot="5400000">
            <a:off x="2596817" y="2415123"/>
            <a:ext cx="1800000" cy="1800000"/>
          </a:xfrm>
          <a:prstGeom prst="pie">
            <a:avLst>
              <a:gd name="adj1" fmla="val 14232307"/>
              <a:gd name="adj2" fmla="val 16212196"/>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2" name="部分円 51">
            <a:extLst>
              <a:ext uri="{FF2B5EF4-FFF2-40B4-BE49-F238E27FC236}">
                <a16:creationId xmlns:a16="http://schemas.microsoft.com/office/drawing/2014/main" id="{FA281E36-5F06-4116-B383-A97C4CE90419}"/>
              </a:ext>
            </a:extLst>
          </p:cNvPr>
          <p:cNvSpPr/>
          <p:nvPr/>
        </p:nvSpPr>
        <p:spPr>
          <a:xfrm rot="5400000">
            <a:off x="2652542" y="2505781"/>
            <a:ext cx="1620000" cy="1620000"/>
          </a:xfrm>
          <a:prstGeom prst="pie">
            <a:avLst>
              <a:gd name="adj1" fmla="val 12997709"/>
              <a:gd name="adj2" fmla="val 16158351"/>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3" name="部分円 52">
            <a:extLst>
              <a:ext uri="{FF2B5EF4-FFF2-40B4-BE49-F238E27FC236}">
                <a16:creationId xmlns:a16="http://schemas.microsoft.com/office/drawing/2014/main" id="{86C2A0BE-574E-4793-9192-C225045A3699}"/>
              </a:ext>
            </a:extLst>
          </p:cNvPr>
          <p:cNvSpPr/>
          <p:nvPr/>
        </p:nvSpPr>
        <p:spPr>
          <a:xfrm rot="5400000">
            <a:off x="2835858" y="2685123"/>
            <a:ext cx="1260000" cy="1260000"/>
          </a:xfrm>
          <a:prstGeom prst="pie">
            <a:avLst>
              <a:gd name="adj1" fmla="val 10765510"/>
              <a:gd name="adj2" fmla="val 16200000"/>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4" name="テキスト ボックス 53">
            <a:extLst>
              <a:ext uri="{FF2B5EF4-FFF2-40B4-BE49-F238E27FC236}">
                <a16:creationId xmlns:a16="http://schemas.microsoft.com/office/drawing/2014/main" id="{D47EDC43-E323-4237-B4BB-3E143B82EA0A}"/>
              </a:ext>
            </a:extLst>
          </p:cNvPr>
          <p:cNvSpPr txBox="1"/>
          <p:nvPr/>
        </p:nvSpPr>
        <p:spPr>
          <a:xfrm>
            <a:off x="171872" y="5938799"/>
            <a:ext cx="6045245" cy="338554"/>
          </a:xfrm>
          <a:prstGeom prst="rect">
            <a:avLst/>
          </a:prstGeom>
          <a:noFill/>
        </p:spPr>
        <p:txBody>
          <a:bodyPr wrap="none" rtlCol="0">
            <a:spAutoFit/>
          </a:bodyPr>
          <a:lstStyle/>
          <a:p>
            <a:r>
              <a:rPr kumimoji="1" lang="ja-JP" altLang="en-US" sz="1600" dirty="0"/>
              <a:t>重み調整があっても正規化による悪影響で、選択圧の方向が安定しない</a:t>
            </a:r>
          </a:p>
        </p:txBody>
      </p:sp>
      <mc:AlternateContent xmlns:mc="http://schemas.openxmlformats.org/markup-compatibility/2006">
        <mc:Choice xmlns:a14="http://schemas.microsoft.com/office/drawing/2010/main" Requires="a14">
          <p:sp>
            <p:nvSpPr>
              <p:cNvPr id="55" name="テキスト ボックス 54">
                <a:extLst>
                  <a:ext uri="{FF2B5EF4-FFF2-40B4-BE49-F238E27FC236}">
                    <a16:creationId xmlns:a16="http://schemas.microsoft.com/office/drawing/2014/main" id="{BB32BD92-E196-4902-9CDD-1602C1E5E892}"/>
                  </a:ext>
                </a:extLst>
              </p:cNvPr>
              <p:cNvSpPr txBox="1"/>
              <p:nvPr/>
            </p:nvSpPr>
            <p:spPr>
              <a:xfrm>
                <a:off x="430969" y="2276301"/>
                <a:ext cx="2191565" cy="64363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600" i="1" smtClean="0">
                          <a:latin typeface="Cambria Math" panose="02040503050406030204" pitchFamily="18" charset="0"/>
                        </a:rPr>
                        <m:t>𝑓</m:t>
                      </m:r>
                      <m:r>
                        <a:rPr kumimoji="1" lang="en-US" altLang="ja-JP" sz="1600" i="1" smtClean="0">
                          <a:latin typeface="Cambria Math" panose="02040503050406030204" pitchFamily="18" charset="0"/>
                        </a:rPr>
                        <m:t>′(</m:t>
                      </m:r>
                      <m:sSup>
                        <m:sSupPr>
                          <m:ctrlPr>
                            <a:rPr kumimoji="1" lang="en-US" altLang="ja-JP" sz="1600" i="1">
                              <a:latin typeface="Cambria Math" panose="02040503050406030204" pitchFamily="18" charset="0"/>
                            </a:rPr>
                          </m:ctrlPr>
                        </m:sSupPr>
                        <m:e>
                          <m:r>
                            <a:rPr kumimoji="1" lang="en-US" altLang="ja-JP" sz="1600" b="1" i="1">
                              <a:latin typeface="Cambria Math" panose="02040503050406030204" pitchFamily="18" charset="0"/>
                            </a:rPr>
                            <m:t>𝒙</m:t>
                          </m:r>
                        </m:e>
                        <m:sup>
                          <m:r>
                            <a:rPr kumimoji="1" lang="en-US" altLang="ja-JP" sz="1600" i="1">
                              <a:latin typeface="Cambria Math" panose="02040503050406030204" pitchFamily="18" charset="0"/>
                            </a:rPr>
                            <m:t>𝑖</m:t>
                          </m:r>
                        </m:sup>
                      </m:sSup>
                      <m:r>
                        <a:rPr kumimoji="1" lang="en-US" altLang="ja-JP" sz="1600" i="1">
                          <a:latin typeface="Cambria Math" panose="02040503050406030204" pitchFamily="18" charset="0"/>
                        </a:rPr>
                        <m:t>)</m:t>
                      </m:r>
                      <m:r>
                        <a:rPr kumimoji="1" lang="en-US" altLang="ja-JP" sz="1600" b="0" i="1" smtClean="0">
                          <a:latin typeface="Cambria Math" panose="02040503050406030204" pitchFamily="18" charset="0"/>
                        </a:rPr>
                        <m:t>=⁡</m:t>
                      </m:r>
                      <m:f>
                        <m:fPr>
                          <m:ctrlPr>
                            <a:rPr kumimoji="1" lang="en-US" altLang="ja-JP" sz="1600" i="1">
                              <a:latin typeface="Cambria Math" panose="02040503050406030204" pitchFamily="18" charset="0"/>
                            </a:rPr>
                          </m:ctrlPr>
                        </m:fPr>
                        <m:num>
                          <m:r>
                            <a:rPr kumimoji="1" lang="en-US" altLang="ja-JP" sz="1600" i="1">
                              <a:latin typeface="Cambria Math" panose="02040503050406030204" pitchFamily="18" charset="0"/>
                            </a:rPr>
                            <m:t>𝑓</m:t>
                          </m:r>
                          <m:d>
                            <m:dPr>
                              <m:ctrlPr>
                                <a:rPr kumimoji="1" lang="en-US" altLang="ja-JP" sz="1600" i="1">
                                  <a:latin typeface="Cambria Math" panose="02040503050406030204" pitchFamily="18" charset="0"/>
                                </a:rPr>
                              </m:ctrlPr>
                            </m:dPr>
                            <m:e>
                              <m:sSup>
                                <m:sSupPr>
                                  <m:ctrlPr>
                                    <a:rPr kumimoji="1" lang="en-US" altLang="ja-JP" sz="1600" i="1">
                                      <a:latin typeface="Cambria Math" panose="02040503050406030204" pitchFamily="18" charset="0"/>
                                    </a:rPr>
                                  </m:ctrlPr>
                                </m:sSupPr>
                                <m:e>
                                  <m:r>
                                    <a:rPr kumimoji="1" lang="en-US" altLang="ja-JP" sz="1600" b="1" i="1">
                                      <a:latin typeface="Cambria Math" panose="02040503050406030204" pitchFamily="18" charset="0"/>
                                    </a:rPr>
                                    <m:t>𝒙</m:t>
                                  </m:r>
                                </m:e>
                                <m:sup>
                                  <m:r>
                                    <a:rPr kumimoji="1" lang="en-US" altLang="ja-JP" sz="1600" i="1">
                                      <a:latin typeface="Cambria Math" panose="02040503050406030204" pitchFamily="18" charset="0"/>
                                    </a:rPr>
                                    <m:t>𝑖</m:t>
                                  </m:r>
                                </m:sup>
                              </m:sSup>
                            </m:e>
                          </m:d>
                          <m:r>
                            <a:rPr kumimoji="1" lang="en-US" altLang="ja-JP" sz="1600" i="1">
                              <a:latin typeface="Cambria Math" panose="02040503050406030204" pitchFamily="18" charset="0"/>
                            </a:rPr>
                            <m:t>−</m:t>
                          </m:r>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𝑓</m:t>
                              </m:r>
                            </m:e>
                            <m:sub>
                              <m:r>
                                <m:rPr>
                                  <m:sty m:val="p"/>
                                </m:rPr>
                                <a:rPr kumimoji="1" lang="en-US" altLang="ja-JP" sz="1600">
                                  <a:latin typeface="Cambria Math" panose="02040503050406030204" pitchFamily="18" charset="0"/>
                                </a:rPr>
                                <m:t>min</m:t>
                              </m:r>
                            </m:sub>
                          </m:sSub>
                        </m:num>
                        <m:den>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𝑓</m:t>
                              </m:r>
                            </m:e>
                            <m:sub>
                              <m:r>
                                <m:rPr>
                                  <m:sty m:val="p"/>
                                </m:rPr>
                                <a:rPr kumimoji="1" lang="en-US" altLang="ja-JP" sz="1600">
                                  <a:latin typeface="Cambria Math" panose="02040503050406030204" pitchFamily="18" charset="0"/>
                                </a:rPr>
                                <m:t>m</m:t>
                              </m:r>
                              <m:r>
                                <m:rPr>
                                  <m:sty m:val="p"/>
                                </m:rPr>
                                <a:rPr kumimoji="1" lang="en-US" altLang="ja-JP" sz="1600" b="0" i="0" smtClean="0">
                                  <a:latin typeface="Cambria Math" panose="02040503050406030204" pitchFamily="18" charset="0"/>
                                </a:rPr>
                                <m:t>ax</m:t>
                              </m:r>
                            </m:sub>
                          </m:sSub>
                          <m:r>
                            <a:rPr kumimoji="1" lang="en-US" altLang="ja-JP" sz="1600" i="1">
                              <a:latin typeface="Cambria Math" panose="02040503050406030204" pitchFamily="18" charset="0"/>
                            </a:rPr>
                            <m:t>−</m:t>
                          </m:r>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𝑓</m:t>
                              </m:r>
                            </m:e>
                            <m:sub>
                              <m:r>
                                <m:rPr>
                                  <m:sty m:val="p"/>
                                </m:rPr>
                                <a:rPr kumimoji="1" lang="en-US" altLang="ja-JP" sz="1600">
                                  <a:latin typeface="Cambria Math" panose="02040503050406030204" pitchFamily="18" charset="0"/>
                                </a:rPr>
                                <m:t>min</m:t>
                              </m:r>
                            </m:sub>
                          </m:sSub>
                        </m:den>
                      </m:f>
                    </m:oMath>
                  </m:oMathPara>
                </a14:m>
                <a:endParaRPr kumimoji="1" lang="ja-JP" altLang="en-US" sz="1600" dirty="0"/>
              </a:p>
            </p:txBody>
          </p:sp>
        </mc:Choice>
        <mc:Fallback>
          <p:sp>
            <p:nvSpPr>
              <p:cNvPr id="55" name="テキスト ボックス 54">
                <a:extLst>
                  <a:ext uri="{FF2B5EF4-FFF2-40B4-BE49-F238E27FC236}">
                    <a16:creationId xmlns:a16="http://schemas.microsoft.com/office/drawing/2014/main" id="{BB32BD92-E196-4902-9CDD-1602C1E5E892}"/>
                  </a:ext>
                </a:extLst>
              </p:cNvPr>
              <p:cNvSpPr txBox="1">
                <a:spLocks noRot="1" noChangeAspect="1" noMove="1" noResize="1" noEditPoints="1" noAdjustHandles="1" noChangeArrowheads="1" noChangeShapeType="1" noTextEdit="1"/>
              </p:cNvSpPr>
              <p:nvPr/>
            </p:nvSpPr>
            <p:spPr>
              <a:xfrm>
                <a:off x="430969" y="2276301"/>
                <a:ext cx="2191565" cy="643638"/>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8" name="テキスト ボックス 57">
                <a:extLst>
                  <a:ext uri="{FF2B5EF4-FFF2-40B4-BE49-F238E27FC236}">
                    <a16:creationId xmlns:a16="http://schemas.microsoft.com/office/drawing/2014/main" id="{DA43EFF7-AEB1-4B5B-947D-B858842E6505}"/>
                  </a:ext>
                </a:extLst>
              </p:cNvPr>
              <p:cNvSpPr txBox="1"/>
              <p:nvPr/>
            </p:nvSpPr>
            <p:spPr>
              <a:xfrm>
                <a:off x="287861" y="1888635"/>
                <a:ext cx="2667031"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kumimoji="1" lang="en-US" altLang="ja-JP" sz="1600" b="0" i="1" smtClean="0">
                              <a:latin typeface="Cambria Math" panose="02040503050406030204" pitchFamily="18" charset="0"/>
                            </a:rPr>
                          </m:ctrlPr>
                        </m:sSupPr>
                        <m:e>
                          <m:r>
                            <a:rPr kumimoji="1" lang="en-US" altLang="ja-JP" sz="1600" b="0" i="1" smtClean="0">
                              <a:latin typeface="Cambria Math" panose="02040503050406030204" pitchFamily="18" charset="0"/>
                            </a:rPr>
                            <m:t>𝑆</m:t>
                          </m:r>
                        </m:e>
                        <m:sup>
                          <m:r>
                            <a:rPr kumimoji="1" lang="en-US" altLang="ja-JP" sz="1600" b="0" i="1" smtClean="0">
                              <a:latin typeface="Cambria Math" panose="02040503050406030204" pitchFamily="18" charset="0"/>
                            </a:rPr>
                            <m:t>′</m:t>
                          </m:r>
                        </m:sup>
                      </m:sSup>
                      <m:d>
                        <m:dPr>
                          <m:ctrlPr>
                            <a:rPr kumimoji="1" lang="en-US" altLang="ja-JP" sz="1600" b="0" i="1" smtClean="0">
                              <a:latin typeface="Cambria Math" panose="02040503050406030204" pitchFamily="18" charset="0"/>
                            </a:rPr>
                          </m:ctrlPr>
                        </m:dPr>
                        <m:e>
                          <m:r>
                            <a:rPr kumimoji="1" lang="en-US" altLang="ja-JP" sz="1600" b="1" i="1">
                              <a:latin typeface="Cambria Math" panose="02040503050406030204" pitchFamily="18" charset="0"/>
                            </a:rPr>
                            <m:t>𝒙</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𝑤</m:t>
                          </m:r>
                        </m:e>
                      </m:d>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𝑤</m:t>
                      </m:r>
                      <m:sSup>
                        <m:sSupPr>
                          <m:ctrlPr>
                            <a:rPr kumimoji="1" lang="en-US" altLang="ja-JP" sz="1600" b="0" i="1">
                              <a:latin typeface="Cambria Math" panose="02040503050406030204" pitchFamily="18" charset="0"/>
                            </a:rPr>
                          </m:ctrlPr>
                        </m:sSupPr>
                        <m:e>
                          <m:r>
                            <a:rPr kumimoji="1" lang="en-US" altLang="ja-JP" sz="1600" i="1">
                              <a:latin typeface="Cambria Math" panose="02040503050406030204" pitchFamily="18" charset="0"/>
                            </a:rPr>
                            <m:t>𝑓</m:t>
                          </m:r>
                        </m:e>
                        <m:sup>
                          <m:r>
                            <a:rPr kumimoji="1" lang="en-US" altLang="ja-JP" sz="1600" i="1">
                              <a:latin typeface="Cambria Math" panose="02040503050406030204" pitchFamily="18" charset="0"/>
                            </a:rPr>
                            <m:t>′</m:t>
                          </m:r>
                        </m:sup>
                      </m:sSup>
                      <m:r>
                        <a:rPr kumimoji="1" lang="en-US" altLang="ja-JP" sz="1600" b="0" i="1" smtClean="0">
                          <a:latin typeface="Cambria Math" panose="02040503050406030204" pitchFamily="18" charset="0"/>
                        </a:rPr>
                        <m:t>+(1−</m:t>
                      </m:r>
                      <m:r>
                        <a:rPr kumimoji="1" lang="en-US" altLang="ja-JP" sz="1600" b="0" i="1" smtClean="0">
                          <a:latin typeface="Cambria Math" panose="02040503050406030204" pitchFamily="18" charset="0"/>
                        </a:rPr>
                        <m:t>𝑤</m:t>
                      </m:r>
                      <m:r>
                        <a:rPr kumimoji="1" lang="en-US" altLang="ja-JP" sz="1600" b="0" i="1" smtClean="0">
                          <a:latin typeface="Cambria Math" panose="02040503050406030204" pitchFamily="18" charset="0"/>
                        </a:rPr>
                        <m:t>)</m:t>
                      </m:r>
                      <m:sSup>
                        <m:sSupPr>
                          <m:ctrlPr>
                            <a:rPr kumimoji="1" lang="en-US" altLang="ja-JP" sz="1600" i="1">
                              <a:latin typeface="Cambria Math" panose="02040503050406030204" pitchFamily="18" charset="0"/>
                            </a:rPr>
                          </m:ctrlPr>
                        </m:sSupPr>
                        <m:e>
                          <m:r>
                            <a:rPr kumimoji="1" lang="en-US" altLang="ja-JP" sz="1600" b="0" i="1" smtClean="0">
                              <a:latin typeface="Cambria Math" panose="02040503050406030204" pitchFamily="18" charset="0"/>
                            </a:rPr>
                            <m:t>𝑣</m:t>
                          </m:r>
                        </m:e>
                        <m:sup>
                          <m:r>
                            <a:rPr kumimoji="1" lang="en-US" altLang="ja-JP" sz="1600" i="1">
                              <a:latin typeface="Cambria Math" panose="02040503050406030204" pitchFamily="18" charset="0"/>
                            </a:rPr>
                            <m:t>′</m:t>
                          </m:r>
                        </m:sup>
                      </m:sSup>
                    </m:oMath>
                  </m:oMathPara>
                </a14:m>
                <a:endParaRPr kumimoji="1" lang="ja-JP" altLang="en-US" sz="1600" dirty="0"/>
              </a:p>
            </p:txBody>
          </p:sp>
        </mc:Choice>
        <mc:Fallback>
          <p:sp>
            <p:nvSpPr>
              <p:cNvPr id="58" name="テキスト ボックス 57">
                <a:extLst>
                  <a:ext uri="{FF2B5EF4-FFF2-40B4-BE49-F238E27FC236}">
                    <a16:creationId xmlns:a16="http://schemas.microsoft.com/office/drawing/2014/main" id="{DA43EFF7-AEB1-4B5B-947D-B858842E6505}"/>
                  </a:ext>
                </a:extLst>
              </p:cNvPr>
              <p:cNvSpPr txBox="1">
                <a:spLocks noRot="1" noChangeAspect="1" noMove="1" noResize="1" noEditPoints="1" noAdjustHandles="1" noChangeArrowheads="1" noChangeShapeType="1" noTextEdit="1"/>
              </p:cNvSpPr>
              <p:nvPr/>
            </p:nvSpPr>
            <p:spPr>
              <a:xfrm>
                <a:off x="287861" y="1888635"/>
                <a:ext cx="2667031" cy="338554"/>
              </a:xfrm>
              <a:prstGeom prst="rect">
                <a:avLst/>
              </a:prstGeom>
              <a:blipFill>
                <a:blip r:embed="rId9"/>
                <a:stretch>
                  <a:fillRect b="-12727"/>
                </a:stretch>
              </a:blipFill>
            </p:spPr>
            <p:txBody>
              <a:bodyPr/>
              <a:lstStyle/>
              <a:p>
                <a:r>
                  <a:rPr lang="ja-JP" altLang="en-US">
                    <a:noFill/>
                  </a:rPr>
                  <a:t> </a:t>
                </a:r>
              </a:p>
            </p:txBody>
          </p:sp>
        </mc:Fallback>
      </mc:AlternateContent>
      <p:sp>
        <p:nvSpPr>
          <p:cNvPr id="61" name="二等辺三角形 60">
            <a:extLst>
              <a:ext uri="{FF2B5EF4-FFF2-40B4-BE49-F238E27FC236}">
                <a16:creationId xmlns:a16="http://schemas.microsoft.com/office/drawing/2014/main" id="{B38B25B9-4E37-463E-9530-411CC07EC100}"/>
              </a:ext>
            </a:extLst>
          </p:cNvPr>
          <p:cNvSpPr/>
          <p:nvPr/>
        </p:nvSpPr>
        <p:spPr>
          <a:xfrm rot="5400000">
            <a:off x="5293462" y="3544839"/>
            <a:ext cx="791126" cy="26333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mc:Choice xmlns:a14="http://schemas.microsoft.com/office/drawing/2010/main" Requires="a14">
          <p:sp>
            <p:nvSpPr>
              <p:cNvPr id="64" name="テキスト ボックス 63">
                <a:extLst>
                  <a:ext uri="{FF2B5EF4-FFF2-40B4-BE49-F238E27FC236}">
                    <a16:creationId xmlns:a16="http://schemas.microsoft.com/office/drawing/2014/main" id="{12D40C56-F20E-453F-AE49-1043B70D9DBD}"/>
                  </a:ext>
                </a:extLst>
              </p:cNvPr>
              <p:cNvSpPr txBox="1"/>
              <p:nvPr/>
            </p:nvSpPr>
            <p:spPr>
              <a:xfrm>
                <a:off x="6137389" y="1777842"/>
                <a:ext cx="5593553" cy="369332"/>
              </a:xfrm>
              <a:prstGeom prst="rect">
                <a:avLst/>
              </a:prstGeom>
              <a:noFill/>
            </p:spPr>
            <p:txBody>
              <a:bodyPr wrap="square" rtlCol="0">
                <a:spAutoFit/>
              </a:bodyPr>
              <a:lstStyle/>
              <a:p>
                <a:pPr algn="ctr"/>
                <a:r>
                  <a:rPr kumimoji="1" lang="ja-JP" altLang="en-US" i="1" dirty="0">
                    <a:latin typeface="Cambria Math" panose="02040503050406030204" pitchFamily="18" charset="0"/>
                  </a:rPr>
                  <a:t>正規化の</a:t>
                </a:r>
                <a:r>
                  <a:rPr kumimoji="1" lang="ja-JP" altLang="en-US" b="0" i="1" dirty="0">
                    <a:latin typeface="Cambria Math" panose="02040503050406030204" pitchFamily="18" charset="0"/>
                  </a:rPr>
                  <a:t>基準点</a:t>
                </a:r>
                <a14:m>
                  <m:oMath xmlns:m="http://schemas.openxmlformats.org/officeDocument/2006/math">
                    <m:sSub>
                      <m:sSubPr>
                        <m:ctrlPr>
                          <a:rPr kumimoji="1" lang="en-US" altLang="ja-JP" i="1">
                            <a:latin typeface="Cambria Math" panose="02040503050406030204" pitchFamily="18" charset="0"/>
                          </a:rPr>
                        </m:ctrlPr>
                      </m:sSubPr>
                      <m:e>
                        <m:r>
                          <a:rPr kumimoji="1" lang="en-US" altLang="ja-JP" b="1" i="1" smtClean="0">
                            <a:latin typeface="Cambria Math" panose="02040503050406030204" pitchFamily="18" charset="0"/>
                          </a:rPr>
                          <m:t>𝒛</m:t>
                        </m:r>
                      </m:e>
                      <m:sub>
                        <m:r>
                          <m:rPr>
                            <m:sty m:val="p"/>
                          </m:rPr>
                          <a:rPr kumimoji="1" lang="en-US" altLang="ja-JP">
                            <a:latin typeface="Cambria Math" panose="02040503050406030204" pitchFamily="18" charset="0"/>
                          </a:rPr>
                          <m:t>m</m:t>
                        </m:r>
                        <m:r>
                          <m:rPr>
                            <m:sty m:val="p"/>
                          </m:rPr>
                          <a:rPr kumimoji="1" lang="en-US" altLang="ja-JP">
                            <a:latin typeface="Cambria Math" panose="02040503050406030204" pitchFamily="18" charset="0"/>
                          </a:rPr>
                          <m:t>ax</m:t>
                        </m:r>
                      </m:sub>
                    </m:sSub>
                    <m:r>
                      <a:rPr kumimoji="1" lang="en-US" altLang="ja-JP" b="0" i="1" smtClean="0">
                        <a:latin typeface="Cambria Math" panose="02040503050406030204" pitchFamily="18" charset="0"/>
                      </a:rPr>
                      <m:t>,</m:t>
                    </m:r>
                    <m:sSub>
                      <m:sSubPr>
                        <m:ctrlPr>
                          <a:rPr kumimoji="1" lang="en-US" altLang="ja-JP" i="1">
                            <a:latin typeface="Cambria Math" panose="02040503050406030204" pitchFamily="18" charset="0"/>
                          </a:rPr>
                        </m:ctrlPr>
                      </m:sSubPr>
                      <m:e>
                        <m:r>
                          <a:rPr kumimoji="1" lang="en-US" altLang="ja-JP" b="1" i="1">
                            <a:latin typeface="Cambria Math" panose="02040503050406030204" pitchFamily="18" charset="0"/>
                          </a:rPr>
                          <m:t>𝒛</m:t>
                        </m:r>
                      </m:e>
                      <m:sub>
                        <m:r>
                          <m:rPr>
                            <m:sty m:val="p"/>
                          </m:rPr>
                          <a:rPr kumimoji="1" lang="en-US" altLang="ja-JP">
                            <a:latin typeface="Cambria Math" panose="02040503050406030204" pitchFamily="18" charset="0"/>
                          </a:rPr>
                          <m:t>m</m:t>
                        </m:r>
                        <m:r>
                          <m:rPr>
                            <m:sty m:val="p"/>
                          </m:rPr>
                          <a:rPr kumimoji="1" lang="en-US" altLang="ja-JP" b="0" i="0" smtClean="0">
                            <a:latin typeface="Cambria Math" panose="02040503050406030204" pitchFamily="18" charset="0"/>
                          </a:rPr>
                          <m:t>in</m:t>
                        </m:r>
                      </m:sub>
                    </m:sSub>
                  </m:oMath>
                </a14:m>
                <a:r>
                  <a:rPr kumimoji="1" lang="ja-JP" altLang="en-US" b="0" i="1" dirty="0">
                    <a:latin typeface="Cambria Math" panose="02040503050406030204" pitchFamily="18" charset="0"/>
                  </a:rPr>
                  <a:t>の更新に着目</a:t>
                </a:r>
                <a:endParaRPr kumimoji="1" lang="en-US" altLang="ja-JP" b="0" i="1" dirty="0">
                  <a:latin typeface="Cambria Math" panose="02040503050406030204" pitchFamily="18" charset="0"/>
                </a:endParaRPr>
              </a:p>
            </p:txBody>
          </p:sp>
        </mc:Choice>
        <mc:Fallback>
          <p:sp>
            <p:nvSpPr>
              <p:cNvPr id="64" name="テキスト ボックス 63">
                <a:extLst>
                  <a:ext uri="{FF2B5EF4-FFF2-40B4-BE49-F238E27FC236}">
                    <a16:creationId xmlns:a16="http://schemas.microsoft.com/office/drawing/2014/main" id="{12D40C56-F20E-453F-AE49-1043B70D9DBD}"/>
                  </a:ext>
                </a:extLst>
              </p:cNvPr>
              <p:cNvSpPr txBox="1">
                <a:spLocks noRot="1" noChangeAspect="1" noMove="1" noResize="1" noEditPoints="1" noAdjustHandles="1" noChangeArrowheads="1" noChangeShapeType="1" noTextEdit="1"/>
              </p:cNvSpPr>
              <p:nvPr/>
            </p:nvSpPr>
            <p:spPr>
              <a:xfrm>
                <a:off x="6137389" y="1777842"/>
                <a:ext cx="5593553" cy="369332"/>
              </a:xfrm>
              <a:prstGeom prst="rect">
                <a:avLst/>
              </a:prstGeom>
              <a:blipFill>
                <a:blip r:embed="rId10"/>
                <a:stretch>
                  <a:fillRect t="-10000" b="-2666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5" name="テキスト ボックス 64">
                <a:extLst>
                  <a:ext uri="{FF2B5EF4-FFF2-40B4-BE49-F238E27FC236}">
                    <a16:creationId xmlns:a16="http://schemas.microsoft.com/office/drawing/2014/main" id="{7811E5C7-04F0-4057-8AB6-65327DE6455E}"/>
                  </a:ext>
                </a:extLst>
              </p:cNvPr>
              <p:cNvSpPr txBox="1"/>
              <p:nvPr/>
            </p:nvSpPr>
            <p:spPr>
              <a:xfrm>
                <a:off x="6903476" y="2276301"/>
                <a:ext cx="4202519"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i="1">
                              <a:latin typeface="Cambria Math" panose="02040503050406030204" pitchFamily="18" charset="0"/>
                            </a:rPr>
                          </m:ctrlPr>
                        </m:sSubPr>
                        <m:e>
                          <m:r>
                            <a:rPr kumimoji="1" lang="en-US" altLang="ja-JP" sz="1400" b="1" i="1" smtClean="0">
                              <a:latin typeface="Cambria Math" panose="02040503050406030204" pitchFamily="18" charset="0"/>
                            </a:rPr>
                            <m:t>𝒛</m:t>
                          </m:r>
                        </m:e>
                        <m:sub>
                          <m:r>
                            <m:rPr>
                              <m:sty m:val="p"/>
                            </m:rPr>
                            <a:rPr kumimoji="1" lang="en-US" altLang="ja-JP" sz="1400">
                              <a:latin typeface="Cambria Math" panose="02040503050406030204" pitchFamily="18" charset="0"/>
                            </a:rPr>
                            <m:t>m</m:t>
                          </m:r>
                          <m:r>
                            <m:rPr>
                              <m:sty m:val="p"/>
                            </m:rPr>
                            <a:rPr kumimoji="1" lang="en-US" altLang="ja-JP" sz="1400">
                              <a:latin typeface="Cambria Math" panose="02040503050406030204" pitchFamily="18" charset="0"/>
                            </a:rPr>
                            <m:t>ax</m:t>
                          </m:r>
                        </m:sub>
                      </m:sSub>
                      <m:r>
                        <a:rPr kumimoji="1" lang="en-US" altLang="ja-JP" sz="1400" b="0" i="1" smtClean="0">
                          <a:latin typeface="Cambria Math" panose="02040503050406030204" pitchFamily="18" charset="0"/>
                        </a:rPr>
                        <m:t>=</m:t>
                      </m:r>
                      <m:d>
                        <m:dPr>
                          <m:ctrlPr>
                            <a:rPr kumimoji="1" lang="en-US" altLang="ja-JP" sz="1400" b="0" i="1" smtClean="0">
                              <a:latin typeface="Cambria Math" panose="02040503050406030204" pitchFamily="18" charset="0"/>
                            </a:rPr>
                          </m:ctrlPr>
                        </m:dPr>
                        <m:e>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𝑓</m:t>
                              </m:r>
                            </m:e>
                            <m:sub>
                              <m:r>
                                <m:rPr>
                                  <m:sty m:val="p"/>
                                </m:rPr>
                                <a:rPr kumimoji="1" lang="en-US" altLang="ja-JP" sz="1400">
                                  <a:latin typeface="Cambria Math" panose="02040503050406030204" pitchFamily="18" charset="0"/>
                                </a:rPr>
                                <m:t>m</m:t>
                              </m:r>
                              <m:r>
                                <m:rPr>
                                  <m:sty m:val="p"/>
                                </m:rPr>
                                <a:rPr kumimoji="1" lang="en-US" altLang="ja-JP" sz="1400" b="0" i="0" smtClean="0">
                                  <a:latin typeface="Cambria Math" panose="02040503050406030204" pitchFamily="18" charset="0"/>
                                </a:rPr>
                                <m:t>ax</m:t>
                              </m:r>
                            </m:sub>
                          </m:sSub>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𝑣</m:t>
                              </m:r>
                            </m:e>
                            <m:sub>
                              <m:r>
                                <m:rPr>
                                  <m:sty m:val="p"/>
                                </m:rPr>
                                <a:rPr kumimoji="1" lang="en-US" altLang="ja-JP" sz="1400">
                                  <a:latin typeface="Cambria Math" panose="02040503050406030204" pitchFamily="18" charset="0"/>
                                </a:rPr>
                                <m:t>m</m:t>
                              </m:r>
                              <m:r>
                                <m:rPr>
                                  <m:sty m:val="p"/>
                                </m:rPr>
                                <a:rPr kumimoji="1" lang="en-US" altLang="ja-JP" sz="1400">
                                  <a:latin typeface="Cambria Math" panose="02040503050406030204" pitchFamily="18" charset="0"/>
                                </a:rPr>
                                <m:t>ax</m:t>
                              </m:r>
                            </m:sub>
                          </m:sSub>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1" i="1">
                              <a:latin typeface="Cambria Math" panose="02040503050406030204" pitchFamily="18" charset="0"/>
                            </a:rPr>
                            <m:t>𝒛</m:t>
                          </m:r>
                        </m:e>
                        <m:sub>
                          <m:r>
                            <m:rPr>
                              <m:sty m:val="p"/>
                            </m:rPr>
                            <a:rPr kumimoji="1" lang="en-US" altLang="ja-JP" sz="1400">
                              <a:latin typeface="Cambria Math" panose="02040503050406030204" pitchFamily="18" charset="0"/>
                            </a:rPr>
                            <m:t>m</m:t>
                          </m:r>
                          <m:r>
                            <m:rPr>
                              <m:sty m:val="p"/>
                            </m:rPr>
                            <a:rPr kumimoji="1" lang="en-US" altLang="ja-JP" sz="1400" b="0" i="0" smtClean="0">
                              <a:latin typeface="Cambria Math" panose="02040503050406030204" pitchFamily="18" charset="0"/>
                            </a:rPr>
                            <m:t>in</m:t>
                          </m:r>
                        </m:sub>
                      </m:sSub>
                      <m:r>
                        <a:rPr kumimoji="1" lang="en-US" altLang="ja-JP" sz="1400" i="1">
                          <a:latin typeface="Cambria Math" panose="02040503050406030204" pitchFamily="18" charset="0"/>
                        </a:rPr>
                        <m:t>=</m:t>
                      </m:r>
                      <m:d>
                        <m:dPr>
                          <m:ctrlPr>
                            <a:rPr kumimoji="1" lang="en-US" altLang="ja-JP" sz="1400" i="1">
                              <a:latin typeface="Cambria Math" panose="02040503050406030204" pitchFamily="18" charset="0"/>
                            </a:rPr>
                          </m:ctrlPr>
                        </m:dPr>
                        <m:e>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m:rPr>
                                  <m:sty m:val="p"/>
                                </m:rPr>
                                <a:rPr kumimoji="1" lang="en-US" altLang="ja-JP" sz="1400">
                                  <a:latin typeface="Cambria Math" panose="02040503050406030204" pitchFamily="18" charset="0"/>
                                </a:rPr>
                                <m:t>m</m:t>
                              </m:r>
                              <m:r>
                                <m:rPr>
                                  <m:sty m:val="p"/>
                                </m:rPr>
                                <a:rPr kumimoji="1" lang="en-US" altLang="ja-JP" sz="1400" b="0" i="0" smtClean="0">
                                  <a:latin typeface="Cambria Math" panose="02040503050406030204" pitchFamily="18" charset="0"/>
                                </a:rPr>
                                <m:t>in</m:t>
                              </m:r>
                            </m:sub>
                          </m:sSub>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𝑣</m:t>
                              </m:r>
                            </m:e>
                            <m:sub>
                              <m:r>
                                <m:rPr>
                                  <m:sty m:val="p"/>
                                </m:rPr>
                                <a:rPr kumimoji="1" lang="en-US" altLang="ja-JP" sz="1400">
                                  <a:latin typeface="Cambria Math" panose="02040503050406030204" pitchFamily="18" charset="0"/>
                                </a:rPr>
                                <m:t>m</m:t>
                              </m:r>
                              <m:r>
                                <m:rPr>
                                  <m:sty m:val="p"/>
                                </m:rPr>
                                <a:rPr kumimoji="1" lang="en-US" altLang="ja-JP" sz="1400" b="0" i="0" smtClean="0">
                                  <a:latin typeface="Cambria Math" panose="02040503050406030204" pitchFamily="18" charset="0"/>
                                </a:rPr>
                                <m:t>in</m:t>
                              </m:r>
                            </m:sub>
                          </m:sSub>
                        </m:e>
                      </m:d>
                    </m:oMath>
                  </m:oMathPara>
                </a14:m>
                <a:endParaRPr kumimoji="1" lang="en-US" altLang="ja-JP" sz="1400" b="0" i="1" dirty="0">
                  <a:latin typeface="Cambria Math" panose="02040503050406030204" pitchFamily="18" charset="0"/>
                </a:endParaRPr>
              </a:p>
            </p:txBody>
          </p:sp>
        </mc:Choice>
        <mc:Fallback>
          <p:sp>
            <p:nvSpPr>
              <p:cNvPr id="65" name="テキスト ボックス 64">
                <a:extLst>
                  <a:ext uri="{FF2B5EF4-FFF2-40B4-BE49-F238E27FC236}">
                    <a16:creationId xmlns:a16="http://schemas.microsoft.com/office/drawing/2014/main" id="{7811E5C7-04F0-4057-8AB6-65327DE6455E}"/>
                  </a:ext>
                </a:extLst>
              </p:cNvPr>
              <p:cNvSpPr txBox="1">
                <a:spLocks noRot="1" noChangeAspect="1" noMove="1" noResize="1" noEditPoints="1" noAdjustHandles="1" noChangeArrowheads="1" noChangeShapeType="1" noTextEdit="1"/>
              </p:cNvSpPr>
              <p:nvPr/>
            </p:nvSpPr>
            <p:spPr>
              <a:xfrm>
                <a:off x="6903476" y="2276301"/>
                <a:ext cx="4202519" cy="307777"/>
              </a:xfrm>
              <a:prstGeom prst="rect">
                <a:avLst/>
              </a:prstGeom>
              <a:blipFill>
                <a:blip r:embed="rId11"/>
                <a:stretch>
                  <a:fillRect b="-7843"/>
                </a:stretch>
              </a:blipFill>
            </p:spPr>
            <p:txBody>
              <a:bodyPr/>
              <a:lstStyle/>
              <a:p>
                <a:r>
                  <a:rPr lang="ja-JP" altLang="en-US">
                    <a:noFill/>
                  </a:rPr>
                  <a:t> </a:t>
                </a:r>
              </a:p>
            </p:txBody>
          </p:sp>
        </mc:Fallback>
      </mc:AlternateContent>
      <p:sp>
        <p:nvSpPr>
          <p:cNvPr id="66" name="テキスト ボックス 65">
            <a:extLst>
              <a:ext uri="{FF2B5EF4-FFF2-40B4-BE49-F238E27FC236}">
                <a16:creationId xmlns:a16="http://schemas.microsoft.com/office/drawing/2014/main" id="{35CE051E-4192-42B0-A491-29E7DBAE67AA}"/>
              </a:ext>
            </a:extLst>
          </p:cNvPr>
          <p:cNvSpPr txBox="1"/>
          <p:nvPr/>
        </p:nvSpPr>
        <p:spPr>
          <a:xfrm>
            <a:off x="6230150" y="2676154"/>
            <a:ext cx="5638921" cy="1323439"/>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i="1" dirty="0">
                <a:latin typeface="Cambria Math" panose="02040503050406030204" pitchFamily="18" charset="0"/>
              </a:rPr>
              <a:t>実行可能領域から遠いとき：暫定の個体群の情報を基準点に反映させて、スケール差に適応しようとするほうが良い</a:t>
            </a:r>
            <a:endParaRPr kumimoji="1" lang="en-US" altLang="ja-JP" sz="1600" i="1" dirty="0">
              <a:latin typeface="Cambria Math" panose="02040503050406030204" pitchFamily="18" charset="0"/>
            </a:endParaRPr>
          </a:p>
          <a:p>
            <a:pPr marL="285750" indent="-285750">
              <a:buFont typeface="Wingdings" panose="05000000000000000000" pitchFamily="2" charset="2"/>
              <a:buChar char="Ø"/>
            </a:pPr>
            <a:r>
              <a:rPr kumimoji="1" lang="ja-JP" altLang="en-US" sz="1600" i="1" dirty="0">
                <a:latin typeface="Cambria Math" panose="02040503050406030204" pitchFamily="18" charset="0"/>
              </a:rPr>
              <a:t>実行可能領域に近いとき：基準点はすでにスケール差に適応しているため、個体群の微小な変動を反映する必要は無い（むしろ反映すると、角度が激しく動く）</a:t>
            </a:r>
            <a:endParaRPr kumimoji="1" lang="en-US" altLang="ja-JP" sz="1600" b="0" i="1" dirty="0">
              <a:latin typeface="Cambria Math" panose="02040503050406030204" pitchFamily="18" charset="0"/>
            </a:endParaRPr>
          </a:p>
        </p:txBody>
      </p:sp>
      <p:sp>
        <p:nvSpPr>
          <p:cNvPr id="67" name="テキスト ボックス 66">
            <a:extLst>
              <a:ext uri="{FF2B5EF4-FFF2-40B4-BE49-F238E27FC236}">
                <a16:creationId xmlns:a16="http://schemas.microsoft.com/office/drawing/2014/main" id="{F2DB0CEE-0EB5-4779-B6B4-3027AD9E1C41}"/>
              </a:ext>
            </a:extLst>
          </p:cNvPr>
          <p:cNvSpPr txBox="1"/>
          <p:nvPr/>
        </p:nvSpPr>
        <p:spPr>
          <a:xfrm>
            <a:off x="6458944" y="4130854"/>
            <a:ext cx="5777631" cy="369332"/>
          </a:xfrm>
          <a:prstGeom prst="rect">
            <a:avLst/>
          </a:prstGeom>
          <a:noFill/>
        </p:spPr>
        <p:txBody>
          <a:bodyPr wrap="square" rtlCol="0">
            <a:spAutoFit/>
          </a:bodyPr>
          <a:lstStyle/>
          <a:p>
            <a:pPr/>
            <a:r>
              <a:rPr kumimoji="1" lang="ja-JP" altLang="en-US" b="0" i="1" dirty="0">
                <a:latin typeface="Cambria Math" panose="02040503050406030204" pitchFamily="18" charset="0"/>
              </a:rPr>
              <a:t>提案手法は、下記のルールで正規化を適用して探索する。</a:t>
            </a:r>
            <a:endParaRPr kumimoji="1" lang="en-US" altLang="ja-JP" b="0" i="1" dirty="0">
              <a:latin typeface="Cambria Math" panose="02040503050406030204" pitchFamily="18" charset="0"/>
            </a:endParaRPr>
          </a:p>
        </p:txBody>
      </p:sp>
      <p:sp>
        <p:nvSpPr>
          <p:cNvPr id="68" name="テキスト ボックス 67">
            <a:extLst>
              <a:ext uri="{FF2B5EF4-FFF2-40B4-BE49-F238E27FC236}">
                <a16:creationId xmlns:a16="http://schemas.microsoft.com/office/drawing/2014/main" id="{655D8A97-A415-4D85-83C3-5D2AA3BB1896}"/>
              </a:ext>
            </a:extLst>
          </p:cNvPr>
          <p:cNvSpPr txBox="1"/>
          <p:nvPr/>
        </p:nvSpPr>
        <p:spPr>
          <a:xfrm>
            <a:off x="6230150" y="4494522"/>
            <a:ext cx="5777631" cy="584775"/>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i="1" dirty="0">
                <a:latin typeface="Cambria Math" panose="02040503050406030204" pitchFamily="18" charset="0"/>
              </a:rPr>
              <a:t>違反領域にいるとき：各世代の個体群を基準点に反映</a:t>
            </a:r>
            <a:endParaRPr kumimoji="1" lang="en-US" altLang="ja-JP" sz="1600" i="1" dirty="0">
              <a:latin typeface="Cambria Math" panose="02040503050406030204" pitchFamily="18" charset="0"/>
            </a:endParaRPr>
          </a:p>
          <a:p>
            <a:pPr marL="285750" indent="-285750">
              <a:buFont typeface="Wingdings" panose="05000000000000000000" pitchFamily="2" charset="2"/>
              <a:buChar char="Ø"/>
            </a:pPr>
            <a:r>
              <a:rPr kumimoji="1" lang="ja-JP" altLang="en-US" sz="1600" i="1" dirty="0">
                <a:latin typeface="Cambria Math" panose="02040503050406030204" pitchFamily="18" charset="0"/>
              </a:rPr>
              <a:t>実行可能解を得た以降：暫定の基準点を固定</a:t>
            </a:r>
            <a:endParaRPr kumimoji="1" lang="en-US" altLang="ja-JP" sz="1600" b="0" i="1" dirty="0">
              <a:latin typeface="Cambria Math" panose="02040503050406030204" pitchFamily="18" charset="0"/>
            </a:endParaRPr>
          </a:p>
        </p:txBody>
      </p:sp>
      <p:sp>
        <p:nvSpPr>
          <p:cNvPr id="69" name="テキスト ボックス 68">
            <a:extLst>
              <a:ext uri="{FF2B5EF4-FFF2-40B4-BE49-F238E27FC236}">
                <a16:creationId xmlns:a16="http://schemas.microsoft.com/office/drawing/2014/main" id="{90CAE7CA-2A7E-4E70-A500-43186B344D8A}"/>
              </a:ext>
            </a:extLst>
          </p:cNvPr>
          <p:cNvSpPr txBox="1"/>
          <p:nvPr/>
        </p:nvSpPr>
        <p:spPr>
          <a:xfrm>
            <a:off x="6090538" y="5257235"/>
            <a:ext cx="5777631" cy="369332"/>
          </a:xfrm>
          <a:prstGeom prst="rect">
            <a:avLst/>
          </a:prstGeom>
          <a:noFill/>
        </p:spPr>
        <p:txBody>
          <a:bodyPr wrap="square" rtlCol="0">
            <a:spAutoFit/>
          </a:bodyPr>
          <a:lstStyle/>
          <a:p>
            <a:pPr algn="ctr"/>
            <a:r>
              <a:rPr kumimoji="1" lang="ja-JP" altLang="en-US" b="0" i="1" dirty="0">
                <a:latin typeface="Cambria Math" panose="02040503050406030204" pitchFamily="18" charset="0"/>
              </a:rPr>
              <a:t>正規化の悪影響</a:t>
            </a:r>
            <a:r>
              <a:rPr kumimoji="1" lang="ja-JP" altLang="en-US" i="1" dirty="0">
                <a:latin typeface="Cambria Math" panose="02040503050406030204" pitchFamily="18" charset="0"/>
              </a:rPr>
              <a:t>を抑制しながら、重み調整を機能させる</a:t>
            </a:r>
            <a:r>
              <a:rPr kumimoji="1" lang="ja-JP" altLang="en-US" b="0" i="1" dirty="0">
                <a:latin typeface="Cambria Math" panose="02040503050406030204" pitchFamily="18" charset="0"/>
              </a:rPr>
              <a:t>。</a:t>
            </a:r>
            <a:endParaRPr kumimoji="1" lang="en-US" altLang="ja-JP" b="0" i="1" dirty="0">
              <a:latin typeface="Cambria Math" panose="02040503050406030204" pitchFamily="18" charset="0"/>
            </a:endParaRPr>
          </a:p>
        </p:txBody>
      </p:sp>
      <p:sp>
        <p:nvSpPr>
          <p:cNvPr id="70" name="テキスト ボックス 69">
            <a:extLst>
              <a:ext uri="{FF2B5EF4-FFF2-40B4-BE49-F238E27FC236}">
                <a16:creationId xmlns:a16="http://schemas.microsoft.com/office/drawing/2014/main" id="{567F7CA9-55F0-403B-8996-C69CF38297DF}"/>
              </a:ext>
            </a:extLst>
          </p:cNvPr>
          <p:cNvSpPr txBox="1"/>
          <p:nvPr/>
        </p:nvSpPr>
        <p:spPr>
          <a:xfrm>
            <a:off x="6845449" y="5649665"/>
            <a:ext cx="4177431" cy="369332"/>
          </a:xfrm>
          <a:prstGeom prst="rect">
            <a:avLst/>
          </a:prstGeom>
          <a:noFill/>
        </p:spPr>
        <p:txBody>
          <a:bodyPr wrap="square" rtlCol="0">
            <a:spAutoFit/>
          </a:bodyPr>
          <a:lstStyle/>
          <a:p>
            <a:pPr algn="ctr"/>
            <a:r>
              <a:rPr kumimoji="1" lang="ja-JP" altLang="en-US" b="0" dirty="0">
                <a:latin typeface="Cambria Math" panose="02040503050406030204" pitchFamily="18" charset="0"/>
              </a:rPr>
              <a:t>（</a:t>
            </a:r>
            <a:r>
              <a:rPr kumimoji="1" lang="en-US" altLang="ja-JP" b="0" dirty="0">
                <a:latin typeface="Cambria Math" panose="02040503050406030204" pitchFamily="18" charset="0"/>
              </a:rPr>
              <a:t>2</a:t>
            </a:r>
            <a:r>
              <a:rPr kumimoji="1" lang="ja-JP" altLang="en-US" b="0" i="1" dirty="0">
                <a:latin typeface="Cambria Math" panose="02040503050406030204" pitchFamily="18" charset="0"/>
              </a:rPr>
              <a:t>月中に電気学会レターに投稿予定）</a:t>
            </a:r>
            <a:endParaRPr kumimoji="1" lang="en-US" altLang="ja-JP" b="0" i="1" dirty="0">
              <a:latin typeface="Cambria Math" panose="02040503050406030204" pitchFamily="18" charset="0"/>
            </a:endParaRPr>
          </a:p>
        </p:txBody>
      </p:sp>
    </p:spTree>
    <p:extLst>
      <p:ext uri="{BB962C8B-B14F-4D97-AF65-F5344CB8AC3E}">
        <p14:creationId xmlns:p14="http://schemas.microsoft.com/office/powerpoint/2010/main" val="42500582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CEEC6048-0741-45C4-B3C5-1D64C93ED8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2730" y="2520063"/>
            <a:ext cx="3548330" cy="367200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50</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考察：パレートフロンティアが狭い場合での挙動</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50857"/>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トレードオフ領域への収束から制約境界に近づくことは効率的である。</a:t>
            </a:r>
            <a:endParaRPr lang="en-US" altLang="ja-JP" sz="2800" dirty="0"/>
          </a:p>
          <a:p>
            <a:pPr lvl="1">
              <a:defRPr/>
            </a:pPr>
            <a:r>
              <a:rPr lang="ja-JP" altLang="en-US" sz="2400" dirty="0"/>
              <a:t>投稿論文のベンチマーク問題はこれに該当する</a:t>
            </a:r>
          </a:p>
        </p:txBody>
      </p:sp>
      <p:sp>
        <p:nvSpPr>
          <p:cNvPr id="18" name="テキスト ボックス 17">
            <a:extLst>
              <a:ext uri="{FF2B5EF4-FFF2-40B4-BE49-F238E27FC236}">
                <a16:creationId xmlns:a16="http://schemas.microsoft.com/office/drawing/2014/main" id="{C78B324D-C07E-43BC-B623-0ED52A504EDA}"/>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検証２</a:t>
            </a:r>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5663319C-6735-495D-A649-0102E689DB09}"/>
                  </a:ext>
                </a:extLst>
              </p:cNvPr>
              <p:cNvSpPr txBox="1"/>
              <p:nvPr/>
            </p:nvSpPr>
            <p:spPr>
              <a:xfrm>
                <a:off x="946972" y="4455243"/>
                <a:ext cx="1877869" cy="338554"/>
              </a:xfrm>
              <a:prstGeom prst="rect">
                <a:avLst/>
              </a:prstGeom>
              <a:noFill/>
            </p:spPr>
            <p:txBody>
              <a:bodyPr wrap="square" rtlCol="0">
                <a:spAutoFit/>
              </a:bodyPr>
              <a:lstStyle/>
              <a:p>
                <a:pPr algn="ctr"/>
                <a:r>
                  <a:rPr lang="ja-JP" altLang="en-US" sz="1600" dirty="0"/>
                  <a:t>赤：</a:t>
                </a:r>
                <a14:m>
                  <m:oMath xmlns:m="http://schemas.openxmlformats.org/officeDocument/2006/math">
                    <m:r>
                      <a:rPr kumimoji="1" lang="en-US" altLang="ja-JP" sz="1600" b="0" i="1" smtClean="0">
                        <a:latin typeface="Cambria Math" panose="02040503050406030204" pitchFamily="18" charset="0"/>
                      </a:rPr>
                      <m:t>𝑓</m:t>
                    </m:r>
                  </m:oMath>
                </a14:m>
                <a:r>
                  <a:rPr lang="ja-JP" altLang="en-US" sz="1600" dirty="0"/>
                  <a:t>が小さい領域</a:t>
                </a:r>
              </a:p>
            </p:txBody>
          </p:sp>
        </mc:Choice>
        <mc:Fallback xmlns="">
          <p:sp>
            <p:nvSpPr>
              <p:cNvPr id="37" name="テキスト ボックス 36">
                <a:extLst>
                  <a:ext uri="{FF2B5EF4-FFF2-40B4-BE49-F238E27FC236}">
                    <a16:creationId xmlns:a16="http://schemas.microsoft.com/office/drawing/2014/main" id="{5663319C-6735-495D-A649-0102E689DB09}"/>
                  </a:ext>
                </a:extLst>
              </p:cNvPr>
              <p:cNvSpPr txBox="1">
                <a:spLocks noRot="1" noChangeAspect="1" noMove="1" noResize="1" noEditPoints="1" noAdjustHandles="1" noChangeArrowheads="1" noChangeShapeType="1" noTextEdit="1"/>
              </p:cNvSpPr>
              <p:nvPr/>
            </p:nvSpPr>
            <p:spPr>
              <a:xfrm>
                <a:off x="946972" y="4455243"/>
                <a:ext cx="1877869" cy="338554"/>
              </a:xfrm>
              <a:prstGeom prst="rect">
                <a:avLst/>
              </a:prstGeom>
              <a:blipFill>
                <a:blip r:embed="rId3"/>
                <a:stretch>
                  <a:fillRect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0109DCCB-EB46-41D0-9425-3EC019EB2FE0}"/>
                  </a:ext>
                </a:extLst>
              </p:cNvPr>
              <p:cNvSpPr txBox="1"/>
              <p:nvPr/>
            </p:nvSpPr>
            <p:spPr>
              <a:xfrm>
                <a:off x="3095262" y="3183473"/>
                <a:ext cx="1877869" cy="338554"/>
              </a:xfrm>
              <a:prstGeom prst="rect">
                <a:avLst/>
              </a:prstGeom>
              <a:noFill/>
            </p:spPr>
            <p:txBody>
              <a:bodyPr wrap="square" rtlCol="0">
                <a:spAutoFit/>
              </a:bodyPr>
              <a:lstStyle/>
              <a:p>
                <a:pPr algn="ctr"/>
                <a:r>
                  <a:rPr lang="ja-JP" altLang="en-US" sz="1600" dirty="0"/>
                  <a:t>青：</a:t>
                </a:r>
                <a14:m>
                  <m:oMath xmlns:m="http://schemas.openxmlformats.org/officeDocument/2006/math">
                    <m:r>
                      <a:rPr kumimoji="1" lang="en-US" altLang="ja-JP" sz="1600" b="0" i="1" smtClean="0">
                        <a:latin typeface="Cambria Math" panose="02040503050406030204" pitchFamily="18" charset="0"/>
                      </a:rPr>
                      <m:t>𝑣</m:t>
                    </m:r>
                  </m:oMath>
                </a14:m>
                <a:r>
                  <a:rPr lang="ja-JP" altLang="en-US" sz="1600" dirty="0"/>
                  <a:t>が小さい領域</a:t>
                </a:r>
              </a:p>
            </p:txBody>
          </p:sp>
        </mc:Choice>
        <mc:Fallback xmlns="">
          <p:sp>
            <p:nvSpPr>
              <p:cNvPr id="38" name="テキスト ボックス 37">
                <a:extLst>
                  <a:ext uri="{FF2B5EF4-FFF2-40B4-BE49-F238E27FC236}">
                    <a16:creationId xmlns:a16="http://schemas.microsoft.com/office/drawing/2014/main" id="{0109DCCB-EB46-41D0-9425-3EC019EB2FE0}"/>
                  </a:ext>
                </a:extLst>
              </p:cNvPr>
              <p:cNvSpPr txBox="1">
                <a:spLocks noRot="1" noChangeAspect="1" noMove="1" noResize="1" noEditPoints="1" noAdjustHandles="1" noChangeArrowheads="1" noChangeShapeType="1" noTextEdit="1"/>
              </p:cNvSpPr>
              <p:nvPr/>
            </p:nvSpPr>
            <p:spPr>
              <a:xfrm>
                <a:off x="3095262" y="3183473"/>
                <a:ext cx="1877869" cy="338554"/>
              </a:xfrm>
              <a:prstGeom prst="rect">
                <a:avLst/>
              </a:prstGeom>
              <a:blipFill>
                <a:blip r:embed="rId4"/>
                <a:stretch>
                  <a:fillRect t="-5357" b="-21429"/>
                </a:stretch>
              </a:blipFill>
            </p:spPr>
            <p:txBody>
              <a:bodyPr/>
              <a:lstStyle/>
              <a:p>
                <a:r>
                  <a:rPr lang="ja-JP" altLang="en-US">
                    <a:noFill/>
                  </a:rPr>
                  <a:t> </a:t>
                </a:r>
              </a:p>
            </p:txBody>
          </p:sp>
        </mc:Fallback>
      </mc:AlternateContent>
      <p:sp>
        <p:nvSpPr>
          <p:cNvPr id="45" name="テキスト ボックス 44">
            <a:extLst>
              <a:ext uri="{FF2B5EF4-FFF2-40B4-BE49-F238E27FC236}">
                <a16:creationId xmlns:a16="http://schemas.microsoft.com/office/drawing/2014/main" id="{77166B7F-5E8D-4963-B3C5-826414207EB0}"/>
              </a:ext>
            </a:extLst>
          </p:cNvPr>
          <p:cNvSpPr txBox="1"/>
          <p:nvPr/>
        </p:nvSpPr>
        <p:spPr>
          <a:xfrm>
            <a:off x="3091773" y="4455243"/>
            <a:ext cx="1877869" cy="338554"/>
          </a:xfrm>
          <a:prstGeom prst="rect">
            <a:avLst/>
          </a:prstGeom>
          <a:noFill/>
        </p:spPr>
        <p:txBody>
          <a:bodyPr wrap="square" rtlCol="0">
            <a:spAutoFit/>
          </a:bodyPr>
          <a:lstStyle/>
          <a:p>
            <a:pPr algn="ctr"/>
            <a:r>
              <a:rPr lang="ja-JP" altLang="en-US" sz="1600" dirty="0"/>
              <a:t>パレートフロンティア</a:t>
            </a:r>
          </a:p>
        </p:txBody>
      </p:sp>
      <p:sp>
        <p:nvSpPr>
          <p:cNvPr id="46" name="四角形: 角を丸くする 45">
            <a:extLst>
              <a:ext uri="{FF2B5EF4-FFF2-40B4-BE49-F238E27FC236}">
                <a16:creationId xmlns:a16="http://schemas.microsoft.com/office/drawing/2014/main" id="{1470BB34-4C15-4BC1-A9C2-2C5DB7057018}"/>
              </a:ext>
            </a:extLst>
          </p:cNvPr>
          <p:cNvSpPr/>
          <p:nvPr/>
        </p:nvSpPr>
        <p:spPr>
          <a:xfrm rot="2699388">
            <a:off x="2991956" y="3874541"/>
            <a:ext cx="530149" cy="279429"/>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6E61D0C8-3008-447C-BD7D-C752D83AFA36}"/>
                  </a:ext>
                </a:extLst>
              </p:cNvPr>
              <p:cNvSpPr txBox="1"/>
              <p:nvPr/>
            </p:nvSpPr>
            <p:spPr>
              <a:xfrm>
                <a:off x="571984" y="2835294"/>
                <a:ext cx="2230247" cy="338554"/>
              </a:xfrm>
              <a:prstGeom prst="rect">
                <a:avLst/>
              </a:prstGeom>
              <a:noFill/>
            </p:spPr>
            <p:txBody>
              <a:bodyPr wrap="square" rtlCol="0">
                <a:spAutoFit/>
              </a:bodyPr>
              <a:lstStyle/>
              <a:p>
                <a:pPr algn="ctr"/>
                <a:r>
                  <a:rPr lang="ja-JP" altLang="en-US" sz="1600" dirty="0"/>
                  <a:t>灰：</a:t>
                </a:r>
                <a14:m>
                  <m:oMath xmlns:m="http://schemas.openxmlformats.org/officeDocument/2006/math">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&gt;0</m:t>
                    </m:r>
                  </m:oMath>
                </a14:m>
                <a:r>
                  <a:rPr lang="ja-JP" altLang="en-US" sz="1400" dirty="0"/>
                  <a:t>（違反領域）</a:t>
                </a:r>
                <a:endParaRPr lang="ja-JP" altLang="en-US" sz="1600" dirty="0"/>
              </a:p>
            </p:txBody>
          </p:sp>
        </mc:Choice>
        <mc:Fallback xmlns="">
          <p:sp>
            <p:nvSpPr>
              <p:cNvPr id="48" name="テキスト ボックス 47">
                <a:extLst>
                  <a:ext uri="{FF2B5EF4-FFF2-40B4-BE49-F238E27FC236}">
                    <a16:creationId xmlns:a16="http://schemas.microsoft.com/office/drawing/2014/main" id="{6E61D0C8-3008-447C-BD7D-C752D83AFA36}"/>
                  </a:ext>
                </a:extLst>
              </p:cNvPr>
              <p:cNvSpPr txBox="1">
                <a:spLocks noRot="1" noChangeAspect="1" noMove="1" noResize="1" noEditPoints="1" noAdjustHandles="1" noChangeArrowheads="1" noChangeShapeType="1" noTextEdit="1"/>
              </p:cNvSpPr>
              <p:nvPr/>
            </p:nvSpPr>
            <p:spPr>
              <a:xfrm>
                <a:off x="571984" y="2835294"/>
                <a:ext cx="2230247" cy="338554"/>
              </a:xfrm>
              <a:prstGeom prst="rect">
                <a:avLst/>
              </a:prstGeom>
              <a:blipFill>
                <a:blip r:embed="rId5"/>
                <a:stretch>
                  <a:fillRect t="-5357" b="-21429"/>
                </a:stretch>
              </a:blipFill>
            </p:spPr>
            <p:txBody>
              <a:bodyPr/>
              <a:lstStyle/>
              <a:p>
                <a:r>
                  <a:rPr lang="ja-JP" altLang="en-US">
                    <a:noFill/>
                  </a:rPr>
                  <a:t> </a:t>
                </a:r>
              </a:p>
            </p:txBody>
          </p:sp>
        </mc:Fallback>
      </mc:AlternateContent>
      <p:sp>
        <p:nvSpPr>
          <p:cNvPr id="49" name="テキスト ボックス 48">
            <a:extLst>
              <a:ext uri="{FF2B5EF4-FFF2-40B4-BE49-F238E27FC236}">
                <a16:creationId xmlns:a16="http://schemas.microsoft.com/office/drawing/2014/main" id="{45DD751A-A5C5-48B5-BDE3-740747DE1319}"/>
              </a:ext>
            </a:extLst>
          </p:cNvPr>
          <p:cNvSpPr txBox="1"/>
          <p:nvPr/>
        </p:nvSpPr>
        <p:spPr>
          <a:xfrm>
            <a:off x="5224501" y="3432643"/>
            <a:ext cx="1205683" cy="369332"/>
          </a:xfrm>
          <a:prstGeom prst="rect">
            <a:avLst/>
          </a:prstGeom>
          <a:noFill/>
        </p:spPr>
        <p:txBody>
          <a:bodyPr wrap="square" rtlCol="0">
            <a:spAutoFit/>
          </a:bodyPr>
          <a:lstStyle/>
          <a:p>
            <a:r>
              <a:rPr lang="ja-JP" altLang="en-US" dirty="0">
                <a:solidFill>
                  <a:schemeClr val="accent2"/>
                </a:solidFill>
              </a:rPr>
              <a:t>有望領域</a:t>
            </a:r>
          </a:p>
        </p:txBody>
      </p:sp>
      <p:sp>
        <p:nvSpPr>
          <p:cNvPr id="50" name="四角形: 角を丸くする 49">
            <a:extLst>
              <a:ext uri="{FF2B5EF4-FFF2-40B4-BE49-F238E27FC236}">
                <a16:creationId xmlns:a16="http://schemas.microsoft.com/office/drawing/2014/main" id="{2BD426A5-FEB3-4726-A988-3FC8DEC1D4E4}"/>
              </a:ext>
            </a:extLst>
          </p:cNvPr>
          <p:cNvSpPr/>
          <p:nvPr/>
        </p:nvSpPr>
        <p:spPr>
          <a:xfrm>
            <a:off x="4783587" y="3435510"/>
            <a:ext cx="372110" cy="369332"/>
          </a:xfrm>
          <a:prstGeom prst="round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0" name="吹き出し: 角を丸めた四角形 59">
            <a:extLst>
              <a:ext uri="{FF2B5EF4-FFF2-40B4-BE49-F238E27FC236}">
                <a16:creationId xmlns:a16="http://schemas.microsoft.com/office/drawing/2014/main" id="{8072BB04-FB61-47C5-B6C7-9257A00BAB04}"/>
              </a:ext>
            </a:extLst>
          </p:cNvPr>
          <p:cNvSpPr/>
          <p:nvPr/>
        </p:nvSpPr>
        <p:spPr>
          <a:xfrm>
            <a:off x="5030783" y="5400786"/>
            <a:ext cx="4250138" cy="582878"/>
          </a:xfrm>
          <a:prstGeom prst="wedgeRoundRectCallout">
            <a:avLst>
              <a:gd name="adj1" fmla="val 17457"/>
              <a:gd name="adj2" fmla="val -88283"/>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トレードオフ領域に高速に収束した後、重み調整によって可能領域側に選択圧を高められる</a:t>
            </a:r>
          </a:p>
        </p:txBody>
      </p:sp>
      <p:sp>
        <p:nvSpPr>
          <p:cNvPr id="61" name="吹き出し: 角を丸めた四角形 60">
            <a:extLst>
              <a:ext uri="{FF2B5EF4-FFF2-40B4-BE49-F238E27FC236}">
                <a16:creationId xmlns:a16="http://schemas.microsoft.com/office/drawing/2014/main" id="{1CB5F545-BE67-4171-BD9C-D6500E6DB72C}"/>
              </a:ext>
            </a:extLst>
          </p:cNvPr>
          <p:cNvSpPr/>
          <p:nvPr/>
        </p:nvSpPr>
        <p:spPr>
          <a:xfrm>
            <a:off x="9659689" y="5417503"/>
            <a:ext cx="2295395" cy="569731"/>
          </a:xfrm>
          <a:prstGeom prst="wedgeRoundRectCallout">
            <a:avLst>
              <a:gd name="adj1" fmla="val -14318"/>
              <a:gd name="adj2" fmla="val -94880"/>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徐々に可能領域に近づく</a:t>
            </a:r>
          </a:p>
        </p:txBody>
      </p:sp>
      <p:cxnSp>
        <p:nvCxnSpPr>
          <p:cNvPr id="39" name="直線コネクタ 38">
            <a:extLst>
              <a:ext uri="{FF2B5EF4-FFF2-40B4-BE49-F238E27FC236}">
                <a16:creationId xmlns:a16="http://schemas.microsoft.com/office/drawing/2014/main" id="{4071DFDD-B1B0-4F27-8818-4034981002F0}"/>
              </a:ext>
            </a:extLst>
          </p:cNvPr>
          <p:cNvCxnSpPr>
            <a:cxnSpLocks/>
          </p:cNvCxnSpPr>
          <p:nvPr/>
        </p:nvCxnSpPr>
        <p:spPr>
          <a:xfrm>
            <a:off x="571984" y="2436925"/>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3C75EDD3-8684-4E50-A206-A2DECD791C78}"/>
              </a:ext>
            </a:extLst>
          </p:cNvPr>
          <p:cNvSpPr txBox="1"/>
          <p:nvPr/>
        </p:nvSpPr>
        <p:spPr>
          <a:xfrm>
            <a:off x="1347764" y="2044241"/>
            <a:ext cx="3246045" cy="369332"/>
          </a:xfrm>
          <a:prstGeom prst="rect">
            <a:avLst/>
          </a:prstGeom>
          <a:noFill/>
        </p:spPr>
        <p:txBody>
          <a:bodyPr wrap="square" rtlCol="0">
            <a:spAutoFit/>
          </a:bodyPr>
          <a:lstStyle/>
          <a:p>
            <a:pPr algn="ctr"/>
            <a:r>
              <a:rPr lang="ja-JP" altLang="en-US" dirty="0"/>
              <a:t>パレートフロンティアが狭い例</a:t>
            </a:r>
          </a:p>
        </p:txBody>
      </p:sp>
      <p:cxnSp>
        <p:nvCxnSpPr>
          <p:cNvPr id="41" name="直線コネクタ 40">
            <a:extLst>
              <a:ext uri="{FF2B5EF4-FFF2-40B4-BE49-F238E27FC236}">
                <a16:creationId xmlns:a16="http://schemas.microsoft.com/office/drawing/2014/main" id="{4F7CD2C9-B9B1-4C37-9762-CF175FE8559E}"/>
              </a:ext>
            </a:extLst>
          </p:cNvPr>
          <p:cNvCxnSpPr>
            <a:cxnSpLocks/>
          </p:cNvCxnSpPr>
          <p:nvPr/>
        </p:nvCxnSpPr>
        <p:spPr>
          <a:xfrm>
            <a:off x="6631513" y="2436925"/>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50BBC4E3-C8E3-4ABE-AE16-3B462DA14055}"/>
              </a:ext>
            </a:extLst>
          </p:cNvPr>
          <p:cNvSpPr txBox="1"/>
          <p:nvPr/>
        </p:nvSpPr>
        <p:spPr>
          <a:xfrm>
            <a:off x="7488027" y="2044241"/>
            <a:ext cx="3246045" cy="369332"/>
          </a:xfrm>
          <a:prstGeom prst="rect">
            <a:avLst/>
          </a:prstGeom>
          <a:noFill/>
        </p:spPr>
        <p:txBody>
          <a:bodyPr wrap="square" rtlCol="0">
            <a:spAutoFit/>
          </a:bodyPr>
          <a:lstStyle/>
          <a:p>
            <a:pPr algn="ctr"/>
            <a:r>
              <a:rPr lang="ja-JP" altLang="en-US" dirty="0"/>
              <a:t>探索領域のケース</a:t>
            </a:r>
          </a:p>
        </p:txBody>
      </p:sp>
      <p:sp>
        <p:nvSpPr>
          <p:cNvPr id="43" name="テキスト ボックス 42">
            <a:extLst>
              <a:ext uri="{FF2B5EF4-FFF2-40B4-BE49-F238E27FC236}">
                <a16:creationId xmlns:a16="http://schemas.microsoft.com/office/drawing/2014/main" id="{7F685FE2-424A-4C47-A736-3DF59485F87E}"/>
              </a:ext>
            </a:extLst>
          </p:cNvPr>
          <p:cNvSpPr txBox="1"/>
          <p:nvPr/>
        </p:nvSpPr>
        <p:spPr>
          <a:xfrm>
            <a:off x="6799055" y="2603033"/>
            <a:ext cx="1877869" cy="338554"/>
          </a:xfrm>
          <a:prstGeom prst="rect">
            <a:avLst/>
          </a:prstGeom>
          <a:noFill/>
        </p:spPr>
        <p:txBody>
          <a:bodyPr wrap="square" rtlCol="0">
            <a:spAutoFit/>
          </a:bodyPr>
          <a:lstStyle/>
          <a:p>
            <a:pPr algn="ctr"/>
            <a:r>
              <a:rPr lang="ja-JP" altLang="en-US" sz="1600" b="1" dirty="0"/>
              <a:t>多目的アプローチ</a:t>
            </a:r>
          </a:p>
        </p:txBody>
      </p:sp>
      <p:sp>
        <p:nvSpPr>
          <p:cNvPr id="44" name="テキスト ボックス 43">
            <a:extLst>
              <a:ext uri="{FF2B5EF4-FFF2-40B4-BE49-F238E27FC236}">
                <a16:creationId xmlns:a16="http://schemas.microsoft.com/office/drawing/2014/main" id="{0C28A497-2516-45B7-B211-09CE0E305C9B}"/>
              </a:ext>
            </a:extLst>
          </p:cNvPr>
          <p:cNvSpPr txBox="1"/>
          <p:nvPr/>
        </p:nvSpPr>
        <p:spPr>
          <a:xfrm>
            <a:off x="9544919" y="2603033"/>
            <a:ext cx="1877869" cy="338554"/>
          </a:xfrm>
          <a:prstGeom prst="rect">
            <a:avLst/>
          </a:prstGeom>
          <a:noFill/>
        </p:spPr>
        <p:txBody>
          <a:bodyPr wrap="square" rtlCol="0">
            <a:spAutoFit/>
          </a:bodyPr>
          <a:lstStyle/>
          <a:p>
            <a:pPr algn="ctr"/>
            <a:r>
              <a:rPr lang="en-US" altLang="ja-JP" sz="1600" b="1" dirty="0"/>
              <a:t>Feasibility Rule</a:t>
            </a:r>
            <a:endParaRPr lang="ja-JP" altLang="en-US" sz="1600" b="1" dirty="0"/>
          </a:p>
        </p:txBody>
      </p:sp>
      <p:pic>
        <p:nvPicPr>
          <p:cNvPr id="63" name="図 62">
            <a:extLst>
              <a:ext uri="{FF2B5EF4-FFF2-40B4-BE49-F238E27FC236}">
                <a16:creationId xmlns:a16="http://schemas.microsoft.com/office/drawing/2014/main" id="{32D1F1CE-2A43-4D24-9BAB-E4D416F995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3638" y="3066321"/>
            <a:ext cx="2042491" cy="2113678"/>
          </a:xfrm>
          <a:prstGeom prst="rect">
            <a:avLst/>
          </a:prstGeom>
        </p:spPr>
      </p:pic>
      <p:pic>
        <p:nvPicPr>
          <p:cNvPr id="64" name="図 63">
            <a:extLst>
              <a:ext uri="{FF2B5EF4-FFF2-40B4-BE49-F238E27FC236}">
                <a16:creationId xmlns:a16="http://schemas.microsoft.com/office/drawing/2014/main" id="{F8EA418B-E4AF-477A-89FB-840E24D940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5390" y="3066321"/>
            <a:ext cx="2042491" cy="2113678"/>
          </a:xfrm>
          <a:prstGeom prst="rect">
            <a:avLst/>
          </a:prstGeom>
        </p:spPr>
      </p:pic>
      <p:sp>
        <p:nvSpPr>
          <p:cNvPr id="65" name="四角形: 角を丸くする 64">
            <a:extLst>
              <a:ext uri="{FF2B5EF4-FFF2-40B4-BE49-F238E27FC236}">
                <a16:creationId xmlns:a16="http://schemas.microsoft.com/office/drawing/2014/main" id="{CA119A16-7EA5-4251-AC1A-F42733182190}"/>
              </a:ext>
            </a:extLst>
          </p:cNvPr>
          <p:cNvSpPr/>
          <p:nvPr/>
        </p:nvSpPr>
        <p:spPr>
          <a:xfrm rot="18822844">
            <a:off x="7727494" y="3857927"/>
            <a:ext cx="294309" cy="181609"/>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66" name="四角形: 角を丸くする 65">
            <a:extLst>
              <a:ext uri="{FF2B5EF4-FFF2-40B4-BE49-F238E27FC236}">
                <a16:creationId xmlns:a16="http://schemas.microsoft.com/office/drawing/2014/main" id="{0AD9F0AD-CA3D-4BAE-BC32-AD1B15C24F5A}"/>
              </a:ext>
            </a:extLst>
          </p:cNvPr>
          <p:cNvSpPr/>
          <p:nvPr/>
        </p:nvSpPr>
        <p:spPr>
          <a:xfrm>
            <a:off x="10536635" y="3673087"/>
            <a:ext cx="443582" cy="369743"/>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Tree>
    <p:extLst>
      <p:ext uri="{BB962C8B-B14F-4D97-AF65-F5344CB8AC3E}">
        <p14:creationId xmlns:p14="http://schemas.microsoft.com/office/powerpoint/2010/main" val="15148505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グラフ, 折れ線グラフ&#10;&#10;自動的に生成された説明">
            <a:extLst>
              <a:ext uri="{FF2B5EF4-FFF2-40B4-BE49-F238E27FC236}">
                <a16:creationId xmlns:a16="http://schemas.microsoft.com/office/drawing/2014/main" id="{0488E52B-A45F-4130-B731-3BD65D312A1D}"/>
              </a:ext>
            </a:extLst>
          </p:cNvPr>
          <p:cNvPicPr>
            <a:picLocks noChangeAspect="1"/>
          </p:cNvPicPr>
          <p:nvPr/>
        </p:nvPicPr>
        <p:blipFill rotWithShape="1">
          <a:blip r:embed="rId2">
            <a:extLst>
              <a:ext uri="{28A0092B-C50C-407E-A947-70E740481C1C}">
                <a14:useLocalDpi xmlns:a14="http://schemas.microsoft.com/office/drawing/2010/main" val="0"/>
              </a:ext>
            </a:extLst>
          </a:blip>
          <a:srcRect t="5342"/>
          <a:stretch/>
        </p:blipFill>
        <p:spPr>
          <a:xfrm>
            <a:off x="1071102" y="2552700"/>
            <a:ext cx="3799371" cy="3673719"/>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51</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考察：パレートフロンティアが広い場合での挙動</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936557"/>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トレードオフ領域への収束は効率的でないことがある。</a:t>
            </a:r>
          </a:p>
          <a:p>
            <a:pPr lvl="1">
              <a:defRPr/>
            </a:pPr>
            <a:r>
              <a:rPr lang="ja-JP" altLang="en-US" sz="2400" dirty="0"/>
              <a:t>例えば、目的関数が線形、多数制約のとき、パレートフロンティアは広くなりやすい</a:t>
            </a:r>
            <a:endParaRPr lang="en-US" altLang="ja-JP" sz="2400" dirty="0"/>
          </a:p>
        </p:txBody>
      </p:sp>
      <p:sp>
        <p:nvSpPr>
          <p:cNvPr id="18" name="テキスト ボックス 17">
            <a:extLst>
              <a:ext uri="{FF2B5EF4-FFF2-40B4-BE49-F238E27FC236}">
                <a16:creationId xmlns:a16="http://schemas.microsoft.com/office/drawing/2014/main" id="{C78B324D-C07E-43BC-B623-0ED52A504EDA}"/>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検証２</a:t>
            </a:r>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5663319C-6735-495D-A649-0102E689DB09}"/>
                  </a:ext>
                </a:extLst>
              </p:cNvPr>
              <p:cNvSpPr txBox="1"/>
              <p:nvPr/>
            </p:nvSpPr>
            <p:spPr>
              <a:xfrm>
                <a:off x="-11614" y="4919594"/>
                <a:ext cx="1877869" cy="338554"/>
              </a:xfrm>
              <a:prstGeom prst="rect">
                <a:avLst/>
              </a:prstGeom>
              <a:noFill/>
            </p:spPr>
            <p:txBody>
              <a:bodyPr wrap="square" rtlCol="0">
                <a:spAutoFit/>
              </a:bodyPr>
              <a:lstStyle/>
              <a:p>
                <a:pPr algn="ctr"/>
                <a:r>
                  <a:rPr lang="ja-JP" altLang="en-US" sz="1600" dirty="0"/>
                  <a:t>赤：</a:t>
                </a:r>
                <a14:m>
                  <m:oMath xmlns:m="http://schemas.openxmlformats.org/officeDocument/2006/math">
                    <m:r>
                      <a:rPr kumimoji="1" lang="en-US" altLang="ja-JP" sz="1600" b="0" i="1" smtClean="0">
                        <a:latin typeface="Cambria Math" panose="02040503050406030204" pitchFamily="18" charset="0"/>
                      </a:rPr>
                      <m:t>𝑓</m:t>
                    </m:r>
                  </m:oMath>
                </a14:m>
                <a:r>
                  <a:rPr lang="ja-JP" altLang="en-US" sz="1600" dirty="0"/>
                  <a:t>が小さい領域</a:t>
                </a:r>
              </a:p>
            </p:txBody>
          </p:sp>
        </mc:Choice>
        <mc:Fallback xmlns="">
          <p:sp>
            <p:nvSpPr>
              <p:cNvPr id="37" name="テキスト ボックス 36">
                <a:extLst>
                  <a:ext uri="{FF2B5EF4-FFF2-40B4-BE49-F238E27FC236}">
                    <a16:creationId xmlns:a16="http://schemas.microsoft.com/office/drawing/2014/main" id="{5663319C-6735-495D-A649-0102E689DB09}"/>
                  </a:ext>
                </a:extLst>
              </p:cNvPr>
              <p:cNvSpPr txBox="1">
                <a:spLocks noRot="1" noChangeAspect="1" noMove="1" noResize="1" noEditPoints="1" noAdjustHandles="1" noChangeArrowheads="1" noChangeShapeType="1" noTextEdit="1"/>
              </p:cNvSpPr>
              <p:nvPr/>
            </p:nvSpPr>
            <p:spPr>
              <a:xfrm>
                <a:off x="-11614" y="4919594"/>
                <a:ext cx="1877869" cy="338554"/>
              </a:xfrm>
              <a:prstGeom prst="rect">
                <a:avLst/>
              </a:prstGeom>
              <a:blipFill>
                <a:blip r:embed="rId3"/>
                <a:stretch>
                  <a:fillRect t="-5357" b="-2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0109DCCB-EB46-41D0-9425-3EC019EB2FE0}"/>
                  </a:ext>
                </a:extLst>
              </p:cNvPr>
              <p:cNvSpPr txBox="1"/>
              <p:nvPr/>
            </p:nvSpPr>
            <p:spPr>
              <a:xfrm>
                <a:off x="4610610" y="2808848"/>
                <a:ext cx="1877869" cy="338554"/>
              </a:xfrm>
              <a:prstGeom prst="rect">
                <a:avLst/>
              </a:prstGeom>
              <a:noFill/>
            </p:spPr>
            <p:txBody>
              <a:bodyPr wrap="square" rtlCol="0">
                <a:spAutoFit/>
              </a:bodyPr>
              <a:lstStyle/>
              <a:p>
                <a:pPr algn="ctr"/>
                <a:r>
                  <a:rPr lang="ja-JP" altLang="en-US" sz="1600" dirty="0"/>
                  <a:t>青：</a:t>
                </a:r>
                <a14:m>
                  <m:oMath xmlns:m="http://schemas.openxmlformats.org/officeDocument/2006/math">
                    <m:r>
                      <a:rPr kumimoji="1" lang="en-US" altLang="ja-JP" sz="1600" b="0" i="1" smtClean="0">
                        <a:latin typeface="Cambria Math" panose="02040503050406030204" pitchFamily="18" charset="0"/>
                      </a:rPr>
                      <m:t>𝑣</m:t>
                    </m:r>
                  </m:oMath>
                </a14:m>
                <a:r>
                  <a:rPr lang="ja-JP" altLang="en-US" sz="1600" dirty="0"/>
                  <a:t>が小さい領域</a:t>
                </a:r>
              </a:p>
            </p:txBody>
          </p:sp>
        </mc:Choice>
        <mc:Fallback xmlns="">
          <p:sp>
            <p:nvSpPr>
              <p:cNvPr id="38" name="テキスト ボックス 37">
                <a:extLst>
                  <a:ext uri="{FF2B5EF4-FFF2-40B4-BE49-F238E27FC236}">
                    <a16:creationId xmlns:a16="http://schemas.microsoft.com/office/drawing/2014/main" id="{0109DCCB-EB46-41D0-9425-3EC019EB2FE0}"/>
                  </a:ext>
                </a:extLst>
              </p:cNvPr>
              <p:cNvSpPr txBox="1">
                <a:spLocks noRot="1" noChangeAspect="1" noMove="1" noResize="1" noEditPoints="1" noAdjustHandles="1" noChangeArrowheads="1" noChangeShapeType="1" noTextEdit="1"/>
              </p:cNvSpPr>
              <p:nvPr/>
            </p:nvSpPr>
            <p:spPr>
              <a:xfrm>
                <a:off x="4610610" y="2808848"/>
                <a:ext cx="1877869" cy="338554"/>
              </a:xfrm>
              <a:prstGeom prst="rect">
                <a:avLst/>
              </a:prstGeom>
              <a:blipFill>
                <a:blip r:embed="rId4"/>
                <a:stretch>
                  <a:fillRect t="-5455" b="-23636"/>
                </a:stretch>
              </a:blipFill>
            </p:spPr>
            <p:txBody>
              <a:bodyPr/>
              <a:lstStyle/>
              <a:p>
                <a:r>
                  <a:rPr lang="ja-JP" altLang="en-US">
                    <a:noFill/>
                  </a:rPr>
                  <a:t> </a:t>
                </a:r>
              </a:p>
            </p:txBody>
          </p:sp>
        </mc:Fallback>
      </mc:AlternateContent>
      <p:sp>
        <p:nvSpPr>
          <p:cNvPr id="45" name="テキスト ボックス 44">
            <a:extLst>
              <a:ext uri="{FF2B5EF4-FFF2-40B4-BE49-F238E27FC236}">
                <a16:creationId xmlns:a16="http://schemas.microsoft.com/office/drawing/2014/main" id="{77166B7F-5E8D-4963-B3C5-826414207EB0}"/>
              </a:ext>
            </a:extLst>
          </p:cNvPr>
          <p:cNvSpPr txBox="1"/>
          <p:nvPr/>
        </p:nvSpPr>
        <p:spPr>
          <a:xfrm>
            <a:off x="2280203" y="4750317"/>
            <a:ext cx="1877869" cy="338554"/>
          </a:xfrm>
          <a:prstGeom prst="rect">
            <a:avLst/>
          </a:prstGeom>
          <a:noFill/>
        </p:spPr>
        <p:txBody>
          <a:bodyPr wrap="square" rtlCol="0">
            <a:spAutoFit/>
          </a:bodyPr>
          <a:lstStyle/>
          <a:p>
            <a:pPr algn="ctr"/>
            <a:r>
              <a:rPr lang="ja-JP" altLang="en-US" sz="1600" dirty="0"/>
              <a:t>パレートフロンティア</a:t>
            </a:r>
          </a:p>
        </p:txBody>
      </p:sp>
      <p:sp>
        <p:nvSpPr>
          <p:cNvPr id="46" name="四角形: 角を丸くする 45">
            <a:extLst>
              <a:ext uri="{FF2B5EF4-FFF2-40B4-BE49-F238E27FC236}">
                <a16:creationId xmlns:a16="http://schemas.microsoft.com/office/drawing/2014/main" id="{1470BB34-4C15-4BC1-A9C2-2C5DB7057018}"/>
              </a:ext>
            </a:extLst>
          </p:cNvPr>
          <p:cNvSpPr/>
          <p:nvPr/>
        </p:nvSpPr>
        <p:spPr>
          <a:xfrm rot="2699388">
            <a:off x="3630436" y="2904833"/>
            <a:ext cx="934416" cy="51639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6E61D0C8-3008-447C-BD7D-C752D83AFA36}"/>
                  </a:ext>
                </a:extLst>
              </p:cNvPr>
              <p:cNvSpPr txBox="1"/>
              <p:nvPr/>
            </p:nvSpPr>
            <p:spPr>
              <a:xfrm>
                <a:off x="740540" y="3209276"/>
                <a:ext cx="2230247" cy="338554"/>
              </a:xfrm>
              <a:prstGeom prst="rect">
                <a:avLst/>
              </a:prstGeom>
              <a:noFill/>
            </p:spPr>
            <p:txBody>
              <a:bodyPr wrap="square" rtlCol="0">
                <a:spAutoFit/>
              </a:bodyPr>
              <a:lstStyle/>
              <a:p>
                <a:pPr algn="ctr"/>
                <a:r>
                  <a:rPr lang="ja-JP" altLang="en-US" sz="1600" dirty="0"/>
                  <a:t>灰：</a:t>
                </a:r>
                <a14:m>
                  <m:oMath xmlns:m="http://schemas.openxmlformats.org/officeDocument/2006/math">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&gt;0</m:t>
                    </m:r>
                  </m:oMath>
                </a14:m>
                <a:r>
                  <a:rPr lang="ja-JP" altLang="en-US" sz="1400" dirty="0"/>
                  <a:t>（違反領域）</a:t>
                </a:r>
                <a:endParaRPr lang="ja-JP" altLang="en-US" sz="1600" dirty="0"/>
              </a:p>
            </p:txBody>
          </p:sp>
        </mc:Choice>
        <mc:Fallback xmlns="">
          <p:sp>
            <p:nvSpPr>
              <p:cNvPr id="48" name="テキスト ボックス 47">
                <a:extLst>
                  <a:ext uri="{FF2B5EF4-FFF2-40B4-BE49-F238E27FC236}">
                    <a16:creationId xmlns:a16="http://schemas.microsoft.com/office/drawing/2014/main" id="{6E61D0C8-3008-447C-BD7D-C752D83AFA36}"/>
                  </a:ext>
                </a:extLst>
              </p:cNvPr>
              <p:cNvSpPr txBox="1">
                <a:spLocks noRot="1" noChangeAspect="1" noMove="1" noResize="1" noEditPoints="1" noAdjustHandles="1" noChangeArrowheads="1" noChangeShapeType="1" noTextEdit="1"/>
              </p:cNvSpPr>
              <p:nvPr/>
            </p:nvSpPr>
            <p:spPr>
              <a:xfrm>
                <a:off x="740540" y="3209276"/>
                <a:ext cx="2230247" cy="338554"/>
              </a:xfrm>
              <a:prstGeom prst="rect">
                <a:avLst/>
              </a:prstGeom>
              <a:blipFill>
                <a:blip r:embed="rId5"/>
                <a:stretch>
                  <a:fillRect t="-5357" b="-21429"/>
                </a:stretch>
              </a:blipFill>
            </p:spPr>
            <p:txBody>
              <a:bodyPr/>
              <a:lstStyle/>
              <a:p>
                <a:r>
                  <a:rPr lang="ja-JP" altLang="en-US">
                    <a:noFill/>
                  </a:rPr>
                  <a:t> </a:t>
                </a:r>
              </a:p>
            </p:txBody>
          </p:sp>
        </mc:Fallback>
      </mc:AlternateContent>
      <p:sp>
        <p:nvSpPr>
          <p:cNvPr id="49" name="テキスト ボックス 48">
            <a:extLst>
              <a:ext uri="{FF2B5EF4-FFF2-40B4-BE49-F238E27FC236}">
                <a16:creationId xmlns:a16="http://schemas.microsoft.com/office/drawing/2014/main" id="{45DD751A-A5C5-48B5-BDE3-740747DE1319}"/>
              </a:ext>
            </a:extLst>
          </p:cNvPr>
          <p:cNvSpPr txBox="1"/>
          <p:nvPr/>
        </p:nvSpPr>
        <p:spPr>
          <a:xfrm>
            <a:off x="5224501" y="3432643"/>
            <a:ext cx="1205683" cy="369332"/>
          </a:xfrm>
          <a:prstGeom prst="rect">
            <a:avLst/>
          </a:prstGeom>
          <a:noFill/>
        </p:spPr>
        <p:txBody>
          <a:bodyPr wrap="square" rtlCol="0">
            <a:spAutoFit/>
          </a:bodyPr>
          <a:lstStyle/>
          <a:p>
            <a:r>
              <a:rPr lang="ja-JP" altLang="en-US" dirty="0">
                <a:solidFill>
                  <a:schemeClr val="accent2"/>
                </a:solidFill>
              </a:rPr>
              <a:t>有望領域</a:t>
            </a:r>
          </a:p>
        </p:txBody>
      </p:sp>
      <p:sp>
        <p:nvSpPr>
          <p:cNvPr id="50" name="四角形: 角を丸くする 49">
            <a:extLst>
              <a:ext uri="{FF2B5EF4-FFF2-40B4-BE49-F238E27FC236}">
                <a16:creationId xmlns:a16="http://schemas.microsoft.com/office/drawing/2014/main" id="{2BD426A5-FEB3-4726-A988-3FC8DEC1D4E4}"/>
              </a:ext>
            </a:extLst>
          </p:cNvPr>
          <p:cNvSpPr/>
          <p:nvPr/>
        </p:nvSpPr>
        <p:spPr>
          <a:xfrm>
            <a:off x="4783587" y="3435510"/>
            <a:ext cx="372110" cy="369332"/>
          </a:xfrm>
          <a:prstGeom prst="round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51" name="図 50" descr="グラフ, 折れ線グラフ&#10;&#10;自動的に生成された説明">
            <a:extLst>
              <a:ext uri="{FF2B5EF4-FFF2-40B4-BE49-F238E27FC236}">
                <a16:creationId xmlns:a16="http://schemas.microsoft.com/office/drawing/2014/main" id="{87BF08F9-72FB-4145-B90E-3ECBAAA909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0088" y="2958540"/>
            <a:ext cx="2161132" cy="2207608"/>
          </a:xfrm>
          <a:prstGeom prst="rect">
            <a:avLst/>
          </a:prstGeom>
        </p:spPr>
      </p:pic>
      <p:pic>
        <p:nvPicPr>
          <p:cNvPr id="53" name="図 52" descr="グラフ, 折れ線グラフ&#10;&#10;自動的に生成された説明">
            <a:extLst>
              <a:ext uri="{FF2B5EF4-FFF2-40B4-BE49-F238E27FC236}">
                <a16:creationId xmlns:a16="http://schemas.microsoft.com/office/drawing/2014/main" id="{CBEF6D33-4AC9-4C46-ACC2-DC407CC9D6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3288" y="2958540"/>
            <a:ext cx="2161132" cy="2207608"/>
          </a:xfrm>
          <a:prstGeom prst="rect">
            <a:avLst/>
          </a:prstGeom>
        </p:spPr>
      </p:pic>
      <p:sp>
        <p:nvSpPr>
          <p:cNvPr id="54" name="四角形: 角を丸くする 53">
            <a:extLst>
              <a:ext uri="{FF2B5EF4-FFF2-40B4-BE49-F238E27FC236}">
                <a16:creationId xmlns:a16="http://schemas.microsoft.com/office/drawing/2014/main" id="{5B46D530-FD40-4224-BCC0-67A38C969C20}"/>
              </a:ext>
            </a:extLst>
          </p:cNvPr>
          <p:cNvSpPr/>
          <p:nvPr/>
        </p:nvSpPr>
        <p:spPr>
          <a:xfrm rot="18822844">
            <a:off x="7130858" y="3734620"/>
            <a:ext cx="1487581" cy="428223"/>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55" name="四角形: 角を丸くする 54">
            <a:extLst>
              <a:ext uri="{FF2B5EF4-FFF2-40B4-BE49-F238E27FC236}">
                <a16:creationId xmlns:a16="http://schemas.microsoft.com/office/drawing/2014/main" id="{4C6A55C0-D6E3-485C-B917-E2AE9992FAE5}"/>
              </a:ext>
            </a:extLst>
          </p:cNvPr>
          <p:cNvSpPr/>
          <p:nvPr/>
        </p:nvSpPr>
        <p:spPr>
          <a:xfrm>
            <a:off x="11003786" y="3125932"/>
            <a:ext cx="443582" cy="369743"/>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56" name="テキスト ボックス 55">
            <a:extLst>
              <a:ext uri="{FF2B5EF4-FFF2-40B4-BE49-F238E27FC236}">
                <a16:creationId xmlns:a16="http://schemas.microsoft.com/office/drawing/2014/main" id="{DD19BC81-FA99-470E-8A25-168B5FCE2ABE}"/>
              </a:ext>
            </a:extLst>
          </p:cNvPr>
          <p:cNvSpPr txBox="1"/>
          <p:nvPr/>
        </p:nvSpPr>
        <p:spPr>
          <a:xfrm>
            <a:off x="6799055" y="2603033"/>
            <a:ext cx="1877869" cy="338554"/>
          </a:xfrm>
          <a:prstGeom prst="rect">
            <a:avLst/>
          </a:prstGeom>
          <a:noFill/>
        </p:spPr>
        <p:txBody>
          <a:bodyPr wrap="square" rtlCol="0">
            <a:spAutoFit/>
          </a:bodyPr>
          <a:lstStyle/>
          <a:p>
            <a:pPr algn="ctr"/>
            <a:r>
              <a:rPr lang="ja-JP" altLang="en-US" sz="1600" b="1" dirty="0"/>
              <a:t>多目的アプローチ</a:t>
            </a:r>
          </a:p>
        </p:txBody>
      </p:sp>
      <p:sp>
        <p:nvSpPr>
          <p:cNvPr id="57" name="テキスト ボックス 56">
            <a:extLst>
              <a:ext uri="{FF2B5EF4-FFF2-40B4-BE49-F238E27FC236}">
                <a16:creationId xmlns:a16="http://schemas.microsoft.com/office/drawing/2014/main" id="{FE7A5276-B180-447C-947A-57D4C82C3747}"/>
              </a:ext>
            </a:extLst>
          </p:cNvPr>
          <p:cNvSpPr txBox="1"/>
          <p:nvPr/>
        </p:nvSpPr>
        <p:spPr>
          <a:xfrm>
            <a:off x="9544919" y="2603033"/>
            <a:ext cx="1877869" cy="338554"/>
          </a:xfrm>
          <a:prstGeom prst="rect">
            <a:avLst/>
          </a:prstGeom>
          <a:noFill/>
        </p:spPr>
        <p:txBody>
          <a:bodyPr wrap="square" rtlCol="0">
            <a:spAutoFit/>
          </a:bodyPr>
          <a:lstStyle/>
          <a:p>
            <a:pPr algn="ctr"/>
            <a:r>
              <a:rPr lang="en-US" altLang="ja-JP" sz="1600" b="1" dirty="0"/>
              <a:t>Feasibility Rule</a:t>
            </a:r>
            <a:endParaRPr lang="ja-JP" altLang="en-US" sz="1600" b="1" dirty="0"/>
          </a:p>
        </p:txBody>
      </p:sp>
      <p:sp>
        <p:nvSpPr>
          <p:cNvPr id="58" name="テキスト ボックス 57">
            <a:extLst>
              <a:ext uri="{FF2B5EF4-FFF2-40B4-BE49-F238E27FC236}">
                <a16:creationId xmlns:a16="http://schemas.microsoft.com/office/drawing/2014/main" id="{485087E5-C18E-42CA-B51C-5F6DB5095D25}"/>
              </a:ext>
            </a:extLst>
          </p:cNvPr>
          <p:cNvSpPr txBox="1"/>
          <p:nvPr/>
        </p:nvSpPr>
        <p:spPr>
          <a:xfrm>
            <a:off x="5452882" y="4552013"/>
            <a:ext cx="1329746" cy="338554"/>
          </a:xfrm>
          <a:prstGeom prst="rect">
            <a:avLst/>
          </a:prstGeom>
          <a:noFill/>
        </p:spPr>
        <p:txBody>
          <a:bodyPr wrap="square" rtlCol="0">
            <a:spAutoFit/>
          </a:bodyPr>
          <a:lstStyle/>
          <a:p>
            <a:pPr algn="ctr"/>
            <a:r>
              <a:rPr lang="ja-JP" altLang="en-US" sz="1600" dirty="0">
                <a:solidFill>
                  <a:schemeClr val="accent3"/>
                </a:solidFill>
              </a:rPr>
              <a:t>探索領域</a:t>
            </a:r>
          </a:p>
        </p:txBody>
      </p:sp>
      <p:cxnSp>
        <p:nvCxnSpPr>
          <p:cNvPr id="59" name="直線コネクタ 58">
            <a:extLst>
              <a:ext uri="{FF2B5EF4-FFF2-40B4-BE49-F238E27FC236}">
                <a16:creationId xmlns:a16="http://schemas.microsoft.com/office/drawing/2014/main" id="{CB89497A-FC7B-4280-A475-AF9DBAADDA76}"/>
              </a:ext>
            </a:extLst>
          </p:cNvPr>
          <p:cNvCxnSpPr>
            <a:cxnSpLocks/>
          </p:cNvCxnSpPr>
          <p:nvPr/>
        </p:nvCxnSpPr>
        <p:spPr>
          <a:xfrm>
            <a:off x="6631513" y="2440592"/>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0" name="吹き出し: 角を丸めた四角形 59">
            <a:extLst>
              <a:ext uri="{FF2B5EF4-FFF2-40B4-BE49-F238E27FC236}">
                <a16:creationId xmlns:a16="http://schemas.microsoft.com/office/drawing/2014/main" id="{8072BB04-FB61-47C5-B6C7-9257A00BAB04}"/>
              </a:ext>
            </a:extLst>
          </p:cNvPr>
          <p:cNvSpPr/>
          <p:nvPr/>
        </p:nvSpPr>
        <p:spPr>
          <a:xfrm>
            <a:off x="4827801" y="5428859"/>
            <a:ext cx="4675152" cy="587433"/>
          </a:xfrm>
          <a:prstGeom prst="wedgeRoundRectCallout">
            <a:avLst>
              <a:gd name="adj1" fmla="val 17457"/>
              <a:gd name="adj2" fmla="val -88283"/>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重み調整によって、可能領域側に選択圧を強くできるが、トレードオフ領域への圧力が優先される</a:t>
            </a:r>
          </a:p>
        </p:txBody>
      </p:sp>
      <p:sp>
        <p:nvSpPr>
          <p:cNvPr id="61" name="吹き出し: 角を丸めた四角形 60">
            <a:extLst>
              <a:ext uri="{FF2B5EF4-FFF2-40B4-BE49-F238E27FC236}">
                <a16:creationId xmlns:a16="http://schemas.microsoft.com/office/drawing/2014/main" id="{1CB5F545-BE67-4171-BD9C-D6500E6DB72C}"/>
              </a:ext>
            </a:extLst>
          </p:cNvPr>
          <p:cNvSpPr/>
          <p:nvPr/>
        </p:nvSpPr>
        <p:spPr>
          <a:xfrm>
            <a:off x="9554444" y="5428858"/>
            <a:ext cx="2524934" cy="589621"/>
          </a:xfrm>
          <a:prstGeom prst="wedgeRoundRectCallout">
            <a:avLst>
              <a:gd name="adj1" fmla="val -14318"/>
              <a:gd name="adj2" fmla="val -94880"/>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結果的に可能解のほうが最適解に近い</a:t>
            </a:r>
          </a:p>
        </p:txBody>
      </p:sp>
      <p:sp>
        <p:nvSpPr>
          <p:cNvPr id="62" name="四角形: 角を丸くする 61">
            <a:extLst>
              <a:ext uri="{FF2B5EF4-FFF2-40B4-BE49-F238E27FC236}">
                <a16:creationId xmlns:a16="http://schemas.microsoft.com/office/drawing/2014/main" id="{E8297F6D-1D83-410C-95C7-8FB7C0101249}"/>
              </a:ext>
            </a:extLst>
          </p:cNvPr>
          <p:cNvSpPr/>
          <p:nvPr/>
        </p:nvSpPr>
        <p:spPr>
          <a:xfrm>
            <a:off x="5245664" y="4542419"/>
            <a:ext cx="372110" cy="369332"/>
          </a:xfrm>
          <a:prstGeom prst="round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63" name="直線コネクタ 62">
            <a:extLst>
              <a:ext uri="{FF2B5EF4-FFF2-40B4-BE49-F238E27FC236}">
                <a16:creationId xmlns:a16="http://schemas.microsoft.com/office/drawing/2014/main" id="{9C8D5F9D-2041-458B-A3C8-F2527FD009E2}"/>
              </a:ext>
            </a:extLst>
          </p:cNvPr>
          <p:cNvCxnSpPr>
            <a:cxnSpLocks/>
          </p:cNvCxnSpPr>
          <p:nvPr/>
        </p:nvCxnSpPr>
        <p:spPr>
          <a:xfrm>
            <a:off x="571984" y="2433259"/>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id="{E2CAA5EF-6C3C-43B4-926F-A6478595863C}"/>
              </a:ext>
            </a:extLst>
          </p:cNvPr>
          <p:cNvSpPr txBox="1"/>
          <p:nvPr/>
        </p:nvSpPr>
        <p:spPr>
          <a:xfrm>
            <a:off x="1347764" y="2044241"/>
            <a:ext cx="3246045" cy="369332"/>
          </a:xfrm>
          <a:prstGeom prst="rect">
            <a:avLst/>
          </a:prstGeom>
          <a:noFill/>
        </p:spPr>
        <p:txBody>
          <a:bodyPr wrap="square" rtlCol="0">
            <a:spAutoFit/>
          </a:bodyPr>
          <a:lstStyle/>
          <a:p>
            <a:pPr algn="ctr"/>
            <a:r>
              <a:rPr lang="ja-JP" altLang="en-US" dirty="0"/>
              <a:t>パレートフロンティアが広い例</a:t>
            </a:r>
          </a:p>
        </p:txBody>
      </p:sp>
      <p:sp>
        <p:nvSpPr>
          <p:cNvPr id="65" name="テキスト ボックス 64">
            <a:extLst>
              <a:ext uri="{FF2B5EF4-FFF2-40B4-BE49-F238E27FC236}">
                <a16:creationId xmlns:a16="http://schemas.microsoft.com/office/drawing/2014/main" id="{2B841E9A-24EC-4C97-91AE-5CC8FB83D8A6}"/>
              </a:ext>
            </a:extLst>
          </p:cNvPr>
          <p:cNvSpPr txBox="1"/>
          <p:nvPr/>
        </p:nvSpPr>
        <p:spPr>
          <a:xfrm>
            <a:off x="7488027" y="2044241"/>
            <a:ext cx="3246045" cy="369332"/>
          </a:xfrm>
          <a:prstGeom prst="rect">
            <a:avLst/>
          </a:prstGeom>
          <a:noFill/>
        </p:spPr>
        <p:txBody>
          <a:bodyPr wrap="square" rtlCol="0">
            <a:spAutoFit/>
          </a:bodyPr>
          <a:lstStyle/>
          <a:p>
            <a:pPr algn="ctr"/>
            <a:r>
              <a:rPr lang="ja-JP" altLang="en-US" dirty="0"/>
              <a:t>探索領域のケース</a:t>
            </a:r>
          </a:p>
        </p:txBody>
      </p:sp>
    </p:spTree>
    <p:extLst>
      <p:ext uri="{BB962C8B-B14F-4D97-AF65-F5344CB8AC3E}">
        <p14:creationId xmlns:p14="http://schemas.microsoft.com/office/powerpoint/2010/main" val="1728726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52</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まとめ</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936557"/>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パレートフロンティアが広大なとき、違反量減少優先について優秀な近傍生成に基づく探索は、実用時間内で可能解を獲得する効率が良いと考えられる。</a:t>
            </a:r>
          </a:p>
          <a:p>
            <a:pPr lvl="1">
              <a:defRPr/>
            </a:pPr>
            <a:r>
              <a:rPr lang="ja-JP" altLang="en-US" sz="2400" dirty="0"/>
              <a:t>多数制約かつ線形の目的関数を想定</a:t>
            </a:r>
            <a:endParaRPr lang="en-US" altLang="ja-JP" sz="2400" dirty="0"/>
          </a:p>
          <a:p>
            <a:pPr lvl="1">
              <a:defRPr/>
            </a:pPr>
            <a:r>
              <a:rPr lang="ja-JP" altLang="en-US" sz="2400" dirty="0"/>
              <a:t>さらに、線形制約だけを満たす解を初期解に設定すれば、さらなる効率改善が期待できる</a:t>
            </a:r>
            <a:endParaRPr lang="en-US" altLang="ja-JP" sz="2400" dirty="0"/>
          </a:p>
          <a:p>
            <a:pPr lvl="1">
              <a:defRPr/>
            </a:pPr>
            <a:r>
              <a:rPr lang="ja-JP" altLang="en-US" sz="2400" dirty="0"/>
              <a:t>ただし、可能解を得た後は改善が停滞しやすい。特に非連結な可能領域の場合は、局所解にトラップされやすい</a:t>
            </a:r>
            <a:endParaRPr lang="en-US" altLang="ja-JP" sz="2400" dirty="0"/>
          </a:p>
          <a:p>
            <a:pPr>
              <a:defRPr/>
            </a:pPr>
            <a:r>
              <a:rPr lang="ja-JP" altLang="en-US" sz="2800" dirty="0"/>
              <a:t>一方、より最適な可能解を安定して獲得したい場合は、制約境界付近を効率的に探索する方法が必要。</a:t>
            </a:r>
            <a:endParaRPr lang="en-US" altLang="ja-JP" sz="2800" dirty="0"/>
          </a:p>
          <a:p>
            <a:pPr lvl="1">
              <a:defRPr/>
            </a:pPr>
            <a:r>
              <a:rPr lang="ja-JP" altLang="en-US" sz="2400" dirty="0"/>
              <a:t>ただし、少数の可能解を得た後に、そのまま多目的アプローチ</a:t>
            </a:r>
            <a:r>
              <a:rPr lang="ja-JP" altLang="en-US" dirty="0"/>
              <a:t>（問題分割）</a:t>
            </a:r>
            <a:r>
              <a:rPr lang="ja-JP" altLang="en-US" sz="2400" dirty="0"/>
              <a:t>に切り替えても、パレートフロンティアへの収束が優先されてしまう</a:t>
            </a:r>
            <a:endParaRPr lang="en-US" altLang="ja-JP" sz="2400" dirty="0"/>
          </a:p>
          <a:p>
            <a:pPr lvl="1">
              <a:defRPr/>
            </a:pPr>
            <a:r>
              <a:rPr lang="ja-JP" altLang="en-US" sz="2400" dirty="0"/>
              <a:t>二段階アプローチの場合、獲得済の可能解を活かした重み調整が必要</a:t>
            </a:r>
            <a:endParaRPr lang="en-US" altLang="ja-JP" sz="2400" dirty="0"/>
          </a:p>
        </p:txBody>
      </p:sp>
      <p:sp>
        <p:nvSpPr>
          <p:cNvPr id="18" name="テキスト ボックス 17">
            <a:extLst>
              <a:ext uri="{FF2B5EF4-FFF2-40B4-BE49-F238E27FC236}">
                <a16:creationId xmlns:a16="http://schemas.microsoft.com/office/drawing/2014/main" id="{C78B324D-C07E-43BC-B623-0ED52A504EDA}"/>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検証２</a:t>
            </a:r>
          </a:p>
        </p:txBody>
      </p:sp>
    </p:spTree>
    <p:extLst>
      <p:ext uri="{BB962C8B-B14F-4D97-AF65-F5344CB8AC3E}">
        <p14:creationId xmlns:p14="http://schemas.microsoft.com/office/powerpoint/2010/main" val="15109913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53</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二段階アプローチにおける問題分割のスケール差の影響</a:t>
            </a:r>
            <a:endParaRPr lang="en-US" dirty="0"/>
          </a:p>
        </p:txBody>
      </p:sp>
      <mc:AlternateContent xmlns:mc="http://schemas.openxmlformats.org/markup-compatibility/2006" xmlns:a14="http://schemas.microsoft.com/office/drawing/2010/main">
        <mc:Choice Requires="a14">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113237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スケール差が大きい場合、影響が大きい方向への更新が優先される。</a:t>
                </a:r>
                <a:endParaRPr lang="en-US" altLang="ja-JP" sz="2800" dirty="0"/>
              </a:p>
              <a:p>
                <a:pPr lvl="1">
                  <a:defRPr/>
                </a:pPr>
                <a:r>
                  <a:rPr lang="ja-JP" altLang="en-US" sz="2400" dirty="0"/>
                  <a:t>先ほどの問題では、</a:t>
                </a:r>
                <a:r>
                  <a:rPr lang="en-US" altLang="ja-JP" sz="2400" dirty="0"/>
                  <a:t> </a:t>
                </a:r>
                <a14:m>
                  <m:oMath xmlns:m="http://schemas.openxmlformats.org/officeDocument/2006/math">
                    <m:r>
                      <a:rPr lang="en-US" altLang="ja-JP" sz="2400" i="1">
                        <a:latin typeface="Cambria Math" panose="02040503050406030204" pitchFamily="18" charset="0"/>
                      </a:rPr>
                      <m:t>𝑓</m:t>
                    </m:r>
                  </m:oMath>
                </a14:m>
                <a:r>
                  <a:rPr lang="ja-JP" altLang="en-US" sz="2400" dirty="0"/>
                  <a:t>が大きく、</a:t>
                </a:r>
                <a14:m>
                  <m:oMath xmlns:m="http://schemas.openxmlformats.org/officeDocument/2006/math">
                    <m:r>
                      <a:rPr lang="en-US" altLang="ja-JP" sz="2400" i="1">
                        <a:latin typeface="Cambria Math" panose="02040503050406030204" pitchFamily="18" charset="0"/>
                      </a:rPr>
                      <m:t>𝑣</m:t>
                    </m:r>
                  </m:oMath>
                </a14:m>
                <a:r>
                  <a:rPr lang="ja-JP" altLang="en-US" sz="2400" dirty="0"/>
                  <a:t>が小さいため、得た可能解が淘汰されやすい</a:t>
                </a:r>
                <a:endParaRPr lang="en-US" altLang="ja-JP" sz="2400" dirty="0"/>
              </a:p>
            </p:txBody>
          </p:sp>
        </mc:Choice>
        <mc:Fallback xmlns="">
          <p:sp>
            <p:nvSpPr>
              <p:cNvPr id="52" name="テキスト プレースホルダー 2">
                <a:extLst>
                  <a:ext uri="{FF2B5EF4-FFF2-40B4-BE49-F238E27FC236}">
                    <a16:creationId xmlns:a16="http://schemas.microsoft.com/office/drawing/2014/main" id="{C9267424-E1F2-4834-9AAF-37679E5974BA}"/>
                  </a:ext>
                </a:extLst>
              </p:cNvPr>
              <p:cNvSpPr txBox="1">
                <a:spLocks noRot="1" noChangeAspect="1" noMove="1" noResize="1" noEditPoints="1" noAdjustHandles="1" noChangeArrowheads="1" noChangeShapeType="1" noTextEdit="1"/>
              </p:cNvSpPr>
              <p:nvPr/>
            </p:nvSpPr>
            <p:spPr>
              <a:xfrm>
                <a:off x="408178" y="1060382"/>
                <a:ext cx="11509002" cy="1132378"/>
              </a:xfrm>
              <a:prstGeom prst="rect">
                <a:avLst/>
              </a:prstGeom>
              <a:blipFill>
                <a:blip r:embed="rId2"/>
                <a:stretch>
                  <a:fillRect l="-953" t="-10215"/>
                </a:stretch>
              </a:blipFill>
            </p:spPr>
            <p:txBody>
              <a:bodyPr/>
              <a:lstStyle/>
              <a:p>
                <a:r>
                  <a:rPr lang="ja-JP" altLang="en-US">
                    <a:noFill/>
                  </a:rPr>
                  <a:t> </a:t>
                </a:r>
              </a:p>
            </p:txBody>
          </p:sp>
        </mc:Fallback>
      </mc:AlternateContent>
      <p:sp>
        <p:nvSpPr>
          <p:cNvPr id="31" name="テキスト ボックス 30">
            <a:extLst>
              <a:ext uri="{FF2B5EF4-FFF2-40B4-BE49-F238E27FC236}">
                <a16:creationId xmlns:a16="http://schemas.microsoft.com/office/drawing/2014/main" id="{FB2973AE-DC67-4A53-8113-B9AE00A8D93C}"/>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検証３</a:t>
            </a:r>
          </a:p>
        </p:txBody>
      </p:sp>
      <p:pic>
        <p:nvPicPr>
          <p:cNvPr id="5" name="図 4" descr="グラフ, 散布図&#10;&#10;自動的に生成された説明">
            <a:extLst>
              <a:ext uri="{FF2B5EF4-FFF2-40B4-BE49-F238E27FC236}">
                <a16:creationId xmlns:a16="http://schemas.microsoft.com/office/drawing/2014/main" id="{44A33172-895C-CD30-C701-FCEEFB71EC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999" y="2013979"/>
            <a:ext cx="4221205" cy="4229838"/>
          </a:xfrm>
          <a:prstGeom prst="rect">
            <a:avLst/>
          </a:prstGeom>
        </p:spPr>
      </p:pic>
      <p:sp>
        <p:nvSpPr>
          <p:cNvPr id="8" name="テキスト ボックス 7">
            <a:extLst>
              <a:ext uri="{FF2B5EF4-FFF2-40B4-BE49-F238E27FC236}">
                <a16:creationId xmlns:a16="http://schemas.microsoft.com/office/drawing/2014/main" id="{AF377055-F5A3-E55C-89FD-21EC8B8233AF}"/>
              </a:ext>
            </a:extLst>
          </p:cNvPr>
          <p:cNvSpPr txBox="1"/>
          <p:nvPr/>
        </p:nvSpPr>
        <p:spPr>
          <a:xfrm>
            <a:off x="3619999" y="4090471"/>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12" name="テキスト ボックス 11">
            <a:extLst>
              <a:ext uri="{FF2B5EF4-FFF2-40B4-BE49-F238E27FC236}">
                <a16:creationId xmlns:a16="http://schemas.microsoft.com/office/drawing/2014/main" id="{E9DB1D00-9ED4-D9E7-1607-F68F7D355D86}"/>
              </a:ext>
            </a:extLst>
          </p:cNvPr>
          <p:cNvSpPr txBox="1"/>
          <p:nvPr/>
        </p:nvSpPr>
        <p:spPr>
          <a:xfrm>
            <a:off x="4728857" y="5898969"/>
            <a:ext cx="1171187" cy="307777"/>
          </a:xfrm>
          <a:prstGeom prst="rect">
            <a:avLst/>
          </a:prstGeom>
          <a:noFill/>
        </p:spPr>
        <p:txBody>
          <a:bodyPr vert="horz" wrap="square" rtlCol="0">
            <a:spAutoFit/>
          </a:bodyPr>
          <a:lstStyle/>
          <a:p>
            <a:pPr algn="ctr"/>
            <a:r>
              <a:rPr kumimoji="1" lang="ja-JP" altLang="en-US" sz="1400" dirty="0"/>
              <a:t>目的関数値</a:t>
            </a:r>
          </a:p>
        </p:txBody>
      </p:sp>
      <p:sp>
        <p:nvSpPr>
          <p:cNvPr id="16" name="吹き出し: 角を丸めた四角形 15">
            <a:extLst>
              <a:ext uri="{FF2B5EF4-FFF2-40B4-BE49-F238E27FC236}">
                <a16:creationId xmlns:a16="http://schemas.microsoft.com/office/drawing/2014/main" id="{31E2769B-E91F-D8EC-BF7F-B0130AD92D42}"/>
              </a:ext>
            </a:extLst>
          </p:cNvPr>
          <p:cNvSpPr/>
          <p:nvPr/>
        </p:nvSpPr>
        <p:spPr>
          <a:xfrm>
            <a:off x="6951445" y="5142134"/>
            <a:ext cx="3059124" cy="516884"/>
          </a:xfrm>
          <a:prstGeom prst="wedgeRoundRectCallout">
            <a:avLst>
              <a:gd name="adj1" fmla="val -62650"/>
              <a:gd name="adj2" fmla="val 29199"/>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第一段階で可能解を得た</a:t>
            </a:r>
          </a:p>
        </p:txBody>
      </p:sp>
      <p:sp>
        <p:nvSpPr>
          <p:cNvPr id="21" name="吹き出し: 角を丸めた四角形 20">
            <a:extLst>
              <a:ext uri="{FF2B5EF4-FFF2-40B4-BE49-F238E27FC236}">
                <a16:creationId xmlns:a16="http://schemas.microsoft.com/office/drawing/2014/main" id="{D88B1570-6BF9-A1AE-3822-FA39CD54B0DE}"/>
              </a:ext>
            </a:extLst>
          </p:cNvPr>
          <p:cNvSpPr/>
          <p:nvPr/>
        </p:nvSpPr>
        <p:spPr>
          <a:xfrm>
            <a:off x="296639" y="5346303"/>
            <a:ext cx="3560873" cy="625429"/>
          </a:xfrm>
          <a:prstGeom prst="wedgeRoundRectCallout">
            <a:avLst>
              <a:gd name="adj1" fmla="val 58432"/>
              <a:gd name="adj2" fmla="val -53330"/>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第二段階でパレートフロンティア全体へ大きく移動してしまう</a:t>
            </a:r>
          </a:p>
        </p:txBody>
      </p:sp>
    </p:spTree>
    <p:extLst>
      <p:ext uri="{BB962C8B-B14F-4D97-AF65-F5344CB8AC3E}">
        <p14:creationId xmlns:p14="http://schemas.microsoft.com/office/powerpoint/2010/main" val="17248439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54</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問題分割における正規化方法</a:t>
            </a:r>
            <a:endParaRPr lang="en-US" dirty="0"/>
          </a:p>
        </p:txBody>
      </p:sp>
      <mc:AlternateContent xmlns:mc="http://schemas.openxmlformats.org/markup-compatibility/2006" xmlns:a14="http://schemas.microsoft.com/office/drawing/2010/main">
        <mc:Choice Requires="a14">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113237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b="1" dirty="0"/>
                  <a:t>正規化により、</a:t>
                </a:r>
                <a14:m>
                  <m:oMath xmlns:m="http://schemas.openxmlformats.org/officeDocument/2006/math">
                    <m:r>
                      <a:rPr lang="en-US" altLang="ja-JP" sz="2800" b="1" i="0" smtClean="0">
                        <a:latin typeface="Cambria Math" panose="02040503050406030204" pitchFamily="18" charset="0"/>
                      </a:rPr>
                      <m:t>(</m:t>
                    </m:r>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𝑣</m:t>
                    </m:r>
                    <m:r>
                      <a:rPr lang="en-US" altLang="ja-JP" sz="2800" b="0" i="1" smtClean="0">
                        <a:latin typeface="Cambria Math" panose="02040503050406030204" pitchFamily="18" charset="0"/>
                      </a:rPr>
                      <m:t>)</m:t>
                    </m:r>
                  </m:oMath>
                </a14:m>
                <a:r>
                  <a:rPr lang="ja-JP" altLang="en-US" sz="2800" dirty="0"/>
                  <a:t>空間軸のスケール差の影響を緩和したい。</a:t>
                </a:r>
                <a:endParaRPr lang="en-US" altLang="ja-JP" sz="2800" dirty="0"/>
              </a:p>
              <a:p>
                <a:pPr lvl="1">
                  <a:defRPr/>
                </a:pPr>
                <a:r>
                  <a:rPr lang="en-US" altLang="ja-JP" sz="2400" dirty="0"/>
                  <a:t>min-max</a:t>
                </a:r>
                <a:r>
                  <a:rPr lang="ja-JP" altLang="en-US" sz="2400" dirty="0"/>
                  <a:t>スケーリングにより、個体群を正規化済の</a:t>
                </a:r>
                <a14:m>
                  <m:oMath xmlns:m="http://schemas.openxmlformats.org/officeDocument/2006/math">
                    <m:r>
                      <a:rPr lang="en-US" altLang="ja-JP" sz="2400" b="1" i="0" smtClean="0">
                        <a:latin typeface="Cambria Math" panose="02040503050406030204" pitchFamily="18" charset="0"/>
                      </a:rPr>
                      <m:t>(</m:t>
                    </m:r>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𝑣</m:t>
                    </m:r>
                    <m:r>
                      <a:rPr lang="en-US" altLang="ja-JP" sz="2400" b="0" i="1" smtClean="0">
                        <a:latin typeface="Cambria Math" panose="02040503050406030204" pitchFamily="18" charset="0"/>
                      </a:rPr>
                      <m:t>′)</m:t>
                    </m:r>
                  </m:oMath>
                </a14:m>
                <a:r>
                  <a:rPr lang="ja-JP" altLang="en-US" sz="2400" dirty="0"/>
                  <a:t>空間に変換して評価・選択する</a:t>
                </a:r>
                <a:endParaRPr lang="en-US" altLang="ja-JP" sz="2400" dirty="0"/>
              </a:p>
            </p:txBody>
          </p:sp>
        </mc:Choice>
        <mc:Fallback xmlns="">
          <p:sp>
            <p:nvSpPr>
              <p:cNvPr id="52" name="テキスト プレースホルダー 2">
                <a:extLst>
                  <a:ext uri="{FF2B5EF4-FFF2-40B4-BE49-F238E27FC236}">
                    <a16:creationId xmlns:a16="http://schemas.microsoft.com/office/drawing/2014/main" id="{C9267424-E1F2-4834-9AAF-37679E5974BA}"/>
                  </a:ext>
                </a:extLst>
              </p:cNvPr>
              <p:cNvSpPr txBox="1">
                <a:spLocks noRot="1" noChangeAspect="1" noMove="1" noResize="1" noEditPoints="1" noAdjustHandles="1" noChangeArrowheads="1" noChangeShapeType="1" noTextEdit="1"/>
              </p:cNvSpPr>
              <p:nvPr/>
            </p:nvSpPr>
            <p:spPr>
              <a:xfrm>
                <a:off x="408178" y="1060382"/>
                <a:ext cx="11509002" cy="1132378"/>
              </a:xfrm>
              <a:prstGeom prst="rect">
                <a:avLst/>
              </a:prstGeom>
              <a:blipFill>
                <a:blip r:embed="rId2"/>
                <a:stretch>
                  <a:fillRect l="-953" t="-10215" b="-538"/>
                </a:stretch>
              </a:blipFill>
            </p:spPr>
            <p:txBody>
              <a:bodyPr/>
              <a:lstStyle/>
              <a:p>
                <a:r>
                  <a:rPr lang="ja-JP" altLang="en-US">
                    <a:noFill/>
                  </a:rPr>
                  <a:t> </a:t>
                </a:r>
              </a:p>
            </p:txBody>
          </p:sp>
        </mc:Fallback>
      </mc:AlternateContent>
      <p:sp>
        <p:nvSpPr>
          <p:cNvPr id="31" name="テキスト ボックス 30">
            <a:extLst>
              <a:ext uri="{FF2B5EF4-FFF2-40B4-BE49-F238E27FC236}">
                <a16:creationId xmlns:a16="http://schemas.microsoft.com/office/drawing/2014/main" id="{FB2973AE-DC67-4A53-8113-B9AE00A8D93C}"/>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検証３</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2187E3CB-072E-C9A3-1E93-0B43B21FA051}"/>
                  </a:ext>
                </a:extLst>
              </p:cNvPr>
              <p:cNvSpPr txBox="1"/>
              <p:nvPr/>
            </p:nvSpPr>
            <p:spPr>
              <a:xfrm>
                <a:off x="1082665" y="3088834"/>
                <a:ext cx="4036523" cy="40498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𝑆</m:t>
                      </m:r>
                      <m:d>
                        <m:dPr>
                          <m:ctrlPr>
                            <a:rPr lang="en-US" altLang="ja-JP" b="0" i="1" smtClean="0">
                              <a:latin typeface="Cambria Math" panose="02040503050406030204" pitchFamily="18" charset="0"/>
                            </a:rPr>
                          </m:ctrlPr>
                        </m:dPr>
                        <m:e>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𝒙</m:t>
                              </m:r>
                            </m:e>
                            <m:sup>
                              <m:r>
                                <a:rPr kumimoji="1" lang="en-US" altLang="ja-JP" i="1">
                                  <a:latin typeface="Cambria Math" panose="02040503050406030204" pitchFamily="18" charset="0"/>
                                </a:rPr>
                                <m:t>𝑖</m:t>
                              </m:r>
                            </m:sup>
                          </m:sSup>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𝑤</m:t>
                              </m:r>
                            </m:e>
                            <m:sup>
                              <m:r>
                                <a:rPr lang="en-US" altLang="ja-JP" b="0" i="1" smtClean="0">
                                  <a:latin typeface="Cambria Math" panose="02040503050406030204" pitchFamily="18" charset="0"/>
                                </a:rPr>
                                <m:t>𝑖</m:t>
                              </m:r>
                            </m:sup>
                          </m:sSup>
                        </m:e>
                      </m:d>
                      <m:r>
                        <a:rPr lang="en-US" altLang="ja-JP" b="0" i="1" smtClean="0">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𝑤</m:t>
                          </m:r>
                        </m:e>
                        <m:sup>
                          <m:r>
                            <a:rPr lang="en-US" altLang="ja-JP" i="1">
                              <a:latin typeface="Cambria Math" panose="02040503050406030204" pitchFamily="18" charset="0"/>
                            </a:rPr>
                            <m:t>𝑖</m:t>
                          </m:r>
                        </m:sup>
                      </m:sSup>
                      <m:r>
                        <a:rPr lang="en-US" altLang="ja-JP" b="0" i="1" smtClean="0">
                          <a:latin typeface="Cambria Math" panose="02040503050406030204" pitchFamily="18" charset="0"/>
                        </a:rPr>
                        <m:t>𝑓</m:t>
                      </m:r>
                      <m:r>
                        <a:rPr lang="en-US" altLang="ja-JP" b="0" i="1" smtClean="0">
                          <a:latin typeface="Cambria Math" panose="02040503050406030204" pitchFamily="18" charset="0"/>
                        </a:rPr>
                        <m:t>′(</m:t>
                      </m:r>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𝒙</m:t>
                          </m:r>
                        </m:e>
                        <m:sup>
                          <m:r>
                            <a:rPr kumimoji="1" lang="en-US" altLang="ja-JP" i="1">
                              <a:latin typeface="Cambria Math" panose="02040503050406030204" pitchFamily="18" charset="0"/>
                            </a:rPr>
                            <m:t>𝑖</m:t>
                          </m:r>
                        </m:sup>
                      </m:sSup>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1−</m:t>
                          </m:r>
                          <m:sSup>
                            <m:sSupPr>
                              <m:ctrlPr>
                                <a:rPr lang="en-US" altLang="ja-JP" i="1">
                                  <a:latin typeface="Cambria Math" panose="02040503050406030204" pitchFamily="18" charset="0"/>
                                </a:rPr>
                              </m:ctrlPr>
                            </m:sSupPr>
                            <m:e>
                              <m:r>
                                <a:rPr lang="en-US" altLang="ja-JP" i="1">
                                  <a:latin typeface="Cambria Math" panose="02040503050406030204" pitchFamily="18" charset="0"/>
                                </a:rPr>
                                <m:t>𝑤</m:t>
                              </m:r>
                            </m:e>
                            <m:sup>
                              <m:r>
                                <a:rPr lang="en-US" altLang="ja-JP" i="1">
                                  <a:latin typeface="Cambria Math" panose="02040503050406030204" pitchFamily="18" charset="0"/>
                                </a:rPr>
                                <m:t>𝑖</m:t>
                              </m:r>
                            </m:sup>
                          </m:sSup>
                        </m:e>
                      </m:d>
                      <m:r>
                        <a:rPr lang="en-US" altLang="ja-JP" b="0" i="1" smtClean="0">
                          <a:latin typeface="Cambria Math" panose="02040503050406030204" pitchFamily="18" charset="0"/>
                        </a:rPr>
                        <m:t>𝑣</m:t>
                      </m:r>
                      <m:r>
                        <a:rPr lang="en-US" altLang="ja-JP" b="0" i="1" smtClean="0">
                          <a:latin typeface="Cambria Math" panose="02040503050406030204" pitchFamily="18" charset="0"/>
                        </a:rPr>
                        <m:t>′(</m:t>
                      </m:r>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𝒙</m:t>
                          </m:r>
                        </m:e>
                        <m:sup>
                          <m:r>
                            <a:rPr kumimoji="1" lang="en-US" altLang="ja-JP" i="1">
                              <a:latin typeface="Cambria Math" panose="02040503050406030204" pitchFamily="18" charset="0"/>
                            </a:rPr>
                            <m:t>𝑖</m:t>
                          </m:r>
                        </m:sup>
                      </m:sSup>
                      <m:r>
                        <a:rPr lang="en-US" altLang="ja-JP" b="0" i="1" smtClean="0">
                          <a:latin typeface="Cambria Math" panose="02040503050406030204" pitchFamily="18" charset="0"/>
                        </a:rPr>
                        <m:t>)</m:t>
                      </m:r>
                    </m:oMath>
                  </m:oMathPara>
                </a14:m>
                <a:endParaRPr kumimoji="1" lang="ja-JP" altLang="en-US" dirty="0"/>
              </a:p>
            </p:txBody>
          </p:sp>
        </mc:Choice>
        <mc:Fallback xmlns="">
          <p:sp>
            <p:nvSpPr>
              <p:cNvPr id="4" name="テキスト ボックス 3">
                <a:extLst>
                  <a:ext uri="{FF2B5EF4-FFF2-40B4-BE49-F238E27FC236}">
                    <a16:creationId xmlns:a16="http://schemas.microsoft.com/office/drawing/2014/main" id="{2187E3CB-072E-C9A3-1E93-0B43B21FA051}"/>
                  </a:ext>
                </a:extLst>
              </p:cNvPr>
              <p:cNvSpPr txBox="1">
                <a:spLocks noRot="1" noChangeAspect="1" noMove="1" noResize="1" noEditPoints="1" noAdjustHandles="1" noChangeArrowheads="1" noChangeShapeType="1" noTextEdit="1"/>
              </p:cNvSpPr>
              <p:nvPr/>
            </p:nvSpPr>
            <p:spPr>
              <a:xfrm>
                <a:off x="1082665" y="3088834"/>
                <a:ext cx="4036523" cy="404983"/>
              </a:xfrm>
              <a:prstGeom prst="rect">
                <a:avLst/>
              </a:prstGeom>
              <a:blipFill>
                <a:blip r:embed="rId3"/>
                <a:stretch>
                  <a:fillRect b="-1060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D0CA2452-DBFA-2054-287A-DA1E1139F836}"/>
                  </a:ext>
                </a:extLst>
              </p:cNvPr>
              <p:cNvSpPr txBox="1"/>
              <p:nvPr/>
            </p:nvSpPr>
            <p:spPr>
              <a:xfrm>
                <a:off x="4264570" y="2465708"/>
                <a:ext cx="1065420" cy="314702"/>
              </a:xfrm>
              <a:prstGeom prst="rect">
                <a:avLst/>
              </a:prstGeom>
              <a:noFill/>
            </p:spPr>
            <p:txBody>
              <a:bodyPr wrap="none" rtlCol="0">
                <a:spAutoFit/>
              </a:bodyPr>
              <a:lstStyle/>
              <a:p>
                <a14:m>
                  <m:oMath xmlns:m="http://schemas.openxmlformats.org/officeDocument/2006/math">
                    <m:sSup>
                      <m:sSupPr>
                        <m:ctrlPr>
                          <a:rPr kumimoji="1" lang="en-US" altLang="ja-JP" sz="1400" i="1" smtClean="0">
                            <a:latin typeface="Cambria Math" panose="02040503050406030204" pitchFamily="18" charset="0"/>
                          </a:rPr>
                        </m:ctrlPr>
                      </m:sSupPr>
                      <m:e>
                        <m:r>
                          <a:rPr kumimoji="1" lang="en-US" altLang="ja-JP" sz="1400" b="1" i="1">
                            <a:latin typeface="Cambria Math" panose="02040503050406030204" pitchFamily="18" charset="0"/>
                          </a:rPr>
                          <m:t>𝒙</m:t>
                        </m:r>
                      </m:e>
                      <m:sup>
                        <m:r>
                          <a:rPr kumimoji="1" lang="en-US" altLang="ja-JP" sz="1400" b="0" i="1" smtClean="0">
                            <a:latin typeface="Cambria Math" panose="02040503050406030204" pitchFamily="18" charset="0"/>
                          </a:rPr>
                          <m:t>𝑖</m:t>
                        </m:r>
                      </m:sup>
                    </m:sSup>
                  </m:oMath>
                </a14:m>
                <a:r>
                  <a:rPr kumimoji="1" lang="ja-JP" altLang="en-US" sz="1400" dirty="0"/>
                  <a:t>：探索点</a:t>
                </a:r>
              </a:p>
            </p:txBody>
          </p:sp>
        </mc:Choice>
        <mc:Fallback xmlns="">
          <p:sp>
            <p:nvSpPr>
              <p:cNvPr id="30" name="テキスト ボックス 29">
                <a:extLst>
                  <a:ext uri="{FF2B5EF4-FFF2-40B4-BE49-F238E27FC236}">
                    <a16:creationId xmlns:a16="http://schemas.microsoft.com/office/drawing/2014/main" id="{D0CA2452-DBFA-2054-287A-DA1E1139F836}"/>
                  </a:ext>
                </a:extLst>
              </p:cNvPr>
              <p:cNvSpPr txBox="1">
                <a:spLocks noRot="1" noChangeAspect="1" noMove="1" noResize="1" noEditPoints="1" noAdjustHandles="1" noChangeArrowheads="1" noChangeShapeType="1" noTextEdit="1"/>
              </p:cNvSpPr>
              <p:nvPr/>
            </p:nvSpPr>
            <p:spPr>
              <a:xfrm>
                <a:off x="4264570" y="2465708"/>
                <a:ext cx="1065420" cy="314702"/>
              </a:xfrm>
              <a:prstGeom prst="rect">
                <a:avLst/>
              </a:prstGeom>
              <a:blipFill>
                <a:blip r:embed="rId4"/>
                <a:stretch>
                  <a:fillRect r="-575" b="-1923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8C02EA59-D844-2A2A-C19E-59C2FE39E94C}"/>
                  </a:ext>
                </a:extLst>
              </p:cNvPr>
              <p:cNvSpPr txBox="1"/>
              <p:nvPr/>
            </p:nvSpPr>
            <p:spPr>
              <a:xfrm>
                <a:off x="1204377" y="3716358"/>
                <a:ext cx="3848657" cy="814390"/>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b="0" i="1" smtClean="0">
                          <a:latin typeface="Cambria Math" panose="02040503050406030204" pitchFamily="18" charset="0"/>
                        </a:rPr>
                        <m:t>𝑓</m:t>
                      </m:r>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𝒙</m:t>
                              </m:r>
                            </m:e>
                            <m:sup>
                              <m:r>
                                <a:rPr kumimoji="1" lang="en-US" altLang="ja-JP" i="1">
                                  <a:latin typeface="Cambria Math" panose="02040503050406030204" pitchFamily="18" charset="0"/>
                                </a:rPr>
                                <m:t>𝑖</m:t>
                              </m:r>
                            </m:sup>
                          </m:s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𝑘</m:t>
                              </m:r>
                            </m:e>
                          </m:d>
                        </m:e>
                      </m:d>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i="1">
                              <a:latin typeface="Cambria Math" panose="02040503050406030204" pitchFamily="18" charset="0"/>
                            </a:rPr>
                            <m:t>𝑓</m:t>
                          </m:r>
                          <m:d>
                            <m:dPr>
                              <m:ctrlPr>
                                <a:rPr lang="en-US" altLang="ja-JP" i="1">
                                  <a:latin typeface="Cambria Math" panose="02040503050406030204" pitchFamily="18" charset="0"/>
                                </a:rPr>
                              </m:ctrlPr>
                            </m:dPr>
                            <m:e>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𝒙</m:t>
                                  </m:r>
                                </m:e>
                                <m:sup>
                                  <m:r>
                                    <a:rPr kumimoji="1" lang="en-US" altLang="ja-JP" i="1">
                                      <a:latin typeface="Cambria Math" panose="02040503050406030204" pitchFamily="18" charset="0"/>
                                    </a:rPr>
                                    <m:t>𝑖</m:t>
                                  </m:r>
                                </m:sup>
                              </m:sSup>
                              <m:d>
                                <m:dPr>
                                  <m:ctrlPr>
                                    <a:rPr kumimoji="1" lang="en-US" altLang="ja-JP" i="1">
                                      <a:latin typeface="Cambria Math" panose="02040503050406030204" pitchFamily="18" charset="0"/>
                                    </a:rPr>
                                  </m:ctrlPr>
                                </m:dPr>
                                <m:e>
                                  <m:r>
                                    <a:rPr kumimoji="1" lang="en-US" altLang="ja-JP" i="1">
                                      <a:latin typeface="Cambria Math" panose="02040503050406030204" pitchFamily="18" charset="0"/>
                                    </a:rPr>
                                    <m:t>𝑘</m:t>
                                  </m:r>
                                </m:e>
                              </m:d>
                            </m:e>
                          </m:d>
                          <m:r>
                            <a:rPr kumimoji="1"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𝑓</m:t>
                              </m:r>
                            </m:e>
                            <m:sub>
                              <m:r>
                                <m:rPr>
                                  <m:sty m:val="p"/>
                                </m:rPr>
                                <a:rPr lang="en-US" altLang="ja-JP">
                                  <a:latin typeface="Cambria Math" panose="02040503050406030204" pitchFamily="18" charset="0"/>
                                </a:rPr>
                                <m:t>min</m:t>
                              </m:r>
                            </m:sub>
                          </m:sSub>
                          <m:d>
                            <m:dPr>
                              <m:ctrlPr>
                                <a:rPr lang="en-US" altLang="ja-JP" i="1">
                                  <a:latin typeface="Cambria Math" panose="02040503050406030204" pitchFamily="18" charset="0"/>
                                </a:rPr>
                              </m:ctrlPr>
                            </m:dPr>
                            <m:e>
                              <m:r>
                                <a:rPr kumimoji="1" lang="en-US" altLang="ja-JP" i="1">
                                  <a:latin typeface="Cambria Math" panose="02040503050406030204" pitchFamily="18" charset="0"/>
                                </a:rPr>
                                <m:t>𝑘</m:t>
                              </m:r>
                            </m:e>
                          </m:d>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𝑓</m:t>
                              </m:r>
                            </m:e>
                            <m:sub>
                              <m:r>
                                <m:rPr>
                                  <m:sty m:val="p"/>
                                </m:rPr>
                                <a:rPr lang="en-US" altLang="ja-JP" i="0">
                                  <a:latin typeface="Cambria Math" panose="02040503050406030204" pitchFamily="18" charset="0"/>
                                </a:rPr>
                                <m:t>m</m:t>
                              </m:r>
                              <m:r>
                                <m:rPr>
                                  <m:sty m:val="p"/>
                                </m:rPr>
                                <a:rPr lang="en-US" altLang="ja-JP" b="0" i="0" smtClean="0">
                                  <a:latin typeface="Cambria Math" panose="02040503050406030204" pitchFamily="18" charset="0"/>
                                </a:rPr>
                                <m:t>ax</m:t>
                              </m:r>
                            </m:sub>
                          </m:sSub>
                          <m:d>
                            <m:dPr>
                              <m:ctrlPr>
                                <a:rPr lang="en-US" altLang="ja-JP" i="1">
                                  <a:latin typeface="Cambria Math" panose="02040503050406030204" pitchFamily="18" charset="0"/>
                                </a:rPr>
                              </m:ctrlPr>
                            </m:dPr>
                            <m:e>
                              <m:r>
                                <a:rPr kumimoji="1" lang="en-US" altLang="ja-JP" i="1">
                                  <a:latin typeface="Cambria Math" panose="02040503050406030204" pitchFamily="18" charset="0"/>
                                </a:rPr>
                                <m:t>𝑘</m:t>
                              </m:r>
                            </m:e>
                          </m:d>
                          <m:r>
                            <a:rPr kumimoji="1"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i="1">
                                  <a:latin typeface="Cambria Math" panose="02040503050406030204" pitchFamily="18" charset="0"/>
                                </a:rPr>
                                <m:t>𝑓</m:t>
                              </m:r>
                            </m:e>
                            <m:sub>
                              <m:r>
                                <m:rPr>
                                  <m:sty m:val="p"/>
                                </m:rPr>
                                <a:rPr lang="en-US" altLang="ja-JP" b="0" i="0" smtClean="0">
                                  <a:latin typeface="Cambria Math" panose="02040503050406030204" pitchFamily="18" charset="0"/>
                                </a:rPr>
                                <m:t>min</m:t>
                              </m:r>
                            </m:sub>
                          </m:sSub>
                          <m:d>
                            <m:dPr>
                              <m:ctrlPr>
                                <a:rPr lang="en-US" altLang="ja-JP" i="1">
                                  <a:latin typeface="Cambria Math" panose="02040503050406030204" pitchFamily="18" charset="0"/>
                                </a:rPr>
                              </m:ctrlPr>
                            </m:dPr>
                            <m:e>
                              <m:r>
                                <a:rPr kumimoji="1" lang="en-US" altLang="ja-JP" i="1" smtClean="0">
                                  <a:latin typeface="Cambria Math" panose="02040503050406030204" pitchFamily="18" charset="0"/>
                                </a:rPr>
                                <m:t>𝑘</m:t>
                              </m:r>
                            </m:e>
                          </m:d>
                        </m:den>
                      </m:f>
                    </m:oMath>
                  </m:oMathPara>
                </a14:m>
                <a:endParaRPr kumimoji="1" lang="ja-JP" altLang="en-US" dirty="0"/>
              </a:p>
            </p:txBody>
          </p:sp>
        </mc:Choice>
        <mc:Fallback xmlns="">
          <p:sp>
            <p:nvSpPr>
              <p:cNvPr id="33" name="テキスト ボックス 32">
                <a:extLst>
                  <a:ext uri="{FF2B5EF4-FFF2-40B4-BE49-F238E27FC236}">
                    <a16:creationId xmlns:a16="http://schemas.microsoft.com/office/drawing/2014/main" id="{8C02EA59-D844-2A2A-C19E-59C2FE39E94C}"/>
                  </a:ext>
                </a:extLst>
              </p:cNvPr>
              <p:cNvSpPr txBox="1">
                <a:spLocks noRot="1" noChangeAspect="1" noMove="1" noResize="1" noEditPoints="1" noAdjustHandles="1" noChangeArrowheads="1" noChangeShapeType="1" noTextEdit="1"/>
              </p:cNvSpPr>
              <p:nvPr/>
            </p:nvSpPr>
            <p:spPr>
              <a:xfrm>
                <a:off x="1204377" y="3716358"/>
                <a:ext cx="3848657" cy="814390"/>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6BFE574E-2A82-2809-E2BE-7986CDB4A193}"/>
                  </a:ext>
                </a:extLst>
              </p:cNvPr>
              <p:cNvSpPr txBox="1"/>
              <p:nvPr/>
            </p:nvSpPr>
            <p:spPr>
              <a:xfrm>
                <a:off x="1204376" y="4524536"/>
                <a:ext cx="4597287" cy="843949"/>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b="0" i="1" smtClean="0">
                          <a:latin typeface="Cambria Math" panose="02040503050406030204" pitchFamily="18" charset="0"/>
                        </a:rPr>
                        <m:t>𝑣</m:t>
                      </m:r>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𝒙</m:t>
                              </m:r>
                            </m:e>
                            <m:sup>
                              <m:r>
                                <a:rPr kumimoji="1" lang="en-US" altLang="ja-JP" i="1">
                                  <a:latin typeface="Cambria Math" panose="02040503050406030204" pitchFamily="18" charset="0"/>
                                </a:rPr>
                                <m:t>𝑖</m:t>
                              </m:r>
                            </m:sup>
                          </m:s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𝑘</m:t>
                              </m:r>
                            </m:e>
                          </m:d>
                        </m:e>
                      </m:d>
                      <m:r>
                        <a:rPr lang="en-US" altLang="ja-JP" b="0" i="1" smtClean="0">
                          <a:latin typeface="Cambria Math" panose="02040503050406030204" pitchFamily="18" charset="0"/>
                        </a:rPr>
                        <m:t>=</m:t>
                      </m:r>
                      <m:nary>
                        <m:naryPr>
                          <m:chr m:val="∑"/>
                          <m:limLoc m:val="subSup"/>
                          <m:ctrlPr>
                            <a:rPr lang="en-US" altLang="ja-JP" b="0" i="1" smtClean="0">
                              <a:latin typeface="Cambria Math" panose="02040503050406030204" pitchFamily="18" charset="0"/>
                            </a:rPr>
                          </m:ctrlPr>
                        </m:naryPr>
                        <m:sub>
                          <m:r>
                            <m:rPr>
                              <m:brk m:alnAt="25"/>
                            </m:rPr>
                            <a:rPr lang="en-US" altLang="ja-JP" b="0" i="1" smtClean="0">
                              <a:latin typeface="Cambria Math" panose="02040503050406030204" pitchFamily="18" charset="0"/>
                            </a:rPr>
                            <m:t>𝑗</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𝐾</m:t>
                          </m:r>
                        </m:sup>
                        <m:e>
                          <m:f>
                            <m:fPr>
                              <m:ctrlPr>
                                <a:rPr lang="en-US" altLang="ja-JP" i="1">
                                  <a:latin typeface="Cambria Math" panose="02040503050406030204" pitchFamily="18" charset="0"/>
                                </a:rPr>
                              </m:ctrlPr>
                            </m:fPr>
                            <m:num>
                              <m:sSub>
                                <m:sSubPr>
                                  <m:ctrlPr>
                                    <a:rPr lang="en-US" altLang="ja-JP" b="0" i="1" smtClean="0">
                                      <a:latin typeface="Cambria Math" panose="02040503050406030204" pitchFamily="18" charset="0"/>
                                    </a:rPr>
                                  </m:ctrlPr>
                                </m:sSubPr>
                                <m:e>
                                  <m:r>
                                    <a:rPr lang="en-US" altLang="ja-JP" i="1">
                                      <a:latin typeface="Cambria Math" panose="02040503050406030204" pitchFamily="18" charset="0"/>
                                    </a:rPr>
                                    <m:t>𝑣</m:t>
                                  </m:r>
                                </m:e>
                                <m:sub>
                                  <m:r>
                                    <a:rPr lang="en-US" altLang="ja-JP" b="0" i="1" smtClean="0">
                                      <a:latin typeface="Cambria Math" panose="02040503050406030204" pitchFamily="18" charset="0"/>
                                    </a:rPr>
                                    <m:t>𝑗</m:t>
                                  </m:r>
                                </m:sub>
                              </m:sSub>
                              <m:d>
                                <m:dPr>
                                  <m:ctrlPr>
                                    <a:rPr lang="en-US" altLang="ja-JP" i="1">
                                      <a:latin typeface="Cambria Math" panose="02040503050406030204" pitchFamily="18" charset="0"/>
                                    </a:rPr>
                                  </m:ctrlPr>
                                </m:dPr>
                                <m:e>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𝒙</m:t>
                                      </m:r>
                                    </m:e>
                                    <m:sup>
                                      <m:r>
                                        <a:rPr kumimoji="1" lang="en-US" altLang="ja-JP" i="1">
                                          <a:latin typeface="Cambria Math" panose="02040503050406030204" pitchFamily="18" charset="0"/>
                                        </a:rPr>
                                        <m:t>𝑖</m:t>
                                      </m:r>
                                    </m:sup>
                                  </m:sSup>
                                  <m:d>
                                    <m:dPr>
                                      <m:ctrlPr>
                                        <a:rPr kumimoji="1" lang="en-US" altLang="ja-JP" i="1">
                                          <a:latin typeface="Cambria Math" panose="02040503050406030204" pitchFamily="18" charset="0"/>
                                        </a:rPr>
                                      </m:ctrlPr>
                                    </m:dPr>
                                    <m:e>
                                      <m:r>
                                        <a:rPr kumimoji="1" lang="en-US" altLang="ja-JP" i="1">
                                          <a:latin typeface="Cambria Math" panose="02040503050406030204" pitchFamily="18" charset="0"/>
                                        </a:rPr>
                                        <m:t>𝑘</m:t>
                                      </m:r>
                                    </m:e>
                                  </m:d>
                                </m:e>
                              </m:d>
                              <m:r>
                                <a:rPr kumimoji="1"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b="0" i="1" smtClean="0">
                                      <a:latin typeface="Cambria Math" panose="02040503050406030204" pitchFamily="18" charset="0"/>
                                    </a:rPr>
                                    <m:t>𝑗</m:t>
                                  </m:r>
                                  <m:r>
                                    <a:rPr lang="en-US" altLang="ja-JP" b="0" i="1" smtClean="0">
                                      <a:latin typeface="Cambria Math" panose="02040503050406030204" pitchFamily="18" charset="0"/>
                                    </a:rPr>
                                    <m:t>,  </m:t>
                                  </m:r>
                                  <m:r>
                                    <m:rPr>
                                      <m:sty m:val="p"/>
                                    </m:rPr>
                                    <a:rPr lang="en-US" altLang="ja-JP">
                                      <a:latin typeface="Cambria Math" panose="02040503050406030204" pitchFamily="18" charset="0"/>
                                    </a:rPr>
                                    <m:t>min</m:t>
                                  </m:r>
                                </m:sub>
                              </m:sSub>
                              <m:d>
                                <m:dPr>
                                  <m:ctrlPr>
                                    <a:rPr lang="en-US" altLang="ja-JP" i="1">
                                      <a:latin typeface="Cambria Math" panose="02040503050406030204" pitchFamily="18" charset="0"/>
                                    </a:rPr>
                                  </m:ctrlPr>
                                </m:dPr>
                                <m:e>
                                  <m:r>
                                    <a:rPr kumimoji="1" lang="en-US" altLang="ja-JP" i="1">
                                      <a:latin typeface="Cambria Math" panose="02040503050406030204" pitchFamily="18" charset="0"/>
                                    </a:rPr>
                                    <m:t>𝑘</m:t>
                                  </m:r>
                                </m:e>
                              </m:d>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𝑗</m:t>
                                  </m:r>
                                  <m:r>
                                    <a:rPr lang="en-US" altLang="ja-JP" i="1">
                                      <a:latin typeface="Cambria Math" panose="02040503050406030204" pitchFamily="18" charset="0"/>
                                    </a:rPr>
                                    <m:t>,</m:t>
                                  </m:r>
                                  <m:r>
                                    <a:rPr lang="en-US" altLang="ja-JP" b="0" i="0" smtClean="0">
                                      <a:latin typeface="Cambria Math" panose="02040503050406030204" pitchFamily="18" charset="0"/>
                                    </a:rPr>
                                    <m:t>  </m:t>
                                  </m:r>
                                  <m:r>
                                    <m:rPr>
                                      <m:sty m:val="p"/>
                                    </m:rPr>
                                    <a:rPr lang="en-US" altLang="ja-JP">
                                      <a:latin typeface="Cambria Math" panose="02040503050406030204" pitchFamily="18" charset="0"/>
                                    </a:rPr>
                                    <m:t>max</m:t>
                                  </m:r>
                                </m:sub>
                              </m:sSub>
                              <m:d>
                                <m:dPr>
                                  <m:ctrlPr>
                                    <a:rPr lang="en-US" altLang="ja-JP" i="1">
                                      <a:latin typeface="Cambria Math" panose="02040503050406030204" pitchFamily="18" charset="0"/>
                                    </a:rPr>
                                  </m:ctrlPr>
                                </m:dPr>
                                <m:e>
                                  <m:r>
                                    <a:rPr kumimoji="1" lang="en-US" altLang="ja-JP" i="1">
                                      <a:latin typeface="Cambria Math" panose="02040503050406030204" pitchFamily="18" charset="0"/>
                                    </a:rPr>
                                    <m:t>𝑘</m:t>
                                  </m:r>
                                </m:e>
                              </m:d>
                              <m:r>
                                <a:rPr kumimoji="1"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𝑗</m:t>
                                  </m:r>
                                  <m:r>
                                    <a:rPr lang="en-US" altLang="ja-JP" i="1">
                                      <a:latin typeface="Cambria Math" panose="02040503050406030204" pitchFamily="18" charset="0"/>
                                    </a:rPr>
                                    <m:t>,</m:t>
                                  </m:r>
                                  <m:r>
                                    <m:rPr>
                                      <m:sty m:val="p"/>
                                    </m:rPr>
                                    <a:rPr lang="en-US" altLang="ja-JP">
                                      <a:latin typeface="Cambria Math" panose="02040503050406030204" pitchFamily="18" charset="0"/>
                                    </a:rPr>
                                    <m:t>min</m:t>
                                  </m:r>
                                </m:sub>
                              </m:sSub>
                              <m:d>
                                <m:dPr>
                                  <m:ctrlPr>
                                    <a:rPr lang="en-US" altLang="ja-JP" i="1">
                                      <a:latin typeface="Cambria Math" panose="02040503050406030204" pitchFamily="18" charset="0"/>
                                    </a:rPr>
                                  </m:ctrlPr>
                                </m:dPr>
                                <m:e>
                                  <m:r>
                                    <a:rPr kumimoji="1" lang="en-US" altLang="ja-JP" i="1">
                                      <a:latin typeface="Cambria Math" panose="02040503050406030204" pitchFamily="18" charset="0"/>
                                    </a:rPr>
                                    <m:t>𝑘</m:t>
                                  </m:r>
                                </m:e>
                              </m:d>
                            </m:den>
                          </m:f>
                        </m:e>
                      </m:nary>
                    </m:oMath>
                  </m:oMathPara>
                </a14:m>
                <a:endParaRPr kumimoji="1" lang="ja-JP" altLang="en-US" dirty="0"/>
              </a:p>
            </p:txBody>
          </p:sp>
        </mc:Choice>
        <mc:Fallback xmlns="">
          <p:sp>
            <p:nvSpPr>
              <p:cNvPr id="35" name="テキスト ボックス 34">
                <a:extLst>
                  <a:ext uri="{FF2B5EF4-FFF2-40B4-BE49-F238E27FC236}">
                    <a16:creationId xmlns:a16="http://schemas.microsoft.com/office/drawing/2014/main" id="{6BFE574E-2A82-2809-E2BE-7986CDB4A193}"/>
                  </a:ext>
                </a:extLst>
              </p:cNvPr>
              <p:cNvSpPr txBox="1">
                <a:spLocks noRot="1" noChangeAspect="1" noMove="1" noResize="1" noEditPoints="1" noAdjustHandles="1" noChangeArrowheads="1" noChangeShapeType="1" noTextEdit="1"/>
              </p:cNvSpPr>
              <p:nvPr/>
            </p:nvSpPr>
            <p:spPr>
              <a:xfrm>
                <a:off x="1204376" y="4524536"/>
                <a:ext cx="4597287" cy="843949"/>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79AE1FB0-7555-EB5C-50D3-7BA7AAF1376E}"/>
                  </a:ext>
                </a:extLst>
              </p:cNvPr>
              <p:cNvSpPr txBox="1"/>
              <p:nvPr/>
            </p:nvSpPr>
            <p:spPr>
              <a:xfrm>
                <a:off x="433904" y="5495355"/>
                <a:ext cx="5040520" cy="338554"/>
              </a:xfrm>
              <a:prstGeom prst="rect">
                <a:avLst/>
              </a:prstGeom>
              <a:noFill/>
            </p:spPr>
            <p:txBody>
              <a:bodyPr wrap="square" rtlCol="0">
                <a:spAutoFit/>
              </a:bodyPr>
              <a:lstStyle/>
              <a:p>
                <a14:m>
                  <m:oMath xmlns:m="http://schemas.openxmlformats.org/officeDocument/2006/math">
                    <m:sSub>
                      <m:sSubPr>
                        <m:ctrlPr>
                          <a:rPr lang="en-US" altLang="ja-JP" sz="1600" i="1" smtClean="0">
                            <a:latin typeface="Cambria Math" panose="02040503050406030204" pitchFamily="18" charset="0"/>
                          </a:rPr>
                        </m:ctrlPr>
                      </m:sSubPr>
                      <m:e>
                        <m:r>
                          <a:rPr lang="en-US" altLang="ja-JP" sz="1600" i="1" smtClean="0">
                            <a:latin typeface="Cambria Math" panose="02040503050406030204" pitchFamily="18" charset="0"/>
                            <a:ea typeface="Cambria Math" panose="02040503050406030204" pitchFamily="18" charset="0"/>
                          </a:rPr>
                          <m:t>∙</m:t>
                        </m:r>
                      </m:e>
                      <m:sub>
                        <m:r>
                          <m:rPr>
                            <m:sty m:val="p"/>
                          </m:rPr>
                          <a:rPr lang="en-US" altLang="ja-JP" sz="1600">
                            <a:latin typeface="Cambria Math" panose="02040503050406030204" pitchFamily="18" charset="0"/>
                          </a:rPr>
                          <m:t>max</m:t>
                        </m:r>
                      </m:sub>
                    </m:sSub>
                    <m:r>
                      <a:rPr lang="en-US" altLang="ja-JP" sz="1600" b="0" i="1" smtClean="0">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m:t>
                        </m:r>
                      </m:e>
                      <m:sub>
                        <m:r>
                          <m:rPr>
                            <m:sty m:val="p"/>
                          </m:rPr>
                          <a:rPr lang="en-US" altLang="ja-JP" sz="1600">
                            <a:latin typeface="Cambria Math" panose="02040503050406030204" pitchFamily="18" charset="0"/>
                          </a:rPr>
                          <m:t>m</m:t>
                        </m:r>
                        <m:r>
                          <m:rPr>
                            <m:sty m:val="p"/>
                          </m:rPr>
                          <a:rPr lang="en-US" altLang="ja-JP" sz="1600" b="0" i="0" smtClean="0">
                            <a:latin typeface="Cambria Math" panose="02040503050406030204" pitchFamily="18" charset="0"/>
                          </a:rPr>
                          <m:t>in</m:t>
                        </m:r>
                      </m:sub>
                    </m:sSub>
                  </m:oMath>
                </a14:m>
                <a:r>
                  <a:rPr kumimoji="1" lang="ja-JP" altLang="en-US" sz="1600" dirty="0"/>
                  <a:t>は、探索点群内での最大値、最小値</a:t>
                </a:r>
              </a:p>
            </p:txBody>
          </p:sp>
        </mc:Choice>
        <mc:Fallback xmlns="">
          <p:sp>
            <p:nvSpPr>
              <p:cNvPr id="37" name="テキスト ボックス 36">
                <a:extLst>
                  <a:ext uri="{FF2B5EF4-FFF2-40B4-BE49-F238E27FC236}">
                    <a16:creationId xmlns:a16="http://schemas.microsoft.com/office/drawing/2014/main" id="{79AE1FB0-7555-EB5C-50D3-7BA7AAF1376E}"/>
                  </a:ext>
                </a:extLst>
              </p:cNvPr>
              <p:cNvSpPr txBox="1">
                <a:spLocks noRot="1" noChangeAspect="1" noMove="1" noResize="1" noEditPoints="1" noAdjustHandles="1" noChangeArrowheads="1" noChangeShapeType="1" noTextEdit="1"/>
              </p:cNvSpPr>
              <p:nvPr/>
            </p:nvSpPr>
            <p:spPr>
              <a:xfrm>
                <a:off x="433904" y="5495355"/>
                <a:ext cx="5040520" cy="338554"/>
              </a:xfrm>
              <a:prstGeom prst="rect">
                <a:avLst/>
              </a:prstGeom>
              <a:blipFill>
                <a:blip r:embed="rId7"/>
                <a:stretch>
                  <a:fillRect t="-5357" b="-21429"/>
                </a:stretch>
              </a:blipFill>
            </p:spPr>
            <p:txBody>
              <a:bodyPr/>
              <a:lstStyle/>
              <a:p>
                <a:r>
                  <a:rPr lang="ja-JP" altLang="en-US">
                    <a:noFill/>
                  </a:rPr>
                  <a:t> </a:t>
                </a:r>
              </a:p>
            </p:txBody>
          </p:sp>
        </mc:Fallback>
      </mc:AlternateContent>
      <p:cxnSp>
        <p:nvCxnSpPr>
          <p:cNvPr id="42" name="直線コネクタ 41">
            <a:extLst>
              <a:ext uri="{FF2B5EF4-FFF2-40B4-BE49-F238E27FC236}">
                <a16:creationId xmlns:a16="http://schemas.microsoft.com/office/drawing/2014/main" id="{299A5766-B549-720E-983D-E62D72ED3546}"/>
              </a:ext>
            </a:extLst>
          </p:cNvPr>
          <p:cNvCxnSpPr>
            <a:cxnSpLocks/>
          </p:cNvCxnSpPr>
          <p:nvPr/>
        </p:nvCxnSpPr>
        <p:spPr>
          <a:xfrm>
            <a:off x="478847" y="2822720"/>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6DCB1B4C-393A-7B81-E7E7-7B28436E1082}"/>
              </a:ext>
            </a:extLst>
          </p:cNvPr>
          <p:cNvSpPr txBox="1"/>
          <p:nvPr/>
        </p:nvSpPr>
        <p:spPr>
          <a:xfrm>
            <a:off x="1254627" y="2433702"/>
            <a:ext cx="3246045" cy="369332"/>
          </a:xfrm>
          <a:prstGeom prst="rect">
            <a:avLst/>
          </a:prstGeom>
          <a:noFill/>
        </p:spPr>
        <p:txBody>
          <a:bodyPr wrap="square" rtlCol="0">
            <a:spAutoFit/>
          </a:bodyPr>
          <a:lstStyle/>
          <a:p>
            <a:pPr algn="ctr"/>
            <a:r>
              <a:rPr lang="en-US" altLang="ja-JP" dirty="0"/>
              <a:t>min-max</a:t>
            </a:r>
            <a:r>
              <a:rPr lang="ja-JP" altLang="en-US" dirty="0"/>
              <a:t>による正規化</a:t>
            </a:r>
          </a:p>
        </p:txBody>
      </p:sp>
      <p:cxnSp>
        <p:nvCxnSpPr>
          <p:cNvPr id="6" name="直線コネクタ 5">
            <a:extLst>
              <a:ext uri="{FF2B5EF4-FFF2-40B4-BE49-F238E27FC236}">
                <a16:creationId xmlns:a16="http://schemas.microsoft.com/office/drawing/2014/main" id="{91697023-881E-08CA-AC57-0211EC4A185E}"/>
              </a:ext>
            </a:extLst>
          </p:cNvPr>
          <p:cNvCxnSpPr>
            <a:cxnSpLocks/>
          </p:cNvCxnSpPr>
          <p:nvPr/>
        </p:nvCxnSpPr>
        <p:spPr>
          <a:xfrm>
            <a:off x="5908080" y="2822720"/>
            <a:ext cx="573496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57CD73F7-2DA6-CADD-BDEA-BF2C966A98BE}"/>
              </a:ext>
            </a:extLst>
          </p:cNvPr>
          <p:cNvSpPr txBox="1"/>
          <p:nvPr/>
        </p:nvSpPr>
        <p:spPr>
          <a:xfrm>
            <a:off x="7152538" y="2433702"/>
            <a:ext cx="3246045" cy="369332"/>
          </a:xfrm>
          <a:prstGeom prst="rect">
            <a:avLst/>
          </a:prstGeom>
          <a:noFill/>
        </p:spPr>
        <p:txBody>
          <a:bodyPr wrap="square" rtlCol="0">
            <a:spAutoFit/>
          </a:bodyPr>
          <a:lstStyle/>
          <a:p>
            <a:pPr algn="ctr"/>
            <a:r>
              <a:rPr lang="ja-JP" altLang="en-US" dirty="0"/>
              <a:t>正規化による個体群の変換</a:t>
            </a: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6F5CCC60-8176-BA0C-4822-C2A07EE308FD}"/>
                  </a:ext>
                </a:extLst>
              </p:cNvPr>
              <p:cNvSpPr txBox="1"/>
              <p:nvPr/>
            </p:nvSpPr>
            <p:spPr>
              <a:xfrm>
                <a:off x="5823410" y="2954436"/>
                <a:ext cx="2739631" cy="338554"/>
              </a:xfrm>
              <a:prstGeom prst="rect">
                <a:avLst/>
              </a:prstGeom>
              <a:noFill/>
            </p:spPr>
            <p:txBody>
              <a:bodyPr wrap="square" rtlCol="0">
                <a:spAutoFit/>
              </a:bodyPr>
              <a:lstStyle/>
              <a:p>
                <a:pPr algn="ctr"/>
                <a14:m>
                  <m:oMath xmlns:m="http://schemas.openxmlformats.org/officeDocument/2006/math">
                    <m:r>
                      <a:rPr lang="en-US" altLang="ja-JP" sz="1600" b="1" i="0" smtClean="0">
                        <a:latin typeface="Cambria Math" panose="02040503050406030204" pitchFamily="18" charset="0"/>
                      </a:rPr>
                      <m:t>(</m:t>
                    </m:r>
                    <m:r>
                      <a:rPr lang="en-US" altLang="ja-JP" sz="1600" b="0" i="1" smtClean="0">
                        <a:latin typeface="Cambria Math" panose="02040503050406030204" pitchFamily="18" charset="0"/>
                      </a:rPr>
                      <m:t>𝑓</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𝑣</m:t>
                    </m:r>
                    <m:r>
                      <a:rPr lang="en-US" altLang="ja-JP" sz="1600" b="0" i="1" smtClean="0">
                        <a:latin typeface="Cambria Math" panose="02040503050406030204" pitchFamily="18" charset="0"/>
                      </a:rPr>
                      <m:t>)</m:t>
                    </m:r>
                  </m:oMath>
                </a14:m>
                <a:r>
                  <a:rPr lang="ja-JP" altLang="en-US" sz="1600" dirty="0"/>
                  <a:t>空間における個体群</a:t>
                </a:r>
              </a:p>
            </p:txBody>
          </p:sp>
        </mc:Choice>
        <mc:Fallback xmlns="">
          <p:sp>
            <p:nvSpPr>
              <p:cNvPr id="11" name="テキスト ボックス 10">
                <a:extLst>
                  <a:ext uri="{FF2B5EF4-FFF2-40B4-BE49-F238E27FC236}">
                    <a16:creationId xmlns:a16="http://schemas.microsoft.com/office/drawing/2014/main" id="{6F5CCC60-8176-BA0C-4822-C2A07EE308FD}"/>
                  </a:ext>
                </a:extLst>
              </p:cNvPr>
              <p:cNvSpPr txBox="1">
                <a:spLocks noRot="1" noChangeAspect="1" noMove="1" noResize="1" noEditPoints="1" noAdjustHandles="1" noChangeArrowheads="1" noChangeShapeType="1" noTextEdit="1"/>
              </p:cNvSpPr>
              <p:nvPr/>
            </p:nvSpPr>
            <p:spPr>
              <a:xfrm>
                <a:off x="5823410" y="2954436"/>
                <a:ext cx="2739631" cy="338554"/>
              </a:xfrm>
              <a:prstGeom prst="rect">
                <a:avLst/>
              </a:prstGeom>
              <a:blipFill>
                <a:blip r:embed="rId8"/>
                <a:stretch>
                  <a:fillRect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5E856506-57E7-2697-8539-484BA034836D}"/>
                  </a:ext>
                </a:extLst>
              </p:cNvPr>
              <p:cNvSpPr txBox="1"/>
              <p:nvPr/>
            </p:nvSpPr>
            <p:spPr>
              <a:xfrm>
                <a:off x="9005014" y="2948755"/>
                <a:ext cx="2739631" cy="338554"/>
              </a:xfrm>
              <a:prstGeom prst="rect">
                <a:avLst/>
              </a:prstGeom>
              <a:noFill/>
            </p:spPr>
            <p:txBody>
              <a:bodyPr wrap="square" rtlCol="0">
                <a:spAutoFit/>
              </a:bodyPr>
              <a:lstStyle/>
              <a:p>
                <a:pPr algn="ctr"/>
                <a14:m>
                  <m:oMath xmlns:m="http://schemas.openxmlformats.org/officeDocument/2006/math">
                    <m:r>
                      <a:rPr lang="en-US" altLang="ja-JP" sz="1600" b="1" i="0" smtClean="0">
                        <a:latin typeface="Cambria Math" panose="02040503050406030204" pitchFamily="18" charset="0"/>
                      </a:rPr>
                      <m:t>(</m:t>
                    </m:r>
                    <m:r>
                      <a:rPr lang="en-US" altLang="ja-JP" sz="1600" b="0" i="1" smtClean="0">
                        <a:latin typeface="Cambria Math" panose="02040503050406030204" pitchFamily="18" charset="0"/>
                      </a:rPr>
                      <m:t>𝑓</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𝑣</m:t>
                    </m:r>
                    <m:r>
                      <a:rPr lang="en-US" altLang="ja-JP" sz="1600" b="0" i="1" smtClean="0">
                        <a:latin typeface="Cambria Math" panose="02040503050406030204" pitchFamily="18" charset="0"/>
                      </a:rPr>
                      <m:t>′)</m:t>
                    </m:r>
                  </m:oMath>
                </a14:m>
                <a:r>
                  <a:rPr lang="ja-JP" altLang="en-US" sz="1600" dirty="0"/>
                  <a:t>空間における個体群</a:t>
                </a:r>
              </a:p>
            </p:txBody>
          </p:sp>
        </mc:Choice>
        <mc:Fallback xmlns="">
          <p:sp>
            <p:nvSpPr>
              <p:cNvPr id="13" name="テキスト ボックス 12">
                <a:extLst>
                  <a:ext uri="{FF2B5EF4-FFF2-40B4-BE49-F238E27FC236}">
                    <a16:creationId xmlns:a16="http://schemas.microsoft.com/office/drawing/2014/main" id="{5E856506-57E7-2697-8539-484BA034836D}"/>
                  </a:ext>
                </a:extLst>
              </p:cNvPr>
              <p:cNvSpPr txBox="1">
                <a:spLocks noRot="1" noChangeAspect="1" noMove="1" noResize="1" noEditPoints="1" noAdjustHandles="1" noChangeArrowheads="1" noChangeShapeType="1" noTextEdit="1"/>
              </p:cNvSpPr>
              <p:nvPr/>
            </p:nvSpPr>
            <p:spPr>
              <a:xfrm>
                <a:off x="9005014" y="2948755"/>
                <a:ext cx="2739631" cy="338554"/>
              </a:xfrm>
              <a:prstGeom prst="rect">
                <a:avLst/>
              </a:prstGeom>
              <a:blipFill>
                <a:blip r:embed="rId9"/>
                <a:stretch>
                  <a:fillRect t="-5455" b="-23636"/>
                </a:stretch>
              </a:blipFill>
            </p:spPr>
            <p:txBody>
              <a:bodyPr/>
              <a:lstStyle/>
              <a:p>
                <a:r>
                  <a:rPr lang="ja-JP" altLang="en-US">
                    <a:noFill/>
                  </a:rPr>
                  <a:t> </a:t>
                </a:r>
              </a:p>
            </p:txBody>
          </p:sp>
        </mc:Fallback>
      </mc:AlternateContent>
      <p:sp>
        <p:nvSpPr>
          <p:cNvPr id="15" name="二等辺三角形 14">
            <a:extLst>
              <a:ext uri="{FF2B5EF4-FFF2-40B4-BE49-F238E27FC236}">
                <a16:creationId xmlns:a16="http://schemas.microsoft.com/office/drawing/2014/main" id="{65705889-BB4C-9D4F-B928-DA79ECA63AAE}"/>
              </a:ext>
            </a:extLst>
          </p:cNvPr>
          <p:cNvSpPr/>
          <p:nvPr/>
        </p:nvSpPr>
        <p:spPr>
          <a:xfrm rot="5400000">
            <a:off x="8487885" y="4498882"/>
            <a:ext cx="663446" cy="177800"/>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8" name="図 17">
            <a:extLst>
              <a:ext uri="{FF2B5EF4-FFF2-40B4-BE49-F238E27FC236}">
                <a16:creationId xmlns:a16="http://schemas.microsoft.com/office/drawing/2014/main" id="{C63A7A5A-AAF8-FB31-F253-227BC741F4BE}"/>
              </a:ext>
            </a:extLst>
          </p:cNvPr>
          <p:cNvPicPr>
            <a:picLocks noChangeAspect="1"/>
          </p:cNvPicPr>
          <p:nvPr/>
        </p:nvPicPr>
        <p:blipFill>
          <a:blip r:embed="rId10"/>
          <a:stretch>
            <a:fillRect/>
          </a:stretch>
        </p:blipFill>
        <p:spPr>
          <a:xfrm>
            <a:off x="5856705" y="3323176"/>
            <a:ext cx="2739630" cy="2529213"/>
          </a:xfrm>
          <a:prstGeom prst="rect">
            <a:avLst/>
          </a:prstGeom>
        </p:spPr>
      </p:pic>
      <p:pic>
        <p:nvPicPr>
          <p:cNvPr id="19" name="図 18">
            <a:extLst>
              <a:ext uri="{FF2B5EF4-FFF2-40B4-BE49-F238E27FC236}">
                <a16:creationId xmlns:a16="http://schemas.microsoft.com/office/drawing/2014/main" id="{0688C558-9887-B3ED-25D7-D867BFE09892}"/>
              </a:ext>
            </a:extLst>
          </p:cNvPr>
          <p:cNvPicPr>
            <a:picLocks noChangeAspect="1"/>
          </p:cNvPicPr>
          <p:nvPr/>
        </p:nvPicPr>
        <p:blipFill>
          <a:blip r:embed="rId11"/>
          <a:stretch>
            <a:fillRect/>
          </a:stretch>
        </p:blipFill>
        <p:spPr>
          <a:xfrm>
            <a:off x="9028768" y="3323175"/>
            <a:ext cx="2739630" cy="2529213"/>
          </a:xfrm>
          <a:prstGeom prst="rect">
            <a:avLst/>
          </a:prstGeom>
        </p:spPr>
      </p:pic>
      <p:sp>
        <p:nvSpPr>
          <p:cNvPr id="20" name="正方形/長方形 19">
            <a:extLst>
              <a:ext uri="{FF2B5EF4-FFF2-40B4-BE49-F238E27FC236}">
                <a16:creationId xmlns:a16="http://schemas.microsoft.com/office/drawing/2014/main" id="{ACA05FAF-262B-22C7-15FC-553AEA7CB4AA}"/>
              </a:ext>
            </a:extLst>
          </p:cNvPr>
          <p:cNvSpPr/>
          <p:nvPr/>
        </p:nvSpPr>
        <p:spPr>
          <a:xfrm>
            <a:off x="6866467" y="4389069"/>
            <a:ext cx="1363133" cy="784065"/>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8C542BC2-8705-AEF6-35AF-9E6A75BFF806}"/>
                  </a:ext>
                </a:extLst>
              </p:cNvPr>
              <p:cNvSpPr txBox="1"/>
              <p:nvPr/>
            </p:nvSpPr>
            <p:spPr>
              <a:xfrm>
                <a:off x="478847" y="3157723"/>
                <a:ext cx="689612" cy="27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ja-JP" altLang="en-US" sz="1200" i="1" smtClean="0">
                          <a:latin typeface="Cambria Math" panose="02040503050406030204" pitchFamily="18" charset="0"/>
                        </a:rPr>
                        <m:t>適合度</m:t>
                      </m:r>
                    </m:oMath>
                  </m:oMathPara>
                </a14:m>
                <a:endParaRPr kumimoji="1" lang="ja-JP" altLang="en-US" sz="1200" dirty="0"/>
              </a:p>
            </p:txBody>
          </p:sp>
        </mc:Choice>
        <mc:Fallback xmlns="">
          <p:sp>
            <p:nvSpPr>
              <p:cNvPr id="22" name="テキスト ボックス 21">
                <a:extLst>
                  <a:ext uri="{FF2B5EF4-FFF2-40B4-BE49-F238E27FC236}">
                    <a16:creationId xmlns:a16="http://schemas.microsoft.com/office/drawing/2014/main" id="{8C542BC2-8705-AEF6-35AF-9E6A75BFF806}"/>
                  </a:ext>
                </a:extLst>
              </p:cNvPr>
              <p:cNvSpPr txBox="1">
                <a:spLocks noRot="1" noChangeAspect="1" noMove="1" noResize="1" noEditPoints="1" noAdjustHandles="1" noChangeArrowheads="1" noChangeShapeType="1" noTextEdit="1"/>
              </p:cNvSpPr>
              <p:nvPr/>
            </p:nvSpPr>
            <p:spPr>
              <a:xfrm>
                <a:off x="478847" y="3157723"/>
                <a:ext cx="689612" cy="278025"/>
              </a:xfrm>
              <a:prstGeom prst="rect">
                <a:avLst/>
              </a:prstGeom>
              <a:blipFill>
                <a:blip r:embed="rId12"/>
                <a:stretch>
                  <a:fillRect/>
                </a:stretch>
              </a:blipFill>
            </p:spPr>
            <p:txBody>
              <a:bodyPr/>
              <a:lstStyle/>
              <a:p>
                <a:r>
                  <a:rPr lang="ja-JP" altLang="en-US">
                    <a:noFill/>
                  </a:rPr>
                  <a:t> </a:t>
                </a:r>
              </a:p>
            </p:txBody>
          </p:sp>
        </mc:Fallback>
      </mc:AlternateContent>
      <p:sp>
        <p:nvSpPr>
          <p:cNvPr id="24" name="テキスト ボックス 23">
            <a:extLst>
              <a:ext uri="{FF2B5EF4-FFF2-40B4-BE49-F238E27FC236}">
                <a16:creationId xmlns:a16="http://schemas.microsoft.com/office/drawing/2014/main" id="{F7AD26C5-454F-9C8F-CB43-00940412B672}"/>
              </a:ext>
            </a:extLst>
          </p:cNvPr>
          <p:cNvSpPr txBox="1"/>
          <p:nvPr/>
        </p:nvSpPr>
        <p:spPr>
          <a:xfrm>
            <a:off x="338771" y="4092506"/>
            <a:ext cx="954107" cy="276999"/>
          </a:xfrm>
          <a:prstGeom prst="rect">
            <a:avLst/>
          </a:prstGeom>
          <a:noFill/>
        </p:spPr>
        <p:txBody>
          <a:bodyPr wrap="none" rtlCol="0">
            <a:spAutoFit/>
          </a:bodyPr>
          <a:lstStyle/>
          <a:p>
            <a:r>
              <a:rPr kumimoji="1" lang="ja-JP" altLang="en-US" sz="1200" dirty="0"/>
              <a:t>目的関数値</a:t>
            </a:r>
          </a:p>
        </p:txBody>
      </p:sp>
      <p:sp>
        <p:nvSpPr>
          <p:cNvPr id="26" name="テキスト ボックス 25">
            <a:extLst>
              <a:ext uri="{FF2B5EF4-FFF2-40B4-BE49-F238E27FC236}">
                <a16:creationId xmlns:a16="http://schemas.microsoft.com/office/drawing/2014/main" id="{83189F22-D645-4D11-8571-CBD856D71015}"/>
              </a:ext>
            </a:extLst>
          </p:cNvPr>
          <p:cNvSpPr txBox="1"/>
          <p:nvPr/>
        </p:nvSpPr>
        <p:spPr>
          <a:xfrm>
            <a:off x="338771" y="4857811"/>
            <a:ext cx="954107" cy="276999"/>
          </a:xfrm>
          <a:prstGeom prst="rect">
            <a:avLst/>
          </a:prstGeom>
          <a:noFill/>
        </p:spPr>
        <p:txBody>
          <a:bodyPr wrap="none" rtlCol="0">
            <a:spAutoFit/>
          </a:bodyPr>
          <a:lstStyle/>
          <a:p>
            <a:r>
              <a:rPr kumimoji="1" lang="ja-JP" altLang="en-US" sz="1200" dirty="0"/>
              <a:t>制約違反量</a:t>
            </a:r>
          </a:p>
        </p:txBody>
      </p:sp>
    </p:spTree>
    <p:extLst>
      <p:ext uri="{BB962C8B-B14F-4D97-AF65-F5344CB8AC3E}">
        <p14:creationId xmlns:p14="http://schemas.microsoft.com/office/powerpoint/2010/main" val="24553180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D9D4FD51-F6A6-5EFE-2EDE-9DC0A0A7BC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1842" y="2514413"/>
            <a:ext cx="5402976" cy="3571458"/>
          </a:xfrm>
          <a:prstGeom prst="rect">
            <a:avLst/>
          </a:prstGeom>
        </p:spPr>
      </p:pic>
      <p:pic>
        <p:nvPicPr>
          <p:cNvPr id="9" name="図 8">
            <a:extLst>
              <a:ext uri="{FF2B5EF4-FFF2-40B4-BE49-F238E27FC236}">
                <a16:creationId xmlns:a16="http://schemas.microsoft.com/office/drawing/2014/main" id="{AD8AD5EE-596D-4897-2476-1E7A7982AE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751" y="2524125"/>
            <a:ext cx="5402976" cy="3562301"/>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55</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探索性能：最良解の推移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第二段階では、最良解を一度も更新しなかった。</a:t>
            </a:r>
            <a:endParaRPr lang="en-US" altLang="ja-JP" sz="2800" dirty="0"/>
          </a:p>
          <a:p>
            <a:pPr lvl="1">
              <a:defRPr/>
            </a:pPr>
            <a:r>
              <a:rPr lang="ja-JP" altLang="en-US" sz="2400" dirty="0"/>
              <a:t>つまり、</a:t>
            </a:r>
            <a:r>
              <a:rPr lang="en-US" altLang="ja-JP" sz="2400" dirty="0"/>
              <a:t>PSO</a:t>
            </a:r>
            <a:r>
              <a:rPr lang="ja-JP" altLang="en-US" sz="2400" dirty="0"/>
              <a:t>で得た最良解が最終的に良かった</a:t>
            </a:r>
            <a:endParaRPr lang="en-US" altLang="ja-JP" sz="2400" dirty="0"/>
          </a:p>
        </p:txBody>
      </p:sp>
      <p:sp>
        <p:nvSpPr>
          <p:cNvPr id="11" name="テキスト ボックス 10">
            <a:extLst>
              <a:ext uri="{FF2B5EF4-FFF2-40B4-BE49-F238E27FC236}">
                <a16:creationId xmlns:a16="http://schemas.microsoft.com/office/drawing/2014/main" id="{9CADFAB7-49A1-4CF2-BC29-9C66D76E1A49}"/>
              </a:ext>
            </a:extLst>
          </p:cNvPr>
          <p:cNvSpPr txBox="1"/>
          <p:nvPr/>
        </p:nvSpPr>
        <p:spPr>
          <a:xfrm>
            <a:off x="10391360" y="184175"/>
            <a:ext cx="1416942" cy="338554"/>
          </a:xfrm>
          <a:prstGeom prst="rect">
            <a:avLst/>
          </a:prstGeom>
          <a:noFill/>
        </p:spPr>
        <p:txBody>
          <a:bodyPr wrap="square" rtlCol="0">
            <a:spAutoFit/>
          </a:bodyPr>
          <a:lstStyle/>
          <a:p>
            <a:pPr algn="ctr"/>
            <a:r>
              <a:rPr kumimoji="1" lang="ja-JP" altLang="en-US" sz="1600" dirty="0">
                <a:solidFill>
                  <a:schemeClr val="bg1"/>
                </a:solidFill>
              </a:rPr>
              <a:t>探索点数</a:t>
            </a:r>
            <a:r>
              <a:rPr kumimoji="1" lang="en-US" altLang="ja-JP" sz="1600" dirty="0">
                <a:solidFill>
                  <a:schemeClr val="bg1"/>
                </a:solidFill>
              </a:rPr>
              <a:t>100</a:t>
            </a:r>
            <a:endParaRPr kumimoji="1" lang="ja-JP" altLang="en-US" sz="1600" dirty="0">
              <a:solidFill>
                <a:schemeClr val="bg1"/>
              </a:solidFill>
            </a:endParaRPr>
          </a:p>
        </p:txBody>
      </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5317B621-6ABA-41B4-B318-2C02BE0411C5}"/>
                  </a:ext>
                </a:extLst>
              </p:cNvPr>
              <p:cNvSpPr txBox="1"/>
              <p:nvPr/>
            </p:nvSpPr>
            <p:spPr>
              <a:xfrm>
                <a:off x="7482916" y="2084176"/>
                <a:ext cx="3146983" cy="338554"/>
              </a:xfrm>
              <a:prstGeom prst="rect">
                <a:avLst/>
              </a:prstGeom>
              <a:noFill/>
            </p:spPr>
            <p:txBody>
              <a:bodyPr wrap="square" rtlCol="0">
                <a:spAutoFit/>
              </a:bodyPr>
              <a:lstStyle/>
              <a:p>
                <a:pPr algn="ctr"/>
                <a:r>
                  <a:rPr kumimoji="1" lang="ja-JP" altLang="en-US" sz="1600" b="1" dirty="0"/>
                  <a:t>パラメータ</a:t>
                </a: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𝑤</m:t>
                    </m:r>
                    <m:r>
                      <a:rPr kumimoji="1" lang="en-US" altLang="ja-JP" sz="1600" b="0" i="1" smtClean="0">
                        <a:latin typeface="Cambria Math" panose="02040503050406030204" pitchFamily="18" charset="0"/>
                      </a:rPr>
                      <m:t>,</m:t>
                    </m:r>
                    <m:r>
                      <a:rPr kumimoji="1" lang="ja-JP" altLang="en-US" sz="1600" b="0" i="1" smtClean="0">
                        <a:latin typeface="Cambria Math" panose="02040503050406030204" pitchFamily="18" charset="0"/>
                      </a:rPr>
                      <m:t>𝛼</m:t>
                    </m:r>
                    <m:r>
                      <a:rPr kumimoji="1" lang="en-US" altLang="ja-JP" sz="1600" b="0" i="1" smtClean="0">
                        <a:latin typeface="Cambria Math" panose="02040503050406030204" pitchFamily="18" charset="0"/>
                      </a:rPr>
                      <m:t>)</m:t>
                    </m:r>
                  </m:oMath>
                </a14:m>
                <a:r>
                  <a:rPr kumimoji="1" lang="ja-JP" altLang="en-US" sz="1600" b="1" dirty="0"/>
                  <a:t>と活性度</a:t>
                </a:r>
                <a14:m>
                  <m:oMath xmlns:m="http://schemas.openxmlformats.org/officeDocument/2006/math">
                    <m:r>
                      <a:rPr kumimoji="1" lang="en-US" altLang="ja-JP" sz="1600" b="0" i="1" smtClean="0">
                        <a:latin typeface="Cambria Math" panose="02040503050406030204" pitchFamily="18" charset="0"/>
                      </a:rPr>
                      <m:t>𝑃</m:t>
                    </m:r>
                  </m:oMath>
                </a14:m>
                <a:endParaRPr kumimoji="1" lang="ja-JP" altLang="en-US" sz="1600" b="1" dirty="0"/>
              </a:p>
            </p:txBody>
          </p:sp>
        </mc:Choice>
        <mc:Fallback xmlns="">
          <p:sp>
            <p:nvSpPr>
              <p:cNvPr id="56" name="テキスト ボックス 55">
                <a:extLst>
                  <a:ext uri="{FF2B5EF4-FFF2-40B4-BE49-F238E27FC236}">
                    <a16:creationId xmlns:a16="http://schemas.microsoft.com/office/drawing/2014/main" id="{5317B621-6ABA-41B4-B318-2C02BE0411C5}"/>
                  </a:ext>
                </a:extLst>
              </p:cNvPr>
              <p:cNvSpPr txBox="1">
                <a:spLocks noRot="1" noChangeAspect="1" noMove="1" noResize="1" noEditPoints="1" noAdjustHandles="1" noChangeArrowheads="1" noChangeShapeType="1" noTextEdit="1"/>
              </p:cNvSpPr>
              <p:nvPr/>
            </p:nvSpPr>
            <p:spPr>
              <a:xfrm>
                <a:off x="7482916" y="2084176"/>
                <a:ext cx="3146983" cy="338554"/>
              </a:xfrm>
              <a:prstGeom prst="rect">
                <a:avLst/>
              </a:prstGeom>
              <a:blipFill>
                <a:blip r:embed="rId4"/>
                <a:stretch>
                  <a:fillRect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9DF164C9-AF0C-41DC-BBBF-D0F865038797}"/>
                  </a:ext>
                </a:extLst>
              </p:cNvPr>
              <p:cNvSpPr txBox="1"/>
              <p:nvPr/>
            </p:nvSpPr>
            <p:spPr>
              <a:xfrm>
                <a:off x="1874121" y="2084176"/>
                <a:ext cx="2539284" cy="338554"/>
              </a:xfrm>
              <a:prstGeom prst="rect">
                <a:avLst/>
              </a:prstGeom>
              <a:noFill/>
            </p:spPr>
            <p:txBody>
              <a:bodyPr wrap="square" rtlCol="0">
                <a:spAutoFit/>
              </a:bodyPr>
              <a:lstStyle/>
              <a:p>
                <a:pPr algn="ctr"/>
                <a:r>
                  <a:rPr kumimoji="1" lang="ja-JP" altLang="en-US" sz="1600" b="1" dirty="0"/>
                  <a:t>最良解の</a:t>
                </a: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b="1" dirty="0"/>
                  <a:t>の推移</a:t>
                </a:r>
              </a:p>
            </p:txBody>
          </p:sp>
        </mc:Choice>
        <mc:Fallback xmlns="">
          <p:sp>
            <p:nvSpPr>
              <p:cNvPr id="57" name="テキスト ボックス 56">
                <a:extLst>
                  <a:ext uri="{FF2B5EF4-FFF2-40B4-BE49-F238E27FC236}">
                    <a16:creationId xmlns:a16="http://schemas.microsoft.com/office/drawing/2014/main" id="{9DF164C9-AF0C-41DC-BBBF-D0F865038797}"/>
                  </a:ext>
                </a:extLst>
              </p:cNvPr>
              <p:cNvSpPr txBox="1">
                <a:spLocks noRot="1" noChangeAspect="1" noMove="1" noResize="1" noEditPoints="1" noAdjustHandles="1" noChangeArrowheads="1" noChangeShapeType="1" noTextEdit="1"/>
              </p:cNvSpPr>
              <p:nvPr/>
            </p:nvSpPr>
            <p:spPr>
              <a:xfrm>
                <a:off x="1874121" y="2084176"/>
                <a:ext cx="2539284" cy="338554"/>
              </a:xfrm>
              <a:prstGeom prst="rect">
                <a:avLst/>
              </a:prstGeom>
              <a:blipFill>
                <a:blip r:embed="rId5"/>
                <a:stretch>
                  <a:fillRect t="-5455" b="-23636"/>
                </a:stretch>
              </a:blipFill>
            </p:spPr>
            <p:txBody>
              <a:bodyPr/>
              <a:lstStyle/>
              <a:p>
                <a:r>
                  <a:rPr lang="ja-JP" altLang="en-US">
                    <a:noFill/>
                  </a:rPr>
                  <a:t> </a:t>
                </a:r>
              </a:p>
            </p:txBody>
          </p:sp>
        </mc:Fallback>
      </mc:AlternateContent>
      <p:sp>
        <p:nvSpPr>
          <p:cNvPr id="61" name="テキスト ボックス 60">
            <a:extLst>
              <a:ext uri="{FF2B5EF4-FFF2-40B4-BE49-F238E27FC236}">
                <a16:creationId xmlns:a16="http://schemas.microsoft.com/office/drawing/2014/main" id="{7F0A3D59-843E-4C65-AAAC-D30E46D4F4BF}"/>
              </a:ext>
            </a:extLst>
          </p:cNvPr>
          <p:cNvSpPr txBox="1"/>
          <p:nvPr/>
        </p:nvSpPr>
        <p:spPr>
          <a:xfrm>
            <a:off x="1218693" y="2630124"/>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9</a:t>
            </a:r>
            <a:r>
              <a:rPr kumimoji="1" lang="ja-JP" altLang="en-US" sz="1400" dirty="0"/>
              <a:t>分）</a:t>
            </a:r>
          </a:p>
        </p:txBody>
      </p:sp>
      <p:sp>
        <p:nvSpPr>
          <p:cNvPr id="63" name="テキスト ボックス 62">
            <a:extLst>
              <a:ext uri="{FF2B5EF4-FFF2-40B4-BE49-F238E27FC236}">
                <a16:creationId xmlns:a16="http://schemas.microsoft.com/office/drawing/2014/main" id="{4BCEECEF-3E4D-47A8-B660-024701DB066A}"/>
              </a:ext>
            </a:extLst>
          </p:cNvPr>
          <p:cNvSpPr txBox="1"/>
          <p:nvPr/>
        </p:nvSpPr>
        <p:spPr>
          <a:xfrm>
            <a:off x="1420337" y="2883617"/>
            <a:ext cx="2167697" cy="307777"/>
          </a:xfrm>
          <a:prstGeom prst="rect">
            <a:avLst/>
          </a:prstGeom>
          <a:noFill/>
        </p:spPr>
        <p:txBody>
          <a:bodyPr wrap="square" rtlCol="0">
            <a:spAutoFit/>
          </a:bodyPr>
          <a:lstStyle/>
          <a:p>
            <a:pPr algn="ctr"/>
            <a:r>
              <a:rPr kumimoji="1" lang="en-US" altLang="ja-JP" sz="1400" dirty="0"/>
              <a:t>12,560</a:t>
            </a:r>
            <a:r>
              <a:rPr kumimoji="1" lang="ja-JP" altLang="en-US" sz="1400" dirty="0"/>
              <a:t>回で可能解を発見</a:t>
            </a:r>
          </a:p>
        </p:txBody>
      </p:sp>
      <p:sp>
        <p:nvSpPr>
          <p:cNvPr id="30" name="テキスト ボックス 29">
            <a:extLst>
              <a:ext uri="{FF2B5EF4-FFF2-40B4-BE49-F238E27FC236}">
                <a16:creationId xmlns:a16="http://schemas.microsoft.com/office/drawing/2014/main" id="{4795C1D0-4110-4694-935A-4FD428F1B632}"/>
              </a:ext>
            </a:extLst>
          </p:cNvPr>
          <p:cNvSpPr txBox="1"/>
          <p:nvPr/>
        </p:nvSpPr>
        <p:spPr>
          <a:xfrm>
            <a:off x="3844933" y="5144902"/>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14.3</a:t>
            </a:r>
            <a:r>
              <a:rPr kumimoji="1" lang="ja-JP" altLang="en-US" sz="1400" dirty="0"/>
              <a:t>分）</a:t>
            </a:r>
          </a:p>
        </p:txBody>
      </p:sp>
      <p:sp>
        <p:nvSpPr>
          <p:cNvPr id="22" name="テキスト ボックス 21">
            <a:extLst>
              <a:ext uri="{FF2B5EF4-FFF2-40B4-BE49-F238E27FC236}">
                <a16:creationId xmlns:a16="http://schemas.microsoft.com/office/drawing/2014/main" id="{2A016CD5-8B79-45C0-92B9-01AC5E479C53}"/>
              </a:ext>
            </a:extLst>
          </p:cNvPr>
          <p:cNvSpPr txBox="1"/>
          <p:nvPr/>
        </p:nvSpPr>
        <p:spPr>
          <a:xfrm>
            <a:off x="234977" y="4205872"/>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23" name="テキスト ボックス 22">
            <a:extLst>
              <a:ext uri="{FF2B5EF4-FFF2-40B4-BE49-F238E27FC236}">
                <a16:creationId xmlns:a16="http://schemas.microsoft.com/office/drawing/2014/main" id="{EDA0BE4D-10FA-432B-8C18-405AD030F9AF}"/>
              </a:ext>
            </a:extLst>
          </p:cNvPr>
          <p:cNvSpPr txBox="1"/>
          <p:nvPr/>
        </p:nvSpPr>
        <p:spPr>
          <a:xfrm>
            <a:off x="5268579" y="4192002"/>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24" name="テキスト ボックス 23">
            <a:extLst>
              <a:ext uri="{FF2B5EF4-FFF2-40B4-BE49-F238E27FC236}">
                <a16:creationId xmlns:a16="http://schemas.microsoft.com/office/drawing/2014/main" id="{5E181240-DB3D-4005-A773-80A903163723}"/>
              </a:ext>
            </a:extLst>
          </p:cNvPr>
          <p:cNvSpPr txBox="1"/>
          <p:nvPr/>
        </p:nvSpPr>
        <p:spPr>
          <a:xfrm>
            <a:off x="3513892" y="5962660"/>
            <a:ext cx="2382836" cy="307777"/>
          </a:xfrm>
          <a:prstGeom prst="rect">
            <a:avLst/>
          </a:prstGeom>
          <a:noFill/>
        </p:spPr>
        <p:txBody>
          <a:bodyPr wrap="square" rtlCol="0">
            <a:spAutoFit/>
          </a:bodyPr>
          <a:lstStyle/>
          <a:p>
            <a:pPr algn="ctr"/>
            <a:r>
              <a:rPr kumimoji="1" lang="ja-JP" altLang="en-US" sz="1400" dirty="0"/>
              <a:t>線が消えている地点が値が</a:t>
            </a:r>
            <a:r>
              <a:rPr kumimoji="1" lang="en-US" altLang="ja-JP" sz="1400" dirty="0"/>
              <a:t>0</a:t>
            </a:r>
            <a:endParaRPr kumimoji="1" lang="ja-JP" altLang="en-US" sz="1400" dirty="0"/>
          </a:p>
        </p:txBody>
      </p:sp>
      <p:sp>
        <p:nvSpPr>
          <p:cNvPr id="26" name="テキスト ボックス 25">
            <a:extLst>
              <a:ext uri="{FF2B5EF4-FFF2-40B4-BE49-F238E27FC236}">
                <a16:creationId xmlns:a16="http://schemas.microsoft.com/office/drawing/2014/main" id="{9DDE6E25-0524-4663-8337-7BC212A066F8}"/>
              </a:ext>
            </a:extLst>
          </p:cNvPr>
          <p:cNvSpPr txBox="1"/>
          <p:nvPr/>
        </p:nvSpPr>
        <p:spPr>
          <a:xfrm>
            <a:off x="9731976" y="4697310"/>
            <a:ext cx="1244626" cy="307777"/>
          </a:xfrm>
          <a:prstGeom prst="rect">
            <a:avLst/>
          </a:prstGeom>
          <a:noFill/>
        </p:spPr>
        <p:txBody>
          <a:bodyPr wrap="square" rtlCol="0">
            <a:spAutoFit/>
          </a:bodyPr>
          <a:lstStyle/>
          <a:p>
            <a:pPr algn="ctr"/>
            <a:r>
              <a:rPr kumimoji="1" lang="ja-JP" altLang="en-US" sz="1400" dirty="0"/>
              <a:t>第二段階</a:t>
            </a:r>
          </a:p>
        </p:txBody>
      </p:sp>
      <p:sp>
        <p:nvSpPr>
          <p:cNvPr id="28" name="テキスト ボックス 27">
            <a:extLst>
              <a:ext uri="{FF2B5EF4-FFF2-40B4-BE49-F238E27FC236}">
                <a16:creationId xmlns:a16="http://schemas.microsoft.com/office/drawing/2014/main" id="{2366A7CA-B431-42FE-A513-9E20F4A67776}"/>
              </a:ext>
            </a:extLst>
          </p:cNvPr>
          <p:cNvSpPr txBox="1"/>
          <p:nvPr/>
        </p:nvSpPr>
        <p:spPr>
          <a:xfrm>
            <a:off x="11285313" y="4192002"/>
            <a:ext cx="400110" cy="713373"/>
          </a:xfrm>
          <a:prstGeom prst="rect">
            <a:avLst/>
          </a:prstGeom>
          <a:noFill/>
        </p:spPr>
        <p:txBody>
          <a:bodyPr vert="vert270" wrap="square" rtlCol="0">
            <a:spAutoFit/>
          </a:bodyPr>
          <a:lstStyle/>
          <a:p>
            <a:pPr algn="ctr"/>
            <a:r>
              <a:rPr kumimoji="1" lang="ja-JP" altLang="en-US" sz="1400" dirty="0"/>
              <a:t>活性度</a:t>
            </a:r>
          </a:p>
        </p:txBody>
      </p:sp>
      <p:sp>
        <p:nvSpPr>
          <p:cNvPr id="31" name="テキスト ボックス 30">
            <a:extLst>
              <a:ext uri="{FF2B5EF4-FFF2-40B4-BE49-F238E27FC236}">
                <a16:creationId xmlns:a16="http://schemas.microsoft.com/office/drawing/2014/main" id="{FBEF0581-A4CB-42A6-8B48-2AEBEF47EC6C}"/>
              </a:ext>
            </a:extLst>
          </p:cNvPr>
          <p:cNvSpPr txBox="1"/>
          <p:nvPr/>
        </p:nvSpPr>
        <p:spPr>
          <a:xfrm>
            <a:off x="3984933" y="3713208"/>
            <a:ext cx="1010106" cy="307777"/>
          </a:xfrm>
          <a:prstGeom prst="rect">
            <a:avLst/>
          </a:prstGeom>
          <a:noFill/>
        </p:spPr>
        <p:txBody>
          <a:bodyPr wrap="square" rtlCol="0">
            <a:spAutoFit/>
          </a:bodyPr>
          <a:lstStyle/>
          <a:p>
            <a:pPr algn="ctr"/>
            <a:r>
              <a:rPr kumimoji="1" lang="en-US" altLang="ja-JP" sz="1400" dirty="0"/>
              <a:t>549,943</a:t>
            </a:r>
            <a:endParaRPr kumimoji="1" lang="ja-JP" altLang="en-US" sz="1400" dirty="0"/>
          </a:p>
        </p:txBody>
      </p:sp>
      <p:cxnSp>
        <p:nvCxnSpPr>
          <p:cNvPr id="12" name="直線コネクタ 11">
            <a:extLst>
              <a:ext uri="{FF2B5EF4-FFF2-40B4-BE49-F238E27FC236}">
                <a16:creationId xmlns:a16="http://schemas.microsoft.com/office/drawing/2014/main" id="{93118527-5125-48FC-8ABC-3C24086366AF}"/>
              </a:ext>
            </a:extLst>
          </p:cNvPr>
          <p:cNvCxnSpPr/>
          <p:nvPr/>
        </p:nvCxnSpPr>
        <p:spPr>
          <a:xfrm>
            <a:off x="9517020" y="2667087"/>
            <a:ext cx="0" cy="2799462"/>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6F596ECA-EF87-4CDB-A923-A192804D8BBC}"/>
              </a:ext>
            </a:extLst>
          </p:cNvPr>
          <p:cNvCxnSpPr>
            <a:cxnSpLocks/>
          </p:cNvCxnSpPr>
          <p:nvPr/>
        </p:nvCxnSpPr>
        <p:spPr>
          <a:xfrm>
            <a:off x="3554400" y="2659693"/>
            <a:ext cx="0" cy="2833300"/>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14D983B4-7EEC-4E76-9159-FF5D100F1DA0}"/>
              </a:ext>
            </a:extLst>
          </p:cNvPr>
          <p:cNvSpPr txBox="1"/>
          <p:nvPr/>
        </p:nvSpPr>
        <p:spPr>
          <a:xfrm>
            <a:off x="8179305" y="4697310"/>
            <a:ext cx="1244626" cy="307777"/>
          </a:xfrm>
          <a:prstGeom prst="rect">
            <a:avLst/>
          </a:prstGeom>
          <a:noFill/>
        </p:spPr>
        <p:txBody>
          <a:bodyPr wrap="square" rtlCol="0">
            <a:spAutoFit/>
          </a:bodyPr>
          <a:lstStyle/>
          <a:p>
            <a:pPr algn="ctr"/>
            <a:r>
              <a:rPr kumimoji="1" lang="ja-JP" altLang="en-US" sz="1400" dirty="0"/>
              <a:t>第一段階</a:t>
            </a:r>
          </a:p>
        </p:txBody>
      </p:sp>
      <p:sp>
        <p:nvSpPr>
          <p:cNvPr id="29" name="テキスト ボックス 28">
            <a:extLst>
              <a:ext uri="{FF2B5EF4-FFF2-40B4-BE49-F238E27FC236}">
                <a16:creationId xmlns:a16="http://schemas.microsoft.com/office/drawing/2014/main" id="{51676192-32F2-46D1-B0A7-B4191AFBA5AF}"/>
              </a:ext>
            </a:extLst>
          </p:cNvPr>
          <p:cNvSpPr txBox="1"/>
          <p:nvPr/>
        </p:nvSpPr>
        <p:spPr>
          <a:xfrm>
            <a:off x="2024280" y="4620676"/>
            <a:ext cx="1244626" cy="307777"/>
          </a:xfrm>
          <a:prstGeom prst="rect">
            <a:avLst/>
          </a:prstGeom>
          <a:noFill/>
        </p:spPr>
        <p:txBody>
          <a:bodyPr wrap="square" rtlCol="0">
            <a:spAutoFit/>
          </a:bodyPr>
          <a:lstStyle/>
          <a:p>
            <a:pPr algn="ctr"/>
            <a:r>
              <a:rPr kumimoji="1" lang="ja-JP" altLang="en-US" sz="1400" dirty="0"/>
              <a:t>第一段階</a:t>
            </a:r>
          </a:p>
        </p:txBody>
      </p:sp>
      <p:sp>
        <p:nvSpPr>
          <p:cNvPr id="36" name="テキスト ボックス 35">
            <a:extLst>
              <a:ext uri="{FF2B5EF4-FFF2-40B4-BE49-F238E27FC236}">
                <a16:creationId xmlns:a16="http://schemas.microsoft.com/office/drawing/2014/main" id="{67F9C024-A556-4691-8074-4EF7EE9FB992}"/>
              </a:ext>
            </a:extLst>
          </p:cNvPr>
          <p:cNvSpPr txBox="1"/>
          <p:nvPr/>
        </p:nvSpPr>
        <p:spPr>
          <a:xfrm>
            <a:off x="3575634" y="4620675"/>
            <a:ext cx="1244626" cy="307777"/>
          </a:xfrm>
          <a:prstGeom prst="rect">
            <a:avLst/>
          </a:prstGeom>
          <a:noFill/>
        </p:spPr>
        <p:txBody>
          <a:bodyPr wrap="square" rtlCol="0">
            <a:spAutoFit/>
          </a:bodyPr>
          <a:lstStyle/>
          <a:p>
            <a:pPr algn="ctr"/>
            <a:r>
              <a:rPr kumimoji="1" lang="ja-JP" altLang="en-US" sz="1400" dirty="0"/>
              <a:t>第二段階</a:t>
            </a:r>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0CE36AC8-1647-4EA8-86FB-53F88BEE9BAD}"/>
                  </a:ext>
                </a:extLst>
              </p:cNvPr>
              <p:cNvSpPr txBox="1"/>
              <p:nvPr/>
            </p:nvSpPr>
            <p:spPr>
              <a:xfrm>
                <a:off x="9583910" y="3978530"/>
                <a:ext cx="1614900" cy="523220"/>
              </a:xfrm>
              <a:prstGeom prst="rect">
                <a:avLst/>
              </a:prstGeom>
              <a:noFill/>
            </p:spPr>
            <p:txBody>
              <a:bodyPr wrap="square" rtlCol="0">
                <a:spAutoFit/>
              </a:bodyPr>
              <a:lstStyle/>
              <a:p>
                <a:pPr algn="ctr"/>
                <a14:m>
                  <m:oMath xmlns:m="http://schemas.openxmlformats.org/officeDocument/2006/math">
                    <m:r>
                      <a:rPr kumimoji="1" lang="ja-JP" altLang="en-US" sz="1400" b="0" i="1" smtClean="0">
                        <a:latin typeface="Cambria Math" panose="02040503050406030204" pitchFamily="18" charset="0"/>
                      </a:rPr>
                      <m:t>𝛼</m:t>
                    </m:r>
                    <m:r>
                      <a:rPr kumimoji="1" lang="en-US" altLang="ja-JP" sz="1400" b="0" i="1" smtClean="0">
                        <a:latin typeface="Cambria Math" panose="02040503050406030204" pitchFamily="18" charset="0"/>
                      </a:rPr>
                      <m:t>=0.5</m:t>
                    </m:r>
                  </m:oMath>
                </a14:m>
                <a:r>
                  <a:rPr kumimoji="1" lang="ja-JP" altLang="en-US" sz="1400" dirty="0"/>
                  <a:t>から開始し、高い値に調整される</a:t>
                </a:r>
              </a:p>
            </p:txBody>
          </p:sp>
        </mc:Choice>
        <mc:Fallback xmlns="">
          <p:sp>
            <p:nvSpPr>
              <p:cNvPr id="37" name="テキスト ボックス 36">
                <a:extLst>
                  <a:ext uri="{FF2B5EF4-FFF2-40B4-BE49-F238E27FC236}">
                    <a16:creationId xmlns:a16="http://schemas.microsoft.com/office/drawing/2014/main" id="{0CE36AC8-1647-4EA8-86FB-53F88BEE9BAD}"/>
                  </a:ext>
                </a:extLst>
              </p:cNvPr>
              <p:cNvSpPr txBox="1">
                <a:spLocks noRot="1" noChangeAspect="1" noMove="1" noResize="1" noEditPoints="1" noAdjustHandles="1" noChangeArrowheads="1" noChangeShapeType="1" noTextEdit="1"/>
              </p:cNvSpPr>
              <p:nvPr/>
            </p:nvSpPr>
            <p:spPr>
              <a:xfrm>
                <a:off x="9583910" y="3978530"/>
                <a:ext cx="1614900" cy="523220"/>
              </a:xfrm>
              <a:prstGeom prst="rect">
                <a:avLst/>
              </a:prstGeom>
              <a:blipFill>
                <a:blip r:embed="rId6"/>
                <a:stretch>
                  <a:fillRect l="-3774" t="-2353" r="-4906" b="-11765"/>
                </a:stretch>
              </a:blipFill>
            </p:spPr>
            <p:txBody>
              <a:bodyPr/>
              <a:lstStyle/>
              <a:p>
                <a:r>
                  <a:rPr lang="ja-JP" altLang="en-US">
                    <a:noFill/>
                  </a:rPr>
                  <a:t> </a:t>
                </a:r>
              </a:p>
            </p:txBody>
          </p:sp>
        </mc:Fallback>
      </mc:AlternateContent>
      <p:sp>
        <p:nvSpPr>
          <p:cNvPr id="38" name="テキスト ボックス 37">
            <a:extLst>
              <a:ext uri="{FF2B5EF4-FFF2-40B4-BE49-F238E27FC236}">
                <a16:creationId xmlns:a16="http://schemas.microsoft.com/office/drawing/2014/main" id="{CAAAA527-081D-42E8-A38E-B02FAAABA779}"/>
              </a:ext>
            </a:extLst>
          </p:cNvPr>
          <p:cNvSpPr txBox="1"/>
          <p:nvPr/>
        </p:nvSpPr>
        <p:spPr>
          <a:xfrm>
            <a:off x="7535608" y="3049920"/>
            <a:ext cx="1614900" cy="523220"/>
          </a:xfrm>
          <a:prstGeom prst="rect">
            <a:avLst/>
          </a:prstGeom>
          <a:noFill/>
        </p:spPr>
        <p:txBody>
          <a:bodyPr wrap="square" rtlCol="0">
            <a:spAutoFit/>
          </a:bodyPr>
          <a:lstStyle/>
          <a:p>
            <a:pPr algn="ctr"/>
            <a:r>
              <a:rPr kumimoji="1" lang="ja-JP" altLang="en-US" sz="1400" dirty="0">
                <a:solidFill>
                  <a:schemeClr val="bg1"/>
                </a:solidFill>
              </a:rPr>
              <a:t>活性度制御は実現されている</a:t>
            </a:r>
          </a:p>
        </p:txBody>
      </p:sp>
      <p:sp>
        <p:nvSpPr>
          <p:cNvPr id="5" name="テキスト ボックス 4">
            <a:extLst>
              <a:ext uri="{FF2B5EF4-FFF2-40B4-BE49-F238E27FC236}">
                <a16:creationId xmlns:a16="http://schemas.microsoft.com/office/drawing/2014/main" id="{520BADE6-E0A6-D3A1-13EA-0693AA7092F7}"/>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検証３</a:t>
            </a:r>
          </a:p>
        </p:txBody>
      </p:sp>
    </p:spTree>
    <p:extLst>
      <p:ext uri="{BB962C8B-B14F-4D97-AF65-F5344CB8AC3E}">
        <p14:creationId xmlns:p14="http://schemas.microsoft.com/office/powerpoint/2010/main" val="21143433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1ADDEA3E-471B-7C93-B9EA-D1C4351FEC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9012" y="1998335"/>
            <a:ext cx="3490543" cy="2311225"/>
          </a:xfrm>
          <a:prstGeom prst="rect">
            <a:avLst/>
          </a:prstGeom>
        </p:spPr>
      </p:pic>
      <p:pic>
        <p:nvPicPr>
          <p:cNvPr id="17" name="図 16">
            <a:extLst>
              <a:ext uri="{FF2B5EF4-FFF2-40B4-BE49-F238E27FC236}">
                <a16:creationId xmlns:a16="http://schemas.microsoft.com/office/drawing/2014/main" id="{77E7DCAF-BBAE-4EDB-D5EF-F55CB7F5BA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055" y="4031540"/>
            <a:ext cx="3379499" cy="2233905"/>
          </a:xfrm>
          <a:prstGeom prst="rect">
            <a:avLst/>
          </a:prstGeom>
        </p:spPr>
      </p:pic>
      <p:pic>
        <p:nvPicPr>
          <p:cNvPr id="15" name="図 14">
            <a:extLst>
              <a:ext uri="{FF2B5EF4-FFF2-40B4-BE49-F238E27FC236}">
                <a16:creationId xmlns:a16="http://schemas.microsoft.com/office/drawing/2014/main" id="{2219B311-E089-3150-8EE5-6986DE7FE1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8627" y="2023469"/>
            <a:ext cx="4215746" cy="4215746"/>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56</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解の軌道</a:t>
            </a:r>
            <a:endParaRPr lang="en-US" dirty="0"/>
          </a:p>
        </p:txBody>
      </p:sp>
      <mc:AlternateContent xmlns:mc="http://schemas.openxmlformats.org/markup-compatibility/2006" xmlns:a14="http://schemas.microsoft.com/office/drawing/2010/main">
        <mc:Choice Requires="a14">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983679"/>
                <a:ext cx="11200645" cy="58515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第二段階では、</a:t>
                </a:r>
                <a14:m>
                  <m:oMath xmlns:m="http://schemas.openxmlformats.org/officeDocument/2006/math">
                    <m:r>
                      <a:rPr kumimoji="1" lang="en-US" altLang="ja-JP" sz="2800" b="0" i="1" smtClean="0">
                        <a:latin typeface="Cambria Math" panose="02040503050406030204" pitchFamily="18" charset="0"/>
                      </a:rPr>
                      <m:t>𝑓</m:t>
                    </m:r>
                  </m:oMath>
                </a14:m>
                <a:r>
                  <a:rPr lang="ja-JP" altLang="en-US" sz="2800" dirty="0"/>
                  <a:t>の改善がより強く影響し、違反量が全く改善しなくなった。</a:t>
                </a:r>
                <a:endParaRPr lang="en-US" altLang="ja-JP" sz="2800" dirty="0"/>
              </a:p>
            </p:txBody>
          </p:sp>
        </mc:Choice>
        <mc:Fallback xmlns="">
          <p:sp>
            <p:nvSpPr>
              <p:cNvPr id="7" name="テキスト プレースホルダー 2">
                <a:extLst>
                  <a:ext uri="{FF2B5EF4-FFF2-40B4-BE49-F238E27FC236}">
                    <a16:creationId xmlns:a16="http://schemas.microsoft.com/office/drawing/2014/main" id="{1D5E606D-4EEA-420F-A801-58B45C8BB641}"/>
                  </a:ext>
                </a:extLst>
              </p:cNvPr>
              <p:cNvSpPr txBox="1">
                <a:spLocks noRot="1" noChangeAspect="1" noMove="1" noResize="1" noEditPoints="1" noAdjustHandles="1" noChangeArrowheads="1" noChangeShapeType="1" noTextEdit="1"/>
              </p:cNvSpPr>
              <p:nvPr/>
            </p:nvSpPr>
            <p:spPr>
              <a:xfrm>
                <a:off x="408178" y="983679"/>
                <a:ext cx="11200645" cy="585151"/>
              </a:xfrm>
              <a:prstGeom prst="rect">
                <a:avLst/>
              </a:prstGeom>
              <a:blipFill>
                <a:blip r:embed="rId5"/>
                <a:stretch>
                  <a:fillRect l="-980" t="-18750" r="-3212" b="-9375"/>
                </a:stretch>
              </a:blipFill>
            </p:spPr>
            <p:txBody>
              <a:bodyPr/>
              <a:lstStyle/>
              <a:p>
                <a:r>
                  <a:rPr lang="ja-JP" altLang="en-US">
                    <a:noFill/>
                  </a:rPr>
                  <a:t> </a:t>
                </a:r>
              </a:p>
            </p:txBody>
          </p:sp>
        </mc:Fallback>
      </mc:AlternateContent>
      <p:sp>
        <p:nvSpPr>
          <p:cNvPr id="11" name="テキスト ボックス 10">
            <a:extLst>
              <a:ext uri="{FF2B5EF4-FFF2-40B4-BE49-F238E27FC236}">
                <a16:creationId xmlns:a16="http://schemas.microsoft.com/office/drawing/2014/main" id="{9CADFAB7-49A1-4CF2-BC29-9C66D76E1A49}"/>
              </a:ext>
            </a:extLst>
          </p:cNvPr>
          <p:cNvSpPr txBox="1"/>
          <p:nvPr/>
        </p:nvSpPr>
        <p:spPr>
          <a:xfrm>
            <a:off x="10391360" y="184175"/>
            <a:ext cx="1416942" cy="338554"/>
          </a:xfrm>
          <a:prstGeom prst="rect">
            <a:avLst/>
          </a:prstGeom>
          <a:noFill/>
        </p:spPr>
        <p:txBody>
          <a:bodyPr wrap="square" rtlCol="0">
            <a:spAutoFit/>
          </a:bodyPr>
          <a:lstStyle/>
          <a:p>
            <a:pPr algn="ctr"/>
            <a:r>
              <a:rPr kumimoji="1" lang="ja-JP" altLang="en-US" sz="1600" dirty="0">
                <a:solidFill>
                  <a:schemeClr val="bg1"/>
                </a:solidFill>
              </a:rPr>
              <a:t>探索点数</a:t>
            </a:r>
            <a:r>
              <a:rPr kumimoji="1" lang="en-US" altLang="ja-JP" sz="1600" dirty="0">
                <a:solidFill>
                  <a:schemeClr val="bg1"/>
                </a:solidFill>
              </a:rPr>
              <a:t>100</a:t>
            </a:r>
            <a:endParaRPr kumimoji="1" lang="ja-JP" altLang="en-US" sz="1600" dirty="0">
              <a:solidFill>
                <a:schemeClr val="bg1"/>
              </a:solidFill>
            </a:endParaRPr>
          </a:p>
        </p:txBody>
      </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5317B621-6ABA-41B4-B318-2C02BE0411C5}"/>
                  </a:ext>
                </a:extLst>
              </p:cNvPr>
              <p:cNvSpPr txBox="1"/>
              <p:nvPr/>
            </p:nvSpPr>
            <p:spPr>
              <a:xfrm>
                <a:off x="7136328" y="1647843"/>
                <a:ext cx="4030657" cy="338554"/>
              </a:xfrm>
              <a:prstGeom prst="rect">
                <a:avLst/>
              </a:prstGeom>
              <a:noFill/>
            </p:spPr>
            <p:txBody>
              <a:bodyPr wrap="square" rtlCol="0">
                <a:spAutoFit/>
              </a:bodyPr>
              <a:lstStyle/>
              <a:p>
                <a:pPr algn="ct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b="1" dirty="0"/>
                  <a:t>空間における個体群／</a:t>
                </a:r>
                <a:r>
                  <a:rPr kumimoji="1" lang="en-US" altLang="ja-JP" sz="1600" b="1" dirty="0"/>
                  <a:t>p-best</a:t>
                </a:r>
                <a:r>
                  <a:rPr kumimoji="1" lang="ja-JP" altLang="en-US" sz="1600" b="1" dirty="0"/>
                  <a:t>の軌道</a:t>
                </a:r>
              </a:p>
            </p:txBody>
          </p:sp>
        </mc:Choice>
        <mc:Fallback xmlns="">
          <p:sp>
            <p:nvSpPr>
              <p:cNvPr id="56" name="テキスト ボックス 55">
                <a:extLst>
                  <a:ext uri="{FF2B5EF4-FFF2-40B4-BE49-F238E27FC236}">
                    <a16:creationId xmlns:a16="http://schemas.microsoft.com/office/drawing/2014/main" id="{5317B621-6ABA-41B4-B318-2C02BE0411C5}"/>
                  </a:ext>
                </a:extLst>
              </p:cNvPr>
              <p:cNvSpPr txBox="1">
                <a:spLocks noRot="1" noChangeAspect="1" noMove="1" noResize="1" noEditPoints="1" noAdjustHandles="1" noChangeArrowheads="1" noChangeShapeType="1" noTextEdit="1"/>
              </p:cNvSpPr>
              <p:nvPr/>
            </p:nvSpPr>
            <p:spPr>
              <a:xfrm>
                <a:off x="7136328" y="1647843"/>
                <a:ext cx="4030657" cy="338554"/>
              </a:xfrm>
              <a:prstGeom prst="rect">
                <a:avLst/>
              </a:prstGeom>
              <a:blipFill>
                <a:blip r:embed="rId6"/>
                <a:stretch>
                  <a:fillRect t="-5357" b="-232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9DF164C9-AF0C-41DC-BBBF-D0F865038797}"/>
                  </a:ext>
                </a:extLst>
              </p:cNvPr>
              <p:cNvSpPr txBox="1"/>
              <p:nvPr/>
            </p:nvSpPr>
            <p:spPr>
              <a:xfrm>
                <a:off x="1918272" y="1650732"/>
                <a:ext cx="3137401" cy="338554"/>
              </a:xfrm>
              <a:prstGeom prst="rect">
                <a:avLst/>
              </a:prstGeom>
              <a:noFill/>
            </p:spPr>
            <p:txBody>
              <a:bodyPr wrap="square" rtlCol="0">
                <a:spAutoFit/>
              </a:bodyPr>
              <a:lstStyle/>
              <a:p>
                <a:pPr algn="ctr"/>
                <a:r>
                  <a:rPr kumimoji="1" lang="ja-JP" altLang="en-US" sz="1600" b="1" dirty="0"/>
                  <a:t>個体群／</a:t>
                </a:r>
                <a:r>
                  <a:rPr kumimoji="1" lang="en-US" altLang="ja-JP" sz="1600" b="1" dirty="0"/>
                  <a:t>p-best</a:t>
                </a:r>
                <a:r>
                  <a:rPr kumimoji="1" lang="ja-JP" altLang="en-US" sz="1600" b="1" dirty="0"/>
                  <a:t>の</a:t>
                </a: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b="1" dirty="0"/>
                  <a:t>の推移</a:t>
                </a:r>
              </a:p>
            </p:txBody>
          </p:sp>
        </mc:Choice>
        <mc:Fallback xmlns="">
          <p:sp>
            <p:nvSpPr>
              <p:cNvPr id="57" name="テキスト ボックス 56">
                <a:extLst>
                  <a:ext uri="{FF2B5EF4-FFF2-40B4-BE49-F238E27FC236}">
                    <a16:creationId xmlns:a16="http://schemas.microsoft.com/office/drawing/2014/main" id="{9DF164C9-AF0C-41DC-BBBF-D0F865038797}"/>
                  </a:ext>
                </a:extLst>
              </p:cNvPr>
              <p:cNvSpPr txBox="1">
                <a:spLocks noRot="1" noChangeAspect="1" noMove="1" noResize="1" noEditPoints="1" noAdjustHandles="1" noChangeArrowheads="1" noChangeShapeType="1" noTextEdit="1"/>
              </p:cNvSpPr>
              <p:nvPr/>
            </p:nvSpPr>
            <p:spPr>
              <a:xfrm>
                <a:off x="1918272" y="1650732"/>
                <a:ext cx="3137401" cy="338554"/>
              </a:xfrm>
              <a:prstGeom prst="rect">
                <a:avLst/>
              </a:prstGeom>
              <a:blipFill>
                <a:blip r:embed="rId7"/>
                <a:stretch>
                  <a:fillRect t="-5455" b="-25455"/>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2A016CD5-8B79-45C0-92B9-01AC5E479C53}"/>
              </a:ext>
            </a:extLst>
          </p:cNvPr>
          <p:cNvSpPr txBox="1"/>
          <p:nvPr/>
        </p:nvSpPr>
        <p:spPr>
          <a:xfrm>
            <a:off x="1346625" y="2332786"/>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23" name="テキスト ボックス 22">
            <a:extLst>
              <a:ext uri="{FF2B5EF4-FFF2-40B4-BE49-F238E27FC236}">
                <a16:creationId xmlns:a16="http://schemas.microsoft.com/office/drawing/2014/main" id="{EDA0BE4D-10FA-432B-8C18-405AD030F9AF}"/>
              </a:ext>
            </a:extLst>
          </p:cNvPr>
          <p:cNvSpPr txBox="1"/>
          <p:nvPr/>
        </p:nvSpPr>
        <p:spPr>
          <a:xfrm>
            <a:off x="1356150" y="4356625"/>
            <a:ext cx="400110" cy="1260677"/>
          </a:xfrm>
          <a:prstGeom prst="rect">
            <a:avLst/>
          </a:prstGeom>
          <a:noFill/>
        </p:spPr>
        <p:txBody>
          <a:bodyPr vert="vert270" wrap="square" rtlCol="0">
            <a:spAutoFit/>
          </a:bodyPr>
          <a:lstStyle/>
          <a:p>
            <a:pPr algn="ctr"/>
            <a:r>
              <a:rPr kumimoji="1" lang="ja-JP" altLang="en-US" sz="1400" dirty="0"/>
              <a:t>制約違反量</a:t>
            </a:r>
          </a:p>
        </p:txBody>
      </p:sp>
      <p:cxnSp>
        <p:nvCxnSpPr>
          <p:cNvPr id="32" name="直線コネクタ 31">
            <a:extLst>
              <a:ext uri="{FF2B5EF4-FFF2-40B4-BE49-F238E27FC236}">
                <a16:creationId xmlns:a16="http://schemas.microsoft.com/office/drawing/2014/main" id="{6F596ECA-EF87-4CDB-A923-A192804D8BBC}"/>
              </a:ext>
            </a:extLst>
          </p:cNvPr>
          <p:cNvCxnSpPr>
            <a:cxnSpLocks/>
          </p:cNvCxnSpPr>
          <p:nvPr/>
        </p:nvCxnSpPr>
        <p:spPr>
          <a:xfrm>
            <a:off x="3924529" y="1974041"/>
            <a:ext cx="0" cy="3981619"/>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51676192-32F2-46D1-B0A7-B4191AFBA5AF}"/>
              </a:ext>
            </a:extLst>
          </p:cNvPr>
          <p:cNvSpPr txBox="1"/>
          <p:nvPr/>
        </p:nvSpPr>
        <p:spPr>
          <a:xfrm>
            <a:off x="2741688" y="2035592"/>
            <a:ext cx="1244626" cy="307777"/>
          </a:xfrm>
          <a:prstGeom prst="rect">
            <a:avLst/>
          </a:prstGeom>
          <a:noFill/>
        </p:spPr>
        <p:txBody>
          <a:bodyPr wrap="square" rtlCol="0">
            <a:spAutoFit/>
          </a:bodyPr>
          <a:lstStyle/>
          <a:p>
            <a:pPr algn="ctr"/>
            <a:r>
              <a:rPr kumimoji="1" lang="ja-JP" altLang="en-US" sz="1400" dirty="0"/>
              <a:t>第一段階</a:t>
            </a:r>
          </a:p>
        </p:txBody>
      </p:sp>
      <p:sp>
        <p:nvSpPr>
          <p:cNvPr id="36" name="テキスト ボックス 35">
            <a:extLst>
              <a:ext uri="{FF2B5EF4-FFF2-40B4-BE49-F238E27FC236}">
                <a16:creationId xmlns:a16="http://schemas.microsoft.com/office/drawing/2014/main" id="{67F9C024-A556-4691-8074-4EF7EE9FB992}"/>
              </a:ext>
            </a:extLst>
          </p:cNvPr>
          <p:cNvSpPr txBox="1"/>
          <p:nvPr/>
        </p:nvSpPr>
        <p:spPr>
          <a:xfrm>
            <a:off x="3844932" y="2047408"/>
            <a:ext cx="1244626" cy="307777"/>
          </a:xfrm>
          <a:prstGeom prst="rect">
            <a:avLst/>
          </a:prstGeom>
          <a:noFill/>
        </p:spPr>
        <p:txBody>
          <a:bodyPr wrap="square" rtlCol="0">
            <a:spAutoFit/>
          </a:bodyPr>
          <a:lstStyle/>
          <a:p>
            <a:pPr algn="ctr"/>
            <a:r>
              <a:rPr kumimoji="1" lang="ja-JP" altLang="en-US" sz="1400" dirty="0"/>
              <a:t>第二段階</a:t>
            </a:r>
          </a:p>
        </p:txBody>
      </p:sp>
      <p:sp>
        <p:nvSpPr>
          <p:cNvPr id="33" name="テキスト ボックス 32">
            <a:extLst>
              <a:ext uri="{FF2B5EF4-FFF2-40B4-BE49-F238E27FC236}">
                <a16:creationId xmlns:a16="http://schemas.microsoft.com/office/drawing/2014/main" id="{A4B4CF30-6CDD-4324-A33D-E12EBAA369F7}"/>
              </a:ext>
            </a:extLst>
          </p:cNvPr>
          <p:cNvSpPr txBox="1"/>
          <p:nvPr/>
        </p:nvSpPr>
        <p:spPr>
          <a:xfrm>
            <a:off x="6871612" y="4085868"/>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34" name="テキスト ボックス 33">
            <a:extLst>
              <a:ext uri="{FF2B5EF4-FFF2-40B4-BE49-F238E27FC236}">
                <a16:creationId xmlns:a16="http://schemas.microsoft.com/office/drawing/2014/main" id="{D0F1D26B-6ACF-4BA9-B1CB-270BFC30B2AB}"/>
              </a:ext>
            </a:extLst>
          </p:cNvPr>
          <p:cNvSpPr txBox="1"/>
          <p:nvPr/>
        </p:nvSpPr>
        <p:spPr>
          <a:xfrm>
            <a:off x="7980470" y="5894366"/>
            <a:ext cx="1171187" cy="307777"/>
          </a:xfrm>
          <a:prstGeom prst="rect">
            <a:avLst/>
          </a:prstGeom>
          <a:noFill/>
        </p:spPr>
        <p:txBody>
          <a:bodyPr vert="horz" wrap="square" rtlCol="0">
            <a:spAutoFit/>
          </a:bodyPr>
          <a:lstStyle/>
          <a:p>
            <a:pPr algn="ctr"/>
            <a:r>
              <a:rPr kumimoji="1" lang="ja-JP" altLang="en-US" sz="1400" dirty="0"/>
              <a:t>目的関数値</a:t>
            </a:r>
          </a:p>
        </p:txBody>
      </p:sp>
      <p:pic>
        <p:nvPicPr>
          <p:cNvPr id="37" name="図 36">
            <a:extLst>
              <a:ext uri="{FF2B5EF4-FFF2-40B4-BE49-F238E27FC236}">
                <a16:creationId xmlns:a16="http://schemas.microsoft.com/office/drawing/2014/main" id="{09224EC5-DAD9-4300-8524-372058F677DA}"/>
              </a:ext>
            </a:extLst>
          </p:cNvPr>
          <p:cNvPicPr>
            <a:picLocks noChangeAspect="1"/>
          </p:cNvPicPr>
          <p:nvPr/>
        </p:nvPicPr>
        <p:blipFill rotWithShape="1">
          <a:blip r:embed="rId8"/>
          <a:srcRect l="19098" t="73055" b="21105"/>
          <a:stretch/>
        </p:blipFill>
        <p:spPr>
          <a:xfrm>
            <a:off x="4862649" y="108393"/>
            <a:ext cx="5352620" cy="316147"/>
          </a:xfrm>
          <a:prstGeom prst="rect">
            <a:avLst/>
          </a:prstGeom>
        </p:spPr>
      </p:pic>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35ECCA3C-02D8-41F5-AA60-48BBAD033D35}"/>
                  </a:ext>
                </a:extLst>
              </p:cNvPr>
              <p:cNvSpPr txBox="1"/>
              <p:nvPr/>
            </p:nvSpPr>
            <p:spPr>
              <a:xfrm>
                <a:off x="4502563"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1</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38" name="テキスト ボックス 37">
                <a:extLst>
                  <a:ext uri="{FF2B5EF4-FFF2-40B4-BE49-F238E27FC236}">
                    <a16:creationId xmlns:a16="http://schemas.microsoft.com/office/drawing/2014/main" id="{35ECCA3C-02D8-41F5-AA60-48BBAD033D35}"/>
                  </a:ext>
                </a:extLst>
              </p:cNvPr>
              <p:cNvSpPr txBox="1">
                <a:spLocks noRot="1" noChangeAspect="1" noMove="1" noResize="1" noEditPoints="1" noAdjustHandles="1" noChangeArrowheads="1" noChangeShapeType="1" noTextEdit="1"/>
              </p:cNvSpPr>
              <p:nvPr/>
            </p:nvSpPr>
            <p:spPr>
              <a:xfrm>
                <a:off x="4502563" y="407728"/>
                <a:ext cx="997410" cy="307777"/>
              </a:xfrm>
              <a:prstGeom prst="rect">
                <a:avLst/>
              </a:prstGeom>
              <a:blipFill>
                <a:blip r:embed="rId9"/>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C7C5278E-2B31-4D96-8A66-EE00B6FF1934}"/>
                  </a:ext>
                </a:extLst>
              </p:cNvPr>
              <p:cNvSpPr txBox="1"/>
              <p:nvPr/>
            </p:nvSpPr>
            <p:spPr>
              <a:xfrm>
                <a:off x="9613440"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39" name="テキスト ボックス 38">
                <a:extLst>
                  <a:ext uri="{FF2B5EF4-FFF2-40B4-BE49-F238E27FC236}">
                    <a16:creationId xmlns:a16="http://schemas.microsoft.com/office/drawing/2014/main" id="{C7C5278E-2B31-4D96-8A66-EE00B6FF1934}"/>
                  </a:ext>
                </a:extLst>
              </p:cNvPr>
              <p:cNvSpPr txBox="1">
                <a:spLocks noRot="1" noChangeAspect="1" noMove="1" noResize="1" noEditPoints="1" noAdjustHandles="1" noChangeArrowheads="1" noChangeShapeType="1" noTextEdit="1"/>
              </p:cNvSpPr>
              <p:nvPr/>
            </p:nvSpPr>
            <p:spPr>
              <a:xfrm>
                <a:off x="9613440" y="407728"/>
                <a:ext cx="997410" cy="307777"/>
              </a:xfrm>
              <a:prstGeom prst="rect">
                <a:avLst/>
              </a:prstGeom>
              <a:blipFill>
                <a:blip r:embed="rId10"/>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A719BDE5-CBDA-4688-8366-EE9D0F0ADCC0}"/>
                  </a:ext>
                </a:extLst>
              </p:cNvPr>
              <p:cNvSpPr txBox="1"/>
              <p:nvPr/>
            </p:nvSpPr>
            <p:spPr>
              <a:xfrm>
                <a:off x="5090579"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2</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0" name="テキスト ボックス 39">
                <a:extLst>
                  <a:ext uri="{FF2B5EF4-FFF2-40B4-BE49-F238E27FC236}">
                    <a16:creationId xmlns:a16="http://schemas.microsoft.com/office/drawing/2014/main" id="{A719BDE5-CBDA-4688-8366-EE9D0F0ADCC0}"/>
                  </a:ext>
                </a:extLst>
              </p:cNvPr>
              <p:cNvSpPr txBox="1">
                <a:spLocks noRot="1" noChangeAspect="1" noMove="1" noResize="1" noEditPoints="1" noAdjustHandles="1" noChangeArrowheads="1" noChangeShapeType="1" noTextEdit="1"/>
              </p:cNvSpPr>
              <p:nvPr/>
            </p:nvSpPr>
            <p:spPr>
              <a:xfrm>
                <a:off x="5090579" y="407728"/>
                <a:ext cx="997410" cy="307777"/>
              </a:xfrm>
              <a:prstGeom prst="rect">
                <a:avLst/>
              </a:prstGeom>
              <a:blipFill>
                <a:blip r:embed="rId11"/>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17576B37-1B11-474D-81B9-EE76D3819613}"/>
                  </a:ext>
                </a:extLst>
              </p:cNvPr>
              <p:cNvSpPr txBox="1"/>
              <p:nvPr/>
            </p:nvSpPr>
            <p:spPr>
              <a:xfrm>
                <a:off x="5669200"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3</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1" name="テキスト ボックス 40">
                <a:extLst>
                  <a:ext uri="{FF2B5EF4-FFF2-40B4-BE49-F238E27FC236}">
                    <a16:creationId xmlns:a16="http://schemas.microsoft.com/office/drawing/2014/main" id="{17576B37-1B11-474D-81B9-EE76D3819613}"/>
                  </a:ext>
                </a:extLst>
              </p:cNvPr>
              <p:cNvSpPr txBox="1">
                <a:spLocks noRot="1" noChangeAspect="1" noMove="1" noResize="1" noEditPoints="1" noAdjustHandles="1" noChangeArrowheads="1" noChangeShapeType="1" noTextEdit="1"/>
              </p:cNvSpPr>
              <p:nvPr/>
            </p:nvSpPr>
            <p:spPr>
              <a:xfrm>
                <a:off x="5669200" y="407728"/>
                <a:ext cx="997410" cy="307777"/>
              </a:xfrm>
              <a:prstGeom prst="rect">
                <a:avLst/>
              </a:prstGeom>
              <a:blipFill>
                <a:blip r:embed="rId12"/>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808B008C-DED4-4F72-8881-5666774870D4}"/>
                  </a:ext>
                </a:extLst>
              </p:cNvPr>
              <p:cNvSpPr txBox="1"/>
              <p:nvPr/>
            </p:nvSpPr>
            <p:spPr>
              <a:xfrm>
                <a:off x="6891165"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2" name="テキスト ボックス 41">
                <a:extLst>
                  <a:ext uri="{FF2B5EF4-FFF2-40B4-BE49-F238E27FC236}">
                    <a16:creationId xmlns:a16="http://schemas.microsoft.com/office/drawing/2014/main" id="{808B008C-DED4-4F72-8881-5666774870D4}"/>
                  </a:ext>
                </a:extLst>
              </p:cNvPr>
              <p:cNvSpPr txBox="1">
                <a:spLocks noRot="1" noChangeAspect="1" noMove="1" noResize="1" noEditPoints="1" noAdjustHandles="1" noChangeArrowheads="1" noChangeShapeType="1" noTextEdit="1"/>
              </p:cNvSpPr>
              <p:nvPr/>
            </p:nvSpPr>
            <p:spPr>
              <a:xfrm>
                <a:off x="6891165" y="407728"/>
                <a:ext cx="997410" cy="307777"/>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54FF2271-76CC-42FD-BD7B-11FAA966812F}"/>
                  </a:ext>
                </a:extLst>
              </p:cNvPr>
              <p:cNvSpPr txBox="1"/>
              <p:nvPr/>
            </p:nvSpPr>
            <p:spPr>
              <a:xfrm>
                <a:off x="8932519"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r>
                            <a:rPr lang="en-US" altLang="ja-JP" sz="1400" b="0" i="1" smtClean="0">
                              <a:solidFill>
                                <a:schemeClr val="bg1"/>
                              </a:solidFill>
                              <a:latin typeface="Cambria Math" panose="02040503050406030204" pitchFamily="18" charset="0"/>
                              <a:ea typeface="Cambria Math" panose="02040503050406030204" pitchFamily="18" charset="0"/>
                            </a:rPr>
                            <m:t>−1</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3" name="テキスト ボックス 42">
                <a:extLst>
                  <a:ext uri="{FF2B5EF4-FFF2-40B4-BE49-F238E27FC236}">
                    <a16:creationId xmlns:a16="http://schemas.microsoft.com/office/drawing/2014/main" id="{54FF2271-76CC-42FD-BD7B-11FAA966812F}"/>
                  </a:ext>
                </a:extLst>
              </p:cNvPr>
              <p:cNvSpPr txBox="1">
                <a:spLocks noRot="1" noChangeAspect="1" noMove="1" noResize="1" noEditPoints="1" noAdjustHandles="1" noChangeArrowheads="1" noChangeShapeType="1" noTextEdit="1"/>
              </p:cNvSpPr>
              <p:nvPr/>
            </p:nvSpPr>
            <p:spPr>
              <a:xfrm>
                <a:off x="8932519" y="407728"/>
                <a:ext cx="997410" cy="307777"/>
              </a:xfrm>
              <a:prstGeom prst="rect">
                <a:avLst/>
              </a:prstGeom>
              <a:blipFill>
                <a:blip r:embed="rId14"/>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08470EB6-CC9A-499E-9F76-16E53E423ADA}"/>
                  </a:ext>
                </a:extLst>
              </p:cNvPr>
              <p:cNvSpPr txBox="1"/>
              <p:nvPr/>
            </p:nvSpPr>
            <p:spPr>
              <a:xfrm>
                <a:off x="8154791"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r>
                            <a:rPr lang="en-US" altLang="ja-JP" sz="1400" b="0" i="1" smtClean="0">
                              <a:solidFill>
                                <a:schemeClr val="bg1"/>
                              </a:solidFill>
                              <a:latin typeface="Cambria Math" panose="02040503050406030204" pitchFamily="18" charset="0"/>
                              <a:ea typeface="Cambria Math" panose="02040503050406030204" pitchFamily="18" charset="0"/>
                            </a:rPr>
                            <m:t>−2</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4" name="テキスト ボックス 43">
                <a:extLst>
                  <a:ext uri="{FF2B5EF4-FFF2-40B4-BE49-F238E27FC236}">
                    <a16:creationId xmlns:a16="http://schemas.microsoft.com/office/drawing/2014/main" id="{08470EB6-CC9A-499E-9F76-16E53E423ADA}"/>
                  </a:ext>
                </a:extLst>
              </p:cNvPr>
              <p:cNvSpPr txBox="1">
                <a:spLocks noRot="1" noChangeAspect="1" noMove="1" noResize="1" noEditPoints="1" noAdjustHandles="1" noChangeArrowheads="1" noChangeShapeType="1" noTextEdit="1"/>
              </p:cNvSpPr>
              <p:nvPr/>
            </p:nvSpPr>
            <p:spPr>
              <a:xfrm>
                <a:off x="8154791" y="407728"/>
                <a:ext cx="997410" cy="307777"/>
              </a:xfrm>
              <a:prstGeom prst="rect">
                <a:avLst/>
              </a:prstGeom>
              <a:blipFill>
                <a:blip r:embed="rId15"/>
                <a:stretch>
                  <a:fillRect b="-10000"/>
                </a:stretch>
              </a:blipFill>
            </p:spPr>
            <p:txBody>
              <a:bodyPr/>
              <a:lstStyle/>
              <a:p>
                <a:r>
                  <a:rPr lang="ja-JP" altLang="en-US">
                    <a:noFill/>
                  </a:rPr>
                  <a:t> </a:t>
                </a:r>
              </a:p>
            </p:txBody>
          </p:sp>
        </mc:Fallback>
      </mc:AlternateContent>
      <p:sp>
        <p:nvSpPr>
          <p:cNvPr id="46" name="吹き出し: 角を丸めた四角形 45">
            <a:extLst>
              <a:ext uri="{FF2B5EF4-FFF2-40B4-BE49-F238E27FC236}">
                <a16:creationId xmlns:a16="http://schemas.microsoft.com/office/drawing/2014/main" id="{251AEA8F-54E4-4F54-B1FA-3435C7A00D51}"/>
              </a:ext>
            </a:extLst>
          </p:cNvPr>
          <p:cNvSpPr/>
          <p:nvPr/>
        </p:nvSpPr>
        <p:spPr>
          <a:xfrm>
            <a:off x="9655110" y="4310111"/>
            <a:ext cx="2262070" cy="625429"/>
          </a:xfrm>
          <a:prstGeom prst="wedgeRoundRectCallout">
            <a:avLst>
              <a:gd name="adj1" fmla="val 1384"/>
              <a:gd name="adj2" fmla="val 118107"/>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第一段階で可能解を得た</a:t>
            </a:r>
          </a:p>
        </p:txBody>
      </p:sp>
      <mc:AlternateContent xmlns:mc="http://schemas.openxmlformats.org/markup-compatibility/2006" xmlns:a14="http://schemas.microsoft.com/office/drawing/2010/main">
        <mc:Choice Requires="a14">
          <p:sp>
            <p:nvSpPr>
              <p:cNvPr id="48" name="吹き出し: 角を丸めた四角形 47">
                <a:extLst>
                  <a:ext uri="{FF2B5EF4-FFF2-40B4-BE49-F238E27FC236}">
                    <a16:creationId xmlns:a16="http://schemas.microsoft.com/office/drawing/2014/main" id="{434F301F-3F7B-4FDF-8EA7-567AB6CCA1CA}"/>
                  </a:ext>
                </a:extLst>
              </p:cNvPr>
              <p:cNvSpPr/>
              <p:nvPr/>
            </p:nvSpPr>
            <p:spPr>
              <a:xfrm>
                <a:off x="4059456" y="3002408"/>
                <a:ext cx="2812156" cy="637000"/>
              </a:xfrm>
              <a:prstGeom prst="wedgeRoundRectCallout">
                <a:avLst>
                  <a:gd name="adj1" fmla="val -43956"/>
                  <a:gd name="adj2" fmla="val 78592"/>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kumimoji="1" lang="en-US" altLang="ja-JP" sz="1800" b="0" i="1" smtClean="0">
                        <a:latin typeface="Cambria Math" panose="02040503050406030204" pitchFamily="18" charset="0"/>
                      </a:rPr>
                      <m:t>𝑣</m:t>
                    </m:r>
                  </m:oMath>
                </a14:m>
                <a:r>
                  <a:rPr kumimoji="1" lang="ja-JP" altLang="en-US" dirty="0"/>
                  <a:t>が悪化するが、</a:t>
                </a:r>
                <a:endParaRPr kumimoji="1" lang="en-US" altLang="ja-JP" dirty="0"/>
              </a:p>
              <a:p>
                <a:pPr algn="ctr"/>
                <a14:m>
                  <m:oMath xmlns:m="http://schemas.openxmlformats.org/officeDocument/2006/math">
                    <m:r>
                      <a:rPr kumimoji="1" lang="en-US" altLang="ja-JP" sz="1800" b="0" i="1" smtClean="0">
                        <a:latin typeface="Cambria Math" panose="02040503050406030204" pitchFamily="18" charset="0"/>
                      </a:rPr>
                      <m:t>𝑓</m:t>
                    </m:r>
                  </m:oMath>
                </a14:m>
                <a:r>
                  <a:rPr kumimoji="1" lang="ja-JP" altLang="en-US" dirty="0"/>
                  <a:t>が大きく改善する解へ移動</a:t>
                </a:r>
              </a:p>
            </p:txBody>
          </p:sp>
        </mc:Choice>
        <mc:Fallback xmlns="">
          <p:sp>
            <p:nvSpPr>
              <p:cNvPr id="48" name="吹き出し: 角を丸めた四角形 47">
                <a:extLst>
                  <a:ext uri="{FF2B5EF4-FFF2-40B4-BE49-F238E27FC236}">
                    <a16:creationId xmlns:a16="http://schemas.microsoft.com/office/drawing/2014/main" id="{434F301F-3F7B-4FDF-8EA7-567AB6CCA1CA}"/>
                  </a:ext>
                </a:extLst>
              </p:cNvPr>
              <p:cNvSpPr>
                <a:spLocks noRot="1" noChangeAspect="1" noMove="1" noResize="1" noEditPoints="1" noAdjustHandles="1" noChangeArrowheads="1" noChangeShapeType="1" noTextEdit="1"/>
              </p:cNvSpPr>
              <p:nvPr/>
            </p:nvSpPr>
            <p:spPr>
              <a:xfrm>
                <a:off x="4059456" y="3002408"/>
                <a:ext cx="2812156" cy="637000"/>
              </a:xfrm>
              <a:prstGeom prst="wedgeRoundRectCallout">
                <a:avLst>
                  <a:gd name="adj1" fmla="val -43956"/>
                  <a:gd name="adj2" fmla="val 78592"/>
                  <a:gd name="adj3" fmla="val 16667"/>
                </a:avLst>
              </a:prstGeom>
              <a:blipFill>
                <a:blip r:embed="rId16"/>
                <a:stretch>
                  <a:fillRect t="-4478" r="-651"/>
                </a:stretch>
              </a:blipFill>
              <a:ln>
                <a:noFill/>
              </a:ln>
            </p:spPr>
            <p:txBody>
              <a:bodyPr/>
              <a:lstStyle/>
              <a:p>
                <a:r>
                  <a:rPr lang="ja-JP" altLang="en-US">
                    <a:noFill/>
                  </a:rPr>
                  <a:t> </a:t>
                </a:r>
              </a:p>
            </p:txBody>
          </p:sp>
        </mc:Fallback>
      </mc:AlternateContent>
      <p:sp>
        <p:nvSpPr>
          <p:cNvPr id="50" name="吹き出し: 角を丸めた四角形 49">
            <a:extLst>
              <a:ext uri="{FF2B5EF4-FFF2-40B4-BE49-F238E27FC236}">
                <a16:creationId xmlns:a16="http://schemas.microsoft.com/office/drawing/2014/main" id="{51529571-BE58-44E0-8DC1-4BA3CC86A5B0}"/>
              </a:ext>
            </a:extLst>
          </p:cNvPr>
          <p:cNvSpPr/>
          <p:nvPr/>
        </p:nvSpPr>
        <p:spPr>
          <a:xfrm>
            <a:off x="4301146" y="4716206"/>
            <a:ext cx="1754674" cy="636999"/>
          </a:xfrm>
          <a:prstGeom prst="wedgeRoundRectCallout">
            <a:avLst>
              <a:gd name="adj1" fmla="val -43956"/>
              <a:gd name="adj2" fmla="val 78592"/>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全く改善せず</a:t>
            </a:r>
          </a:p>
        </p:txBody>
      </p:sp>
      <mc:AlternateContent xmlns:mc="http://schemas.openxmlformats.org/markup-compatibility/2006" xmlns:a14="http://schemas.microsoft.com/office/drawing/2010/main">
        <mc:Choice Requires="a14">
          <p:sp>
            <p:nvSpPr>
              <p:cNvPr id="51" name="吹き出し: 角を丸めた四角形 50">
                <a:extLst>
                  <a:ext uri="{FF2B5EF4-FFF2-40B4-BE49-F238E27FC236}">
                    <a16:creationId xmlns:a16="http://schemas.microsoft.com/office/drawing/2014/main" id="{73FAC6B6-87F3-4B2D-A745-5C47002A1897}"/>
                  </a:ext>
                </a:extLst>
              </p:cNvPr>
              <p:cNvSpPr/>
              <p:nvPr/>
            </p:nvSpPr>
            <p:spPr>
              <a:xfrm>
                <a:off x="7538958" y="2173416"/>
                <a:ext cx="2390971" cy="625429"/>
              </a:xfrm>
              <a:prstGeom prst="wedgeRoundRectCallout">
                <a:avLst>
                  <a:gd name="adj1" fmla="val -35956"/>
                  <a:gd name="adj2" fmla="val 369476"/>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第二段階で</a:t>
                </a:r>
                <a14:m>
                  <m:oMath xmlns:m="http://schemas.openxmlformats.org/officeDocument/2006/math">
                    <m:r>
                      <a:rPr kumimoji="1" lang="en-US" altLang="ja-JP" sz="1800" b="0" i="1" smtClean="0">
                        <a:latin typeface="Cambria Math" panose="02040503050406030204" pitchFamily="18" charset="0"/>
                      </a:rPr>
                      <m:t>𝑓</m:t>
                    </m:r>
                  </m:oMath>
                </a14:m>
                <a:r>
                  <a:rPr kumimoji="1" lang="ja-JP" altLang="en-US" dirty="0"/>
                  <a:t>の改善が強く影響</a:t>
                </a:r>
              </a:p>
            </p:txBody>
          </p:sp>
        </mc:Choice>
        <mc:Fallback xmlns="">
          <p:sp>
            <p:nvSpPr>
              <p:cNvPr id="51" name="吹き出し: 角を丸めた四角形 50">
                <a:extLst>
                  <a:ext uri="{FF2B5EF4-FFF2-40B4-BE49-F238E27FC236}">
                    <a16:creationId xmlns:a16="http://schemas.microsoft.com/office/drawing/2014/main" id="{73FAC6B6-87F3-4B2D-A745-5C47002A1897}"/>
                  </a:ext>
                </a:extLst>
              </p:cNvPr>
              <p:cNvSpPr>
                <a:spLocks noRot="1" noChangeAspect="1" noMove="1" noResize="1" noEditPoints="1" noAdjustHandles="1" noChangeArrowheads="1" noChangeShapeType="1" noTextEdit="1"/>
              </p:cNvSpPr>
              <p:nvPr/>
            </p:nvSpPr>
            <p:spPr>
              <a:xfrm>
                <a:off x="7538958" y="2173416"/>
                <a:ext cx="2390971" cy="625429"/>
              </a:xfrm>
              <a:prstGeom prst="wedgeRoundRectCallout">
                <a:avLst>
                  <a:gd name="adj1" fmla="val -35956"/>
                  <a:gd name="adj2" fmla="val 369476"/>
                  <a:gd name="adj3" fmla="val 16667"/>
                </a:avLst>
              </a:prstGeom>
              <a:blipFill>
                <a:blip r:embed="rId17"/>
                <a:stretch>
                  <a:fillRect t="-1636"/>
                </a:stretch>
              </a:blipFill>
              <a:ln>
                <a:noFill/>
              </a:ln>
            </p:spPr>
            <p:txBody>
              <a:bodyPr/>
              <a:lstStyle/>
              <a:p>
                <a:r>
                  <a:rPr lang="ja-JP" altLang="en-US">
                    <a:noFill/>
                  </a:rPr>
                  <a:t> </a:t>
                </a:r>
              </a:p>
            </p:txBody>
          </p:sp>
        </mc:Fallback>
      </mc:AlternateContent>
      <p:sp>
        <p:nvSpPr>
          <p:cNvPr id="6" name="星: 5 pt 5">
            <a:extLst>
              <a:ext uri="{FF2B5EF4-FFF2-40B4-BE49-F238E27FC236}">
                <a16:creationId xmlns:a16="http://schemas.microsoft.com/office/drawing/2014/main" id="{B72D5883-4AE8-26B3-C8BC-6980CB7747D8}"/>
              </a:ext>
            </a:extLst>
          </p:cNvPr>
          <p:cNvSpPr/>
          <p:nvPr/>
        </p:nvSpPr>
        <p:spPr>
          <a:xfrm>
            <a:off x="8776347" y="5397874"/>
            <a:ext cx="207544" cy="244543"/>
          </a:xfrm>
          <a:prstGeom prst="star5">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14" name="吹き出し: 角を丸めた四角形 13">
                <a:extLst>
                  <a:ext uri="{FF2B5EF4-FFF2-40B4-BE49-F238E27FC236}">
                    <a16:creationId xmlns:a16="http://schemas.microsoft.com/office/drawing/2014/main" id="{54B58BFF-75B4-FF90-2AD3-D5E100333228}"/>
                  </a:ext>
                </a:extLst>
              </p:cNvPr>
              <p:cNvSpPr/>
              <p:nvPr/>
            </p:nvSpPr>
            <p:spPr>
              <a:xfrm>
                <a:off x="6932154" y="5903310"/>
                <a:ext cx="1844193" cy="565718"/>
              </a:xfrm>
              <a:prstGeom prst="wedgeRoundRectCallout">
                <a:avLst>
                  <a:gd name="adj1" fmla="val 44951"/>
                  <a:gd name="adj2" fmla="val -98300"/>
                  <a:gd name="adj3" fmla="val 16667"/>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kumimoji="1" lang="en-US" altLang="ja-JP" sz="1400" b="0" i="1" smtClean="0">
                        <a:solidFill>
                          <a:schemeClr val="tx1"/>
                        </a:solidFill>
                        <a:latin typeface="Cambria Math" panose="02040503050406030204" pitchFamily="18" charset="0"/>
                      </a:rPr>
                      <m:t>𝑓</m:t>
                    </m:r>
                    <m:r>
                      <a:rPr kumimoji="1" lang="en-US" altLang="ja-JP" sz="1400" b="0" i="1" smtClean="0">
                        <a:solidFill>
                          <a:schemeClr val="tx1"/>
                        </a:solidFill>
                        <a:latin typeface="Cambria Math" panose="02040503050406030204" pitchFamily="18" charset="0"/>
                      </a:rPr>
                      <m:t>=</m:t>
                    </m:r>
                    <m:r>
                      <m:rPr>
                        <m:nor/>
                      </m:rPr>
                      <a:rPr kumimoji="1" lang="en-US" altLang="ja-JP" sz="1400" dirty="0" smtClean="0">
                        <a:solidFill>
                          <a:schemeClr val="tx1"/>
                        </a:solidFill>
                      </a:rPr>
                      <m:t>417,428</m:t>
                    </m:r>
                  </m:oMath>
                </a14:m>
                <a:r>
                  <a:rPr kumimoji="1" lang="ja-JP" altLang="en-US" sz="1400" dirty="0">
                    <a:solidFill>
                      <a:schemeClr val="tx1"/>
                    </a:solidFill>
                  </a:rPr>
                  <a:t>の</a:t>
                </a:r>
                <a:endParaRPr kumimoji="1" lang="en-US" altLang="ja-JP" sz="1400" dirty="0">
                  <a:solidFill>
                    <a:schemeClr val="tx1"/>
                  </a:solidFill>
                </a:endParaRPr>
              </a:p>
              <a:p>
                <a:pPr algn="ctr"/>
                <a:r>
                  <a:rPr kumimoji="1" lang="ja-JP" altLang="en-US" sz="1400" dirty="0">
                    <a:solidFill>
                      <a:schemeClr val="tx1"/>
                    </a:solidFill>
                  </a:rPr>
                  <a:t>可能解を確認している</a:t>
                </a:r>
              </a:p>
            </p:txBody>
          </p:sp>
        </mc:Choice>
        <mc:Fallback xmlns="">
          <p:sp>
            <p:nvSpPr>
              <p:cNvPr id="14" name="吹き出し: 角を丸めた四角形 13">
                <a:extLst>
                  <a:ext uri="{FF2B5EF4-FFF2-40B4-BE49-F238E27FC236}">
                    <a16:creationId xmlns:a16="http://schemas.microsoft.com/office/drawing/2014/main" id="{54B58BFF-75B4-FF90-2AD3-D5E100333228}"/>
                  </a:ext>
                </a:extLst>
              </p:cNvPr>
              <p:cNvSpPr>
                <a:spLocks noRot="1" noChangeAspect="1" noMove="1" noResize="1" noEditPoints="1" noAdjustHandles="1" noChangeArrowheads="1" noChangeShapeType="1" noTextEdit="1"/>
              </p:cNvSpPr>
              <p:nvPr/>
            </p:nvSpPr>
            <p:spPr>
              <a:xfrm>
                <a:off x="6932154" y="5903310"/>
                <a:ext cx="1844193" cy="565718"/>
              </a:xfrm>
              <a:prstGeom prst="wedgeRoundRectCallout">
                <a:avLst>
                  <a:gd name="adj1" fmla="val 44951"/>
                  <a:gd name="adj2" fmla="val -98300"/>
                  <a:gd name="adj3" fmla="val 16667"/>
                </a:avLst>
              </a:prstGeom>
              <a:blipFill>
                <a:blip r:embed="rId18"/>
                <a:stretch>
                  <a:fillRect b="-5072"/>
                </a:stretch>
              </a:blipFill>
              <a:ln>
                <a:noFill/>
              </a:ln>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1856979B-B6DD-353E-2013-14DE18E19FB1}"/>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検証３</a:t>
            </a:r>
          </a:p>
        </p:txBody>
      </p:sp>
    </p:spTree>
    <p:extLst>
      <p:ext uri="{BB962C8B-B14F-4D97-AF65-F5344CB8AC3E}">
        <p14:creationId xmlns:p14="http://schemas.microsoft.com/office/powerpoint/2010/main" val="8034101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部分円 85">
            <a:extLst>
              <a:ext uri="{FF2B5EF4-FFF2-40B4-BE49-F238E27FC236}">
                <a16:creationId xmlns:a16="http://schemas.microsoft.com/office/drawing/2014/main" id="{761B3647-32E2-4A16-9B95-051557B776E6}"/>
              </a:ext>
            </a:extLst>
          </p:cNvPr>
          <p:cNvSpPr/>
          <p:nvPr/>
        </p:nvSpPr>
        <p:spPr>
          <a:xfrm rot="5400000">
            <a:off x="2367071" y="2342673"/>
            <a:ext cx="2160000" cy="2160000"/>
          </a:xfrm>
          <a:prstGeom prst="pie">
            <a:avLst>
              <a:gd name="adj1" fmla="val 15314341"/>
              <a:gd name="adj2" fmla="val 16176703"/>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57</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考察：正規化の影響</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983679"/>
            <a:ext cx="11200645" cy="58515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選択圧の方向が過度に変わり、目標部位を安定して狙えない。</a:t>
            </a:r>
            <a:endParaRPr lang="en-US" altLang="ja-JP" sz="2800" dirty="0"/>
          </a:p>
        </p:txBody>
      </p:sp>
      <p:sp>
        <p:nvSpPr>
          <p:cNvPr id="11" name="テキスト ボックス 10">
            <a:extLst>
              <a:ext uri="{FF2B5EF4-FFF2-40B4-BE49-F238E27FC236}">
                <a16:creationId xmlns:a16="http://schemas.microsoft.com/office/drawing/2014/main" id="{9CADFAB7-49A1-4CF2-BC29-9C66D76E1A49}"/>
              </a:ext>
            </a:extLst>
          </p:cNvPr>
          <p:cNvSpPr txBox="1"/>
          <p:nvPr/>
        </p:nvSpPr>
        <p:spPr>
          <a:xfrm>
            <a:off x="10637273" y="6913"/>
            <a:ext cx="1416942" cy="738664"/>
          </a:xfrm>
          <a:prstGeom prst="rect">
            <a:avLst/>
          </a:prstGeom>
          <a:noFill/>
        </p:spPr>
        <p:txBody>
          <a:bodyPr wrap="square" rtlCol="0">
            <a:spAutoFit/>
          </a:bodyPr>
          <a:lstStyle/>
          <a:p>
            <a:pPr algn="ctr"/>
            <a:r>
              <a:rPr kumimoji="1" lang="ja-JP" altLang="en-US" sz="1400" dirty="0">
                <a:solidFill>
                  <a:schemeClr val="bg1"/>
                </a:solidFill>
              </a:rPr>
              <a:t>探索点数</a:t>
            </a:r>
            <a:r>
              <a:rPr kumimoji="1" lang="en-US" altLang="ja-JP" sz="1400" dirty="0">
                <a:solidFill>
                  <a:schemeClr val="bg1"/>
                </a:solidFill>
              </a:rPr>
              <a:t>50</a:t>
            </a:r>
          </a:p>
          <a:p>
            <a:pPr algn="ctr"/>
            <a:r>
              <a:rPr kumimoji="1" lang="en-US" altLang="ja-JP" sz="1400" dirty="0">
                <a:solidFill>
                  <a:schemeClr val="bg1"/>
                </a:solidFill>
              </a:rPr>
              <a:t>100</a:t>
            </a:r>
            <a:r>
              <a:rPr kumimoji="1" lang="ja-JP" altLang="en-US" sz="1400" dirty="0">
                <a:solidFill>
                  <a:schemeClr val="bg1"/>
                </a:solidFill>
              </a:rPr>
              <a:t>次元</a:t>
            </a:r>
            <a:endParaRPr kumimoji="1" lang="en-US" altLang="ja-JP" sz="1400" dirty="0">
              <a:solidFill>
                <a:schemeClr val="bg1"/>
              </a:solidFill>
            </a:endParaRPr>
          </a:p>
          <a:p>
            <a:pPr algn="ctr"/>
            <a:r>
              <a:rPr kumimoji="1" lang="ja-JP" altLang="en-US" sz="1400" dirty="0">
                <a:solidFill>
                  <a:schemeClr val="bg1"/>
                </a:solidFill>
              </a:rPr>
              <a:t>別の問題</a:t>
            </a:r>
          </a:p>
        </p:txBody>
      </p:sp>
      <p:pic>
        <p:nvPicPr>
          <p:cNvPr id="37" name="図 36">
            <a:extLst>
              <a:ext uri="{FF2B5EF4-FFF2-40B4-BE49-F238E27FC236}">
                <a16:creationId xmlns:a16="http://schemas.microsoft.com/office/drawing/2014/main" id="{09224EC5-DAD9-4300-8524-372058F677DA}"/>
              </a:ext>
            </a:extLst>
          </p:cNvPr>
          <p:cNvPicPr>
            <a:picLocks noChangeAspect="1"/>
          </p:cNvPicPr>
          <p:nvPr/>
        </p:nvPicPr>
        <p:blipFill rotWithShape="1">
          <a:blip r:embed="rId2"/>
          <a:srcRect l="19098" t="73055" b="21105"/>
          <a:stretch/>
        </p:blipFill>
        <p:spPr>
          <a:xfrm>
            <a:off x="4862649" y="108393"/>
            <a:ext cx="5352620" cy="316147"/>
          </a:xfrm>
          <a:prstGeom prst="rect">
            <a:avLst/>
          </a:prstGeom>
        </p:spPr>
      </p:pic>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35ECCA3C-02D8-41F5-AA60-48BBAD033D35}"/>
                  </a:ext>
                </a:extLst>
              </p:cNvPr>
              <p:cNvSpPr txBox="1"/>
              <p:nvPr/>
            </p:nvSpPr>
            <p:spPr>
              <a:xfrm>
                <a:off x="4502563"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1</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38" name="テキスト ボックス 37">
                <a:extLst>
                  <a:ext uri="{FF2B5EF4-FFF2-40B4-BE49-F238E27FC236}">
                    <a16:creationId xmlns:a16="http://schemas.microsoft.com/office/drawing/2014/main" id="{35ECCA3C-02D8-41F5-AA60-48BBAD033D35}"/>
                  </a:ext>
                </a:extLst>
              </p:cNvPr>
              <p:cNvSpPr txBox="1">
                <a:spLocks noRot="1" noChangeAspect="1" noMove="1" noResize="1" noEditPoints="1" noAdjustHandles="1" noChangeArrowheads="1" noChangeShapeType="1" noTextEdit="1"/>
              </p:cNvSpPr>
              <p:nvPr/>
            </p:nvSpPr>
            <p:spPr>
              <a:xfrm>
                <a:off x="4502563" y="407728"/>
                <a:ext cx="997410" cy="307777"/>
              </a:xfrm>
              <a:prstGeom prst="rect">
                <a:avLst/>
              </a:prstGeom>
              <a:blipFill>
                <a:blip r:embed="rId9"/>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C7C5278E-2B31-4D96-8A66-EE00B6FF1934}"/>
                  </a:ext>
                </a:extLst>
              </p:cNvPr>
              <p:cNvSpPr txBox="1"/>
              <p:nvPr/>
            </p:nvSpPr>
            <p:spPr>
              <a:xfrm>
                <a:off x="9613440"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39" name="テキスト ボックス 38">
                <a:extLst>
                  <a:ext uri="{FF2B5EF4-FFF2-40B4-BE49-F238E27FC236}">
                    <a16:creationId xmlns:a16="http://schemas.microsoft.com/office/drawing/2014/main" id="{C7C5278E-2B31-4D96-8A66-EE00B6FF1934}"/>
                  </a:ext>
                </a:extLst>
              </p:cNvPr>
              <p:cNvSpPr txBox="1">
                <a:spLocks noRot="1" noChangeAspect="1" noMove="1" noResize="1" noEditPoints="1" noAdjustHandles="1" noChangeArrowheads="1" noChangeShapeType="1" noTextEdit="1"/>
              </p:cNvSpPr>
              <p:nvPr/>
            </p:nvSpPr>
            <p:spPr>
              <a:xfrm>
                <a:off x="9613440" y="407728"/>
                <a:ext cx="997410" cy="307777"/>
              </a:xfrm>
              <a:prstGeom prst="rect">
                <a:avLst/>
              </a:prstGeom>
              <a:blipFill>
                <a:blip r:embed="rId10"/>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A719BDE5-CBDA-4688-8366-EE9D0F0ADCC0}"/>
                  </a:ext>
                </a:extLst>
              </p:cNvPr>
              <p:cNvSpPr txBox="1"/>
              <p:nvPr/>
            </p:nvSpPr>
            <p:spPr>
              <a:xfrm>
                <a:off x="5090579"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2</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0" name="テキスト ボックス 39">
                <a:extLst>
                  <a:ext uri="{FF2B5EF4-FFF2-40B4-BE49-F238E27FC236}">
                    <a16:creationId xmlns:a16="http://schemas.microsoft.com/office/drawing/2014/main" id="{A719BDE5-CBDA-4688-8366-EE9D0F0ADCC0}"/>
                  </a:ext>
                </a:extLst>
              </p:cNvPr>
              <p:cNvSpPr txBox="1">
                <a:spLocks noRot="1" noChangeAspect="1" noMove="1" noResize="1" noEditPoints="1" noAdjustHandles="1" noChangeArrowheads="1" noChangeShapeType="1" noTextEdit="1"/>
              </p:cNvSpPr>
              <p:nvPr/>
            </p:nvSpPr>
            <p:spPr>
              <a:xfrm>
                <a:off x="5090579" y="407728"/>
                <a:ext cx="997410" cy="307777"/>
              </a:xfrm>
              <a:prstGeom prst="rect">
                <a:avLst/>
              </a:prstGeom>
              <a:blipFill>
                <a:blip r:embed="rId11"/>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17576B37-1B11-474D-81B9-EE76D3819613}"/>
                  </a:ext>
                </a:extLst>
              </p:cNvPr>
              <p:cNvSpPr txBox="1"/>
              <p:nvPr/>
            </p:nvSpPr>
            <p:spPr>
              <a:xfrm>
                <a:off x="5669200"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3</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1" name="テキスト ボックス 40">
                <a:extLst>
                  <a:ext uri="{FF2B5EF4-FFF2-40B4-BE49-F238E27FC236}">
                    <a16:creationId xmlns:a16="http://schemas.microsoft.com/office/drawing/2014/main" id="{17576B37-1B11-474D-81B9-EE76D3819613}"/>
                  </a:ext>
                </a:extLst>
              </p:cNvPr>
              <p:cNvSpPr txBox="1">
                <a:spLocks noRot="1" noChangeAspect="1" noMove="1" noResize="1" noEditPoints="1" noAdjustHandles="1" noChangeArrowheads="1" noChangeShapeType="1" noTextEdit="1"/>
              </p:cNvSpPr>
              <p:nvPr/>
            </p:nvSpPr>
            <p:spPr>
              <a:xfrm>
                <a:off x="5669200" y="407728"/>
                <a:ext cx="997410" cy="307777"/>
              </a:xfrm>
              <a:prstGeom prst="rect">
                <a:avLst/>
              </a:prstGeom>
              <a:blipFill>
                <a:blip r:embed="rId12"/>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808B008C-DED4-4F72-8881-5666774870D4}"/>
                  </a:ext>
                </a:extLst>
              </p:cNvPr>
              <p:cNvSpPr txBox="1"/>
              <p:nvPr/>
            </p:nvSpPr>
            <p:spPr>
              <a:xfrm>
                <a:off x="6891165"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2" name="テキスト ボックス 41">
                <a:extLst>
                  <a:ext uri="{FF2B5EF4-FFF2-40B4-BE49-F238E27FC236}">
                    <a16:creationId xmlns:a16="http://schemas.microsoft.com/office/drawing/2014/main" id="{808B008C-DED4-4F72-8881-5666774870D4}"/>
                  </a:ext>
                </a:extLst>
              </p:cNvPr>
              <p:cNvSpPr txBox="1">
                <a:spLocks noRot="1" noChangeAspect="1" noMove="1" noResize="1" noEditPoints="1" noAdjustHandles="1" noChangeArrowheads="1" noChangeShapeType="1" noTextEdit="1"/>
              </p:cNvSpPr>
              <p:nvPr/>
            </p:nvSpPr>
            <p:spPr>
              <a:xfrm>
                <a:off x="6891165" y="407728"/>
                <a:ext cx="997410" cy="307777"/>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54FF2271-76CC-42FD-BD7B-11FAA966812F}"/>
                  </a:ext>
                </a:extLst>
              </p:cNvPr>
              <p:cNvSpPr txBox="1"/>
              <p:nvPr/>
            </p:nvSpPr>
            <p:spPr>
              <a:xfrm>
                <a:off x="8932519"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r>
                            <a:rPr lang="en-US" altLang="ja-JP" sz="1400" b="0" i="1" smtClean="0">
                              <a:solidFill>
                                <a:schemeClr val="bg1"/>
                              </a:solidFill>
                              <a:latin typeface="Cambria Math" panose="02040503050406030204" pitchFamily="18" charset="0"/>
                              <a:ea typeface="Cambria Math" panose="02040503050406030204" pitchFamily="18" charset="0"/>
                            </a:rPr>
                            <m:t>−1</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3" name="テキスト ボックス 42">
                <a:extLst>
                  <a:ext uri="{FF2B5EF4-FFF2-40B4-BE49-F238E27FC236}">
                    <a16:creationId xmlns:a16="http://schemas.microsoft.com/office/drawing/2014/main" id="{54FF2271-76CC-42FD-BD7B-11FAA966812F}"/>
                  </a:ext>
                </a:extLst>
              </p:cNvPr>
              <p:cNvSpPr txBox="1">
                <a:spLocks noRot="1" noChangeAspect="1" noMove="1" noResize="1" noEditPoints="1" noAdjustHandles="1" noChangeArrowheads="1" noChangeShapeType="1" noTextEdit="1"/>
              </p:cNvSpPr>
              <p:nvPr/>
            </p:nvSpPr>
            <p:spPr>
              <a:xfrm>
                <a:off x="8932519" y="407728"/>
                <a:ext cx="997410" cy="307777"/>
              </a:xfrm>
              <a:prstGeom prst="rect">
                <a:avLst/>
              </a:prstGeom>
              <a:blipFill>
                <a:blip r:embed="rId14"/>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08470EB6-CC9A-499E-9F76-16E53E423ADA}"/>
                  </a:ext>
                </a:extLst>
              </p:cNvPr>
              <p:cNvSpPr txBox="1"/>
              <p:nvPr/>
            </p:nvSpPr>
            <p:spPr>
              <a:xfrm>
                <a:off x="8154791"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r>
                            <a:rPr lang="en-US" altLang="ja-JP" sz="1400" b="0" i="1" smtClean="0">
                              <a:solidFill>
                                <a:schemeClr val="bg1"/>
                              </a:solidFill>
                              <a:latin typeface="Cambria Math" panose="02040503050406030204" pitchFamily="18" charset="0"/>
                              <a:ea typeface="Cambria Math" panose="02040503050406030204" pitchFamily="18" charset="0"/>
                            </a:rPr>
                            <m:t>−2</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4" name="テキスト ボックス 43">
                <a:extLst>
                  <a:ext uri="{FF2B5EF4-FFF2-40B4-BE49-F238E27FC236}">
                    <a16:creationId xmlns:a16="http://schemas.microsoft.com/office/drawing/2014/main" id="{08470EB6-CC9A-499E-9F76-16E53E423ADA}"/>
                  </a:ext>
                </a:extLst>
              </p:cNvPr>
              <p:cNvSpPr txBox="1">
                <a:spLocks noRot="1" noChangeAspect="1" noMove="1" noResize="1" noEditPoints="1" noAdjustHandles="1" noChangeArrowheads="1" noChangeShapeType="1" noTextEdit="1"/>
              </p:cNvSpPr>
              <p:nvPr/>
            </p:nvSpPr>
            <p:spPr>
              <a:xfrm>
                <a:off x="8154791" y="407728"/>
                <a:ext cx="997410" cy="307777"/>
              </a:xfrm>
              <a:prstGeom prst="rect">
                <a:avLst/>
              </a:prstGeom>
              <a:blipFill>
                <a:blip r:embed="rId15"/>
                <a:stretch>
                  <a:fillRect b="-10000"/>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1856979B-B6DD-353E-2013-14DE18E19FB1}"/>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検証３</a:t>
            </a:r>
          </a:p>
        </p:txBody>
      </p:sp>
      <p:pic>
        <p:nvPicPr>
          <p:cNvPr id="35" name="図 34" descr="グラフ, 散布図&#10;&#10;自動的に生成された説明">
            <a:extLst>
              <a:ext uri="{FF2B5EF4-FFF2-40B4-BE49-F238E27FC236}">
                <a16:creationId xmlns:a16="http://schemas.microsoft.com/office/drawing/2014/main" id="{9AE9F31D-8430-4465-B32E-CA8DB278666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302954" y="1781763"/>
            <a:ext cx="4480569" cy="4480569"/>
          </a:xfrm>
          <a:prstGeom prst="rect">
            <a:avLst/>
          </a:prstGeom>
        </p:spPr>
      </p:pic>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9821707A-3125-4E1E-8ADA-85EE1C7DF1A6}"/>
                  </a:ext>
                </a:extLst>
              </p:cNvPr>
              <p:cNvSpPr txBox="1"/>
              <p:nvPr/>
            </p:nvSpPr>
            <p:spPr>
              <a:xfrm>
                <a:off x="7032712" y="1507587"/>
                <a:ext cx="3360286" cy="338554"/>
              </a:xfrm>
              <a:prstGeom prst="rect">
                <a:avLst/>
              </a:prstGeom>
              <a:noFill/>
            </p:spPr>
            <p:txBody>
              <a:bodyPr wrap="square" rtlCol="0">
                <a:spAutoFit/>
              </a:bodyPr>
              <a:lstStyle/>
              <a:p>
                <a:pPr algn="ctr"/>
                <a:r>
                  <a:rPr lang="en-US" altLang="ja-JP" sz="1600" b="1" dirty="0"/>
                  <a:t>scaled </a:t>
                </a:r>
                <a14:m>
                  <m:oMath xmlns:m="http://schemas.openxmlformats.org/officeDocument/2006/math">
                    <m:r>
                      <a:rPr lang="en-US" altLang="ja-JP" sz="1600" b="0" i="0" smtClean="0">
                        <a:latin typeface="Cambria Math" panose="02040503050406030204" pitchFamily="18" charset="0"/>
                      </a:rPr>
                      <m:t>(</m:t>
                    </m:r>
                    <m:r>
                      <a:rPr lang="en-US" altLang="ja-JP" sz="1600" b="0" i="1" smtClean="0">
                        <a:latin typeface="Cambria Math" panose="02040503050406030204" pitchFamily="18" charset="0"/>
                      </a:rPr>
                      <m:t>𝑓</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𝑣</m:t>
                    </m:r>
                    <m:r>
                      <a:rPr lang="en-US" altLang="ja-JP" sz="1600" b="0" i="1" smtClean="0">
                        <a:latin typeface="Cambria Math" panose="02040503050406030204" pitchFamily="18" charset="0"/>
                      </a:rPr>
                      <m:t>)</m:t>
                    </m:r>
                  </m:oMath>
                </a14:m>
                <a:r>
                  <a:rPr lang="ja-JP" altLang="en-US" sz="1600" b="1" dirty="0"/>
                  <a:t>空間内の個体群の軌跡</a:t>
                </a:r>
                <a:endParaRPr kumimoji="1" lang="ja-JP" altLang="en-US" sz="1600" b="1" dirty="0"/>
              </a:p>
            </p:txBody>
          </p:sp>
        </mc:Choice>
        <mc:Fallback xmlns="">
          <p:sp>
            <p:nvSpPr>
              <p:cNvPr id="45" name="テキスト ボックス 44">
                <a:extLst>
                  <a:ext uri="{FF2B5EF4-FFF2-40B4-BE49-F238E27FC236}">
                    <a16:creationId xmlns:a16="http://schemas.microsoft.com/office/drawing/2014/main" id="{9821707A-3125-4E1E-8ADA-85EE1C7DF1A6}"/>
                  </a:ext>
                </a:extLst>
              </p:cNvPr>
              <p:cNvSpPr txBox="1">
                <a:spLocks noRot="1" noChangeAspect="1" noMove="1" noResize="1" noEditPoints="1" noAdjustHandles="1" noChangeArrowheads="1" noChangeShapeType="1" noTextEdit="1"/>
              </p:cNvSpPr>
              <p:nvPr/>
            </p:nvSpPr>
            <p:spPr>
              <a:xfrm>
                <a:off x="7032712" y="1507587"/>
                <a:ext cx="3360286" cy="338554"/>
              </a:xfrm>
              <a:prstGeom prst="rect">
                <a:avLst/>
              </a:prstGeom>
              <a:blipFill>
                <a:blip r:embed="rId17"/>
                <a:stretch>
                  <a:fillRect l="-544" t="-5357" r="-363" b="-232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516AAB9F-EA7F-49B2-8B3C-531CAB2B0B42}"/>
                  </a:ext>
                </a:extLst>
              </p:cNvPr>
              <p:cNvSpPr txBox="1"/>
              <p:nvPr/>
            </p:nvSpPr>
            <p:spPr>
              <a:xfrm>
                <a:off x="10644583" y="1960100"/>
                <a:ext cx="1443777" cy="461665"/>
              </a:xfrm>
              <a:prstGeom prst="rect">
                <a:avLst/>
              </a:prstGeom>
              <a:noFill/>
            </p:spPr>
            <p:txBody>
              <a:bodyPr wrap="square" rtlCol="0">
                <a:spAutoFit/>
              </a:bodyPr>
              <a:lstStyle/>
              <a:p>
                <a:pPr algn="ctr"/>
                <a14:m>
                  <m:oMath xmlns:m="http://schemas.openxmlformats.org/officeDocument/2006/math">
                    <m:r>
                      <a:rPr lang="en-US" altLang="ja-JP" sz="1200" b="0" i="1" smtClean="0">
                        <a:solidFill>
                          <a:schemeClr val="accent1"/>
                        </a:solidFill>
                        <a:latin typeface="Cambria Math" panose="02040503050406030204" pitchFamily="18" charset="0"/>
                      </a:rPr>
                      <m:t>𝑖</m:t>
                    </m:r>
                    <m:r>
                      <a:rPr lang="en-US" altLang="ja-JP" sz="1200" b="0" i="1" smtClean="0">
                        <a:solidFill>
                          <a:schemeClr val="accent1"/>
                        </a:solidFill>
                        <a:latin typeface="Cambria Math" panose="02040503050406030204" pitchFamily="18" charset="0"/>
                      </a:rPr>
                      <m:t>=1</m:t>
                    </m:r>
                  </m:oMath>
                </a14:m>
                <a:r>
                  <a:rPr lang="ja-JP" altLang="en-US" sz="1200" dirty="0">
                    <a:solidFill>
                      <a:schemeClr val="accent6">
                        <a:lumMod val="50000"/>
                      </a:schemeClr>
                    </a:solidFill>
                  </a:rPr>
                  <a:t>は探索序盤に左上</a:t>
                </a:r>
                <a:endParaRPr lang="en-US" altLang="ja-JP" sz="1200" dirty="0">
                  <a:solidFill>
                    <a:schemeClr val="accent6">
                      <a:lumMod val="50000"/>
                    </a:schemeClr>
                  </a:solidFill>
                </a:endParaRPr>
              </a:p>
            </p:txBody>
          </p:sp>
        </mc:Choice>
        <mc:Fallback xmlns="">
          <p:sp>
            <p:nvSpPr>
              <p:cNvPr id="49" name="テキスト ボックス 48">
                <a:extLst>
                  <a:ext uri="{FF2B5EF4-FFF2-40B4-BE49-F238E27FC236}">
                    <a16:creationId xmlns:a16="http://schemas.microsoft.com/office/drawing/2014/main" id="{516AAB9F-EA7F-49B2-8B3C-531CAB2B0B42}"/>
                  </a:ext>
                </a:extLst>
              </p:cNvPr>
              <p:cNvSpPr txBox="1">
                <a:spLocks noRot="1" noChangeAspect="1" noMove="1" noResize="1" noEditPoints="1" noAdjustHandles="1" noChangeArrowheads="1" noChangeShapeType="1" noTextEdit="1"/>
              </p:cNvSpPr>
              <p:nvPr/>
            </p:nvSpPr>
            <p:spPr>
              <a:xfrm>
                <a:off x="10644583" y="1960100"/>
                <a:ext cx="1443777" cy="461665"/>
              </a:xfrm>
              <a:prstGeom prst="rect">
                <a:avLst/>
              </a:prstGeom>
              <a:blipFill>
                <a:blip r:embed="rId18"/>
                <a:stretch>
                  <a:fillRect t="-1333" b="-9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8A5A17EA-3DCA-4B17-8569-0C7C9D7E40E4}"/>
                  </a:ext>
                </a:extLst>
              </p:cNvPr>
              <p:cNvSpPr txBox="1"/>
              <p:nvPr/>
            </p:nvSpPr>
            <p:spPr>
              <a:xfrm>
                <a:off x="10686926" y="5066262"/>
                <a:ext cx="1471217" cy="649024"/>
              </a:xfrm>
              <a:prstGeom prst="rect">
                <a:avLst/>
              </a:prstGeom>
              <a:noFill/>
            </p:spPr>
            <p:txBody>
              <a:bodyPr wrap="square" rtlCol="0">
                <a:spAutoFit/>
              </a:bodyPr>
              <a:lstStyle/>
              <a:p>
                <a:pPr algn="ctr"/>
                <a14:m>
                  <m:oMath xmlns:m="http://schemas.openxmlformats.org/officeDocument/2006/math">
                    <m:r>
                      <a:rPr lang="ja-JP" altLang="en-US" sz="1200" i="1">
                        <a:solidFill>
                          <a:schemeClr val="accent1"/>
                        </a:solidFill>
                        <a:latin typeface="Cambria Math" panose="02040503050406030204" pitchFamily="18" charset="0"/>
                      </a:rPr>
                      <m:t>多くの</m:t>
                    </m:r>
                  </m:oMath>
                </a14:m>
                <a:r>
                  <a:rPr lang="ja-JP" altLang="en-US" sz="1200" dirty="0">
                    <a:solidFill>
                      <a:schemeClr val="accent6">
                        <a:lumMod val="50000"/>
                      </a:schemeClr>
                    </a:solidFill>
                  </a:rPr>
                  <a:t>個体が、探索中盤以降に右下に局在</a:t>
                </a:r>
                <a:endParaRPr lang="en-US" altLang="ja-JP" sz="1200" dirty="0">
                  <a:solidFill>
                    <a:schemeClr val="accent6">
                      <a:lumMod val="50000"/>
                    </a:schemeClr>
                  </a:solidFill>
                </a:endParaRPr>
              </a:p>
            </p:txBody>
          </p:sp>
        </mc:Choice>
        <mc:Fallback xmlns="">
          <p:sp>
            <p:nvSpPr>
              <p:cNvPr id="52" name="テキスト ボックス 51">
                <a:extLst>
                  <a:ext uri="{FF2B5EF4-FFF2-40B4-BE49-F238E27FC236}">
                    <a16:creationId xmlns:a16="http://schemas.microsoft.com/office/drawing/2014/main" id="{8A5A17EA-3DCA-4B17-8569-0C7C9D7E40E4}"/>
                  </a:ext>
                </a:extLst>
              </p:cNvPr>
              <p:cNvSpPr txBox="1">
                <a:spLocks noRot="1" noChangeAspect="1" noMove="1" noResize="1" noEditPoints="1" noAdjustHandles="1" noChangeArrowheads="1" noChangeShapeType="1" noTextEdit="1"/>
              </p:cNvSpPr>
              <p:nvPr/>
            </p:nvSpPr>
            <p:spPr>
              <a:xfrm>
                <a:off x="10686926" y="5066262"/>
                <a:ext cx="1471217" cy="649024"/>
              </a:xfrm>
              <a:prstGeom prst="rect">
                <a:avLst/>
              </a:prstGeom>
              <a:blipFill>
                <a:blip r:embed="rId19"/>
                <a:stretch>
                  <a:fillRect b="-56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6E92545F-35DE-4AA3-BDB0-5F319FC9FAB1}"/>
                  </a:ext>
                </a:extLst>
              </p:cNvPr>
              <p:cNvSpPr txBox="1"/>
              <p:nvPr/>
            </p:nvSpPr>
            <p:spPr>
              <a:xfrm>
                <a:off x="5129664" y="2737665"/>
                <a:ext cx="1694662" cy="461665"/>
              </a:xfrm>
              <a:prstGeom prst="rect">
                <a:avLst/>
              </a:prstGeom>
              <a:noFill/>
            </p:spPr>
            <p:txBody>
              <a:bodyPr wrap="square" rtlCol="0">
                <a:spAutoFit/>
              </a:bodyPr>
              <a:lstStyle/>
              <a:p>
                <a:pPr algn="ctr"/>
                <a:r>
                  <a:rPr lang="en-US" altLang="ja-JP" sz="1200" b="0" dirty="0">
                    <a:solidFill>
                      <a:schemeClr val="accent4"/>
                    </a:solidFill>
                  </a:rPr>
                  <a:t> </a:t>
                </a:r>
                <a14:m>
                  <m:oMath xmlns:m="http://schemas.openxmlformats.org/officeDocument/2006/math">
                    <m:r>
                      <a:rPr lang="en-US" altLang="ja-JP" sz="1200" b="0" i="1" smtClean="0">
                        <a:solidFill>
                          <a:schemeClr val="accent4"/>
                        </a:solidFill>
                        <a:latin typeface="Cambria Math" panose="02040503050406030204" pitchFamily="18" charset="0"/>
                      </a:rPr>
                      <m:t>𝑖</m:t>
                    </m:r>
                    <m:r>
                      <a:rPr lang="en-US" altLang="ja-JP" sz="1200" b="0" i="1" smtClean="0">
                        <a:solidFill>
                          <a:schemeClr val="accent4"/>
                        </a:solidFill>
                        <a:latin typeface="Cambria Math" panose="02040503050406030204" pitchFamily="18" charset="0"/>
                      </a:rPr>
                      <m:t>=</m:t>
                    </m:r>
                    <m:r>
                      <a:rPr lang="en-US" altLang="ja-JP" sz="1200" b="0" i="1" smtClean="0">
                        <a:solidFill>
                          <a:schemeClr val="accent4"/>
                        </a:solidFill>
                        <a:latin typeface="Cambria Math" panose="02040503050406030204" pitchFamily="18" charset="0"/>
                      </a:rPr>
                      <m:t>𝑚</m:t>
                    </m:r>
                  </m:oMath>
                </a14:m>
                <a:r>
                  <a:rPr lang="ja-JP" altLang="en-US" sz="1200" dirty="0">
                    <a:solidFill>
                      <a:schemeClr val="accent4"/>
                    </a:solidFill>
                  </a:rPr>
                  <a:t>は探索中盤以降、左上と右下を振動</a:t>
                </a:r>
                <a:endParaRPr lang="en-US" altLang="ja-JP" sz="1200" dirty="0">
                  <a:solidFill>
                    <a:schemeClr val="accent4"/>
                  </a:solidFill>
                </a:endParaRPr>
              </a:p>
            </p:txBody>
          </p:sp>
        </mc:Choice>
        <mc:Fallback xmlns="">
          <p:sp>
            <p:nvSpPr>
              <p:cNvPr id="54" name="テキスト ボックス 53">
                <a:extLst>
                  <a:ext uri="{FF2B5EF4-FFF2-40B4-BE49-F238E27FC236}">
                    <a16:creationId xmlns:a16="http://schemas.microsoft.com/office/drawing/2014/main" id="{6E92545F-35DE-4AA3-BDB0-5F319FC9FAB1}"/>
                  </a:ext>
                </a:extLst>
              </p:cNvPr>
              <p:cNvSpPr txBox="1">
                <a:spLocks noRot="1" noChangeAspect="1" noMove="1" noResize="1" noEditPoints="1" noAdjustHandles="1" noChangeArrowheads="1" noChangeShapeType="1" noTextEdit="1"/>
              </p:cNvSpPr>
              <p:nvPr/>
            </p:nvSpPr>
            <p:spPr>
              <a:xfrm>
                <a:off x="5129664" y="2737665"/>
                <a:ext cx="1694662" cy="461665"/>
              </a:xfrm>
              <a:prstGeom prst="rect">
                <a:avLst/>
              </a:prstGeom>
              <a:blipFill>
                <a:blip r:embed="rId20"/>
                <a:stretch>
                  <a:fillRect t="-1316" r="-3597" b="-789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4BC103AA-7673-4A2F-A42E-C4A762D62141}"/>
                  </a:ext>
                </a:extLst>
              </p:cNvPr>
              <p:cNvSpPr txBox="1"/>
              <p:nvPr/>
            </p:nvSpPr>
            <p:spPr>
              <a:xfrm>
                <a:off x="5227086" y="1960100"/>
                <a:ext cx="1467107" cy="461665"/>
              </a:xfrm>
              <a:prstGeom prst="rect">
                <a:avLst/>
              </a:prstGeom>
              <a:noFill/>
            </p:spPr>
            <p:txBody>
              <a:bodyPr wrap="square" rtlCol="0">
                <a:spAutoFit/>
              </a:bodyPr>
              <a:lstStyle/>
              <a:p>
                <a:pPr algn="ctr"/>
                <a14:m>
                  <m:oMath xmlns:m="http://schemas.openxmlformats.org/officeDocument/2006/math">
                    <m:r>
                      <a:rPr lang="en-US" altLang="ja-JP" sz="1200" b="0" i="1" smtClean="0">
                        <a:solidFill>
                          <a:schemeClr val="accent4"/>
                        </a:solidFill>
                        <a:latin typeface="Cambria Math" panose="02040503050406030204" pitchFamily="18" charset="0"/>
                      </a:rPr>
                      <m:t>𝑖</m:t>
                    </m:r>
                    <m:r>
                      <a:rPr lang="en-US" altLang="ja-JP" sz="1200" b="0" i="1" smtClean="0">
                        <a:solidFill>
                          <a:schemeClr val="accent4"/>
                        </a:solidFill>
                        <a:latin typeface="Cambria Math" panose="02040503050406030204" pitchFamily="18" charset="0"/>
                      </a:rPr>
                      <m:t>=</m:t>
                    </m:r>
                    <m:r>
                      <a:rPr lang="en-US" altLang="ja-JP" sz="1200" b="0" i="1" smtClean="0">
                        <a:solidFill>
                          <a:schemeClr val="accent4"/>
                        </a:solidFill>
                        <a:latin typeface="Cambria Math" panose="02040503050406030204" pitchFamily="18" charset="0"/>
                      </a:rPr>
                      <m:t>𝑚</m:t>
                    </m:r>
                  </m:oMath>
                </a14:m>
                <a:r>
                  <a:rPr lang="ja-JP" altLang="en-US" sz="1200" dirty="0">
                    <a:solidFill>
                      <a:schemeClr val="accent4"/>
                    </a:solidFill>
                  </a:rPr>
                  <a:t>は探索中盤まで左上に位置</a:t>
                </a:r>
                <a:endParaRPr lang="en-US" altLang="ja-JP" sz="1200" dirty="0">
                  <a:solidFill>
                    <a:schemeClr val="accent4"/>
                  </a:solidFill>
                </a:endParaRPr>
              </a:p>
            </p:txBody>
          </p:sp>
        </mc:Choice>
        <mc:Fallback xmlns="">
          <p:sp>
            <p:nvSpPr>
              <p:cNvPr id="55" name="テキスト ボックス 54">
                <a:extLst>
                  <a:ext uri="{FF2B5EF4-FFF2-40B4-BE49-F238E27FC236}">
                    <a16:creationId xmlns:a16="http://schemas.microsoft.com/office/drawing/2014/main" id="{4BC103AA-7673-4A2F-A42E-C4A762D62141}"/>
                  </a:ext>
                </a:extLst>
              </p:cNvPr>
              <p:cNvSpPr txBox="1">
                <a:spLocks noRot="1" noChangeAspect="1" noMove="1" noResize="1" noEditPoints="1" noAdjustHandles="1" noChangeArrowheads="1" noChangeShapeType="1" noTextEdit="1"/>
              </p:cNvSpPr>
              <p:nvPr/>
            </p:nvSpPr>
            <p:spPr>
              <a:xfrm>
                <a:off x="5227086" y="1960100"/>
                <a:ext cx="1467107" cy="461665"/>
              </a:xfrm>
              <a:prstGeom prst="rect">
                <a:avLst/>
              </a:prstGeom>
              <a:blipFill>
                <a:blip r:embed="rId21"/>
                <a:stretch>
                  <a:fillRect t="-1333" b="-9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88974A96-7A09-48F3-A72A-4361256E2BBE}"/>
                  </a:ext>
                </a:extLst>
              </p:cNvPr>
              <p:cNvSpPr txBox="1"/>
              <p:nvPr/>
            </p:nvSpPr>
            <p:spPr>
              <a:xfrm>
                <a:off x="1369663" y="1506886"/>
                <a:ext cx="3446495" cy="357021"/>
              </a:xfrm>
              <a:prstGeom prst="rect">
                <a:avLst/>
              </a:prstGeom>
              <a:noFill/>
            </p:spPr>
            <p:txBody>
              <a:bodyPr wrap="square" rtlCol="0">
                <a:spAutoFit/>
              </a:bodyPr>
              <a:lstStyle/>
              <a:p>
                <a:pPr algn="ctr"/>
                <a:r>
                  <a:rPr lang="ja-JP" altLang="en-US" sz="1600" b="1" dirty="0"/>
                  <a:t>各個体の位置ベクトルの角度</a:t>
                </a:r>
                <a14:m>
                  <m:oMath xmlns:m="http://schemas.openxmlformats.org/officeDocument/2006/math">
                    <m:sSubSup>
                      <m:sSubSupPr>
                        <m:ctrlPr>
                          <a:rPr kumimoji="1" lang="en-US" altLang="ja-JP" sz="1600" i="1">
                            <a:latin typeface="Cambria Math" panose="02040503050406030204" pitchFamily="18" charset="0"/>
                          </a:rPr>
                        </m:ctrlPr>
                      </m:sSubSupPr>
                      <m:e>
                        <m:r>
                          <a:rPr kumimoji="1" lang="en-US" altLang="ja-JP" sz="1600" i="1">
                            <a:latin typeface="Cambria Math" panose="02040503050406030204" pitchFamily="18" charset="0"/>
                          </a:rPr>
                          <m:t>𝜃</m:t>
                        </m:r>
                      </m:e>
                      <m:sub>
                        <m:r>
                          <a:rPr kumimoji="1" lang="en-US" altLang="ja-JP" sz="1600" b="1" i="1" smtClean="0">
                            <a:latin typeface="Cambria Math" panose="02040503050406030204" pitchFamily="18" charset="0"/>
                          </a:rPr>
                          <m:t>𝑭</m:t>
                        </m:r>
                      </m:sub>
                      <m:sup>
                        <m:r>
                          <a:rPr kumimoji="1" lang="en-US" altLang="ja-JP" sz="1600" i="1">
                            <a:latin typeface="Cambria Math" panose="02040503050406030204" pitchFamily="18" charset="0"/>
                          </a:rPr>
                          <m:t>𝑖</m:t>
                        </m:r>
                      </m:sup>
                    </m:sSubSup>
                  </m:oMath>
                </a14:m>
                <a:r>
                  <a:rPr lang="ja-JP" altLang="en-US" sz="1600" b="1" dirty="0"/>
                  <a:t>の推移</a:t>
                </a:r>
                <a:endParaRPr kumimoji="1" lang="ja-JP" altLang="en-US" sz="1600" b="1" dirty="0"/>
              </a:p>
            </p:txBody>
          </p:sp>
        </mc:Choice>
        <mc:Fallback xmlns="">
          <p:sp>
            <p:nvSpPr>
              <p:cNvPr id="58" name="テキスト ボックス 57">
                <a:extLst>
                  <a:ext uri="{FF2B5EF4-FFF2-40B4-BE49-F238E27FC236}">
                    <a16:creationId xmlns:a16="http://schemas.microsoft.com/office/drawing/2014/main" id="{88974A96-7A09-48F3-A72A-4361256E2BBE}"/>
                  </a:ext>
                </a:extLst>
              </p:cNvPr>
              <p:cNvSpPr txBox="1">
                <a:spLocks noRot="1" noChangeAspect="1" noMove="1" noResize="1" noEditPoints="1" noAdjustHandles="1" noChangeArrowheads="1" noChangeShapeType="1" noTextEdit="1"/>
              </p:cNvSpPr>
              <p:nvPr/>
            </p:nvSpPr>
            <p:spPr>
              <a:xfrm>
                <a:off x="1369663" y="1506886"/>
                <a:ext cx="3446495" cy="357021"/>
              </a:xfrm>
              <a:prstGeom prst="rect">
                <a:avLst/>
              </a:prstGeom>
              <a:blipFill>
                <a:blip r:embed="rId22"/>
                <a:stretch>
                  <a:fillRect l="-531" t="-1695" r="-354" b="-18644"/>
                </a:stretch>
              </a:blipFill>
            </p:spPr>
            <p:txBody>
              <a:bodyPr/>
              <a:lstStyle/>
              <a:p>
                <a:r>
                  <a:rPr lang="ja-JP" altLang="en-US">
                    <a:noFill/>
                  </a:rPr>
                  <a:t> </a:t>
                </a:r>
              </a:p>
            </p:txBody>
          </p:sp>
        </mc:Fallback>
      </mc:AlternateContent>
      <p:pic>
        <p:nvPicPr>
          <p:cNvPr id="59" name="図 58">
            <a:extLst>
              <a:ext uri="{FF2B5EF4-FFF2-40B4-BE49-F238E27FC236}">
                <a16:creationId xmlns:a16="http://schemas.microsoft.com/office/drawing/2014/main" id="{E7AE4025-1C74-4B8B-AB49-B93FA9BBC150}"/>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505074" y="3890949"/>
            <a:ext cx="3556075" cy="2350626"/>
          </a:xfrm>
          <a:prstGeom prst="rect">
            <a:avLst/>
          </a:prstGeom>
        </p:spPr>
      </p:pic>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66AAC643-B0B2-4EB2-8742-0E5A263BF9EC}"/>
                  </a:ext>
                </a:extLst>
              </p:cNvPr>
              <p:cNvSpPr txBox="1"/>
              <p:nvPr/>
            </p:nvSpPr>
            <p:spPr>
              <a:xfrm>
                <a:off x="1087010" y="3890949"/>
                <a:ext cx="416204" cy="2115351"/>
              </a:xfrm>
              <a:prstGeom prst="rect">
                <a:avLst/>
              </a:prstGeom>
              <a:noFill/>
            </p:spPr>
            <p:txBody>
              <a:bodyPr vert="vert270" wrap="square" rtlCol="0">
                <a:spAutoFit/>
              </a:bodyPr>
              <a:lstStyle/>
              <a:p>
                <a:pPr algn="ctr"/>
                <a:r>
                  <a:rPr lang="ja-JP" altLang="en-US" sz="1400" dirty="0"/>
                  <a:t>各個体の角度</a:t>
                </a:r>
                <a14:m>
                  <m:oMath xmlns:m="http://schemas.openxmlformats.org/officeDocument/2006/math">
                    <m:sSubSup>
                      <m:sSubSupPr>
                        <m:ctrlPr>
                          <a:rPr kumimoji="1" lang="en-US" altLang="ja-JP" sz="1400" i="1" smtClean="0">
                            <a:latin typeface="Cambria Math" panose="02040503050406030204" pitchFamily="18" charset="0"/>
                          </a:rPr>
                        </m:ctrlPr>
                      </m:sSubSupPr>
                      <m:e>
                        <m:r>
                          <a:rPr kumimoji="1" lang="en-US" altLang="ja-JP" sz="1400" b="0" i="1">
                            <a:latin typeface="Cambria Math" panose="02040503050406030204" pitchFamily="18" charset="0"/>
                          </a:rPr>
                          <m:t>𝜃</m:t>
                        </m:r>
                      </m:e>
                      <m:sub>
                        <m:r>
                          <a:rPr kumimoji="1" lang="en-US" altLang="ja-JP" sz="1400" b="1" i="1" smtClean="0">
                            <a:latin typeface="Cambria Math" panose="02040503050406030204" pitchFamily="18" charset="0"/>
                          </a:rPr>
                          <m:t>𝑭</m:t>
                        </m:r>
                      </m:sub>
                      <m:sup>
                        <m:r>
                          <a:rPr kumimoji="1" lang="en-US" altLang="ja-JP" sz="1400" b="0" i="1" smtClean="0">
                            <a:latin typeface="Cambria Math" panose="02040503050406030204" pitchFamily="18" charset="0"/>
                          </a:rPr>
                          <m:t>𝑖</m:t>
                        </m:r>
                      </m:sup>
                    </m:sSubSup>
                  </m:oMath>
                </a14:m>
                <a:r>
                  <a:rPr kumimoji="1" lang="en-US" altLang="ja-JP" sz="1400" dirty="0"/>
                  <a:t> [deg]</a:t>
                </a:r>
                <a:endParaRPr kumimoji="1" lang="ja-JP" altLang="en-US" sz="1400" dirty="0"/>
              </a:p>
            </p:txBody>
          </p:sp>
        </mc:Choice>
        <mc:Fallback xmlns="">
          <p:sp>
            <p:nvSpPr>
              <p:cNvPr id="61" name="テキスト ボックス 60">
                <a:extLst>
                  <a:ext uri="{FF2B5EF4-FFF2-40B4-BE49-F238E27FC236}">
                    <a16:creationId xmlns:a16="http://schemas.microsoft.com/office/drawing/2014/main" id="{66AAC643-B0B2-4EB2-8742-0E5A263BF9EC}"/>
                  </a:ext>
                </a:extLst>
              </p:cNvPr>
              <p:cNvSpPr txBox="1">
                <a:spLocks noRot="1" noChangeAspect="1" noMove="1" noResize="1" noEditPoints="1" noAdjustHandles="1" noChangeArrowheads="1" noChangeShapeType="1" noTextEdit="1"/>
              </p:cNvSpPr>
              <p:nvPr/>
            </p:nvSpPr>
            <p:spPr>
              <a:xfrm>
                <a:off x="1087010" y="3890949"/>
                <a:ext cx="416204" cy="2115351"/>
              </a:xfrm>
              <a:prstGeom prst="rect">
                <a:avLst/>
              </a:prstGeom>
              <a:blipFill>
                <a:blip r:embed="rId24"/>
                <a:stretch>
                  <a:fillRect r="-2899"/>
                </a:stretch>
              </a:blipFill>
            </p:spPr>
            <p:txBody>
              <a:bodyPr/>
              <a:lstStyle/>
              <a:p>
                <a:r>
                  <a:rPr lang="ja-JP" altLang="en-US">
                    <a:noFill/>
                  </a:rPr>
                  <a:t> </a:t>
                </a:r>
              </a:p>
            </p:txBody>
          </p:sp>
        </mc:Fallback>
      </mc:AlternateContent>
      <p:cxnSp>
        <p:nvCxnSpPr>
          <p:cNvPr id="65" name="直線矢印コネクタ 64">
            <a:extLst>
              <a:ext uri="{FF2B5EF4-FFF2-40B4-BE49-F238E27FC236}">
                <a16:creationId xmlns:a16="http://schemas.microsoft.com/office/drawing/2014/main" id="{CD549631-0F2A-4E73-A028-C7D33DCD894C}"/>
              </a:ext>
            </a:extLst>
          </p:cNvPr>
          <p:cNvCxnSpPr>
            <a:cxnSpLocks/>
          </p:cNvCxnSpPr>
          <p:nvPr/>
        </p:nvCxnSpPr>
        <p:spPr>
          <a:xfrm flipV="1">
            <a:off x="3460164" y="1976938"/>
            <a:ext cx="0" cy="14307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56C9105D-341D-4949-8B1D-A02781A91CEC}"/>
              </a:ext>
            </a:extLst>
          </p:cNvPr>
          <p:cNvCxnSpPr>
            <a:cxnSpLocks/>
          </p:cNvCxnSpPr>
          <p:nvPr/>
        </p:nvCxnSpPr>
        <p:spPr>
          <a:xfrm>
            <a:off x="3460164" y="3407732"/>
            <a:ext cx="16559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テキスト ボックス 66">
            <a:extLst>
              <a:ext uri="{FF2B5EF4-FFF2-40B4-BE49-F238E27FC236}">
                <a16:creationId xmlns:a16="http://schemas.microsoft.com/office/drawing/2014/main" id="{3AF5C9DF-E894-42CA-9E96-74CC0B83D85E}"/>
              </a:ext>
            </a:extLst>
          </p:cNvPr>
          <p:cNvSpPr txBox="1"/>
          <p:nvPr/>
        </p:nvSpPr>
        <p:spPr>
          <a:xfrm>
            <a:off x="3702188" y="3414513"/>
            <a:ext cx="1110954" cy="338554"/>
          </a:xfrm>
          <a:prstGeom prst="rect">
            <a:avLst/>
          </a:prstGeom>
          <a:noFill/>
        </p:spPr>
        <p:txBody>
          <a:bodyPr wrap="square" rtlCol="0">
            <a:spAutoFit/>
          </a:bodyPr>
          <a:lstStyle/>
          <a:p>
            <a:pPr algn="ctr"/>
            <a:r>
              <a:rPr kumimoji="1" lang="en-US" altLang="ja-JP" sz="1600" dirty="0"/>
              <a:t>scaled f</a:t>
            </a:r>
            <a:endParaRPr kumimoji="1" lang="ja-JP" altLang="en-US" sz="1600" dirty="0"/>
          </a:p>
        </p:txBody>
      </p:sp>
      <p:sp>
        <p:nvSpPr>
          <p:cNvPr id="68" name="テキスト ボックス 67">
            <a:extLst>
              <a:ext uri="{FF2B5EF4-FFF2-40B4-BE49-F238E27FC236}">
                <a16:creationId xmlns:a16="http://schemas.microsoft.com/office/drawing/2014/main" id="{B2B7AD2E-9078-49EA-B6CE-3D0A7ED12FA9}"/>
              </a:ext>
            </a:extLst>
          </p:cNvPr>
          <p:cNvSpPr txBox="1"/>
          <p:nvPr/>
        </p:nvSpPr>
        <p:spPr>
          <a:xfrm>
            <a:off x="2404680" y="2629944"/>
            <a:ext cx="1110954" cy="338554"/>
          </a:xfrm>
          <a:prstGeom prst="rect">
            <a:avLst/>
          </a:prstGeom>
          <a:noFill/>
        </p:spPr>
        <p:txBody>
          <a:bodyPr wrap="square" rtlCol="0">
            <a:spAutoFit/>
          </a:bodyPr>
          <a:lstStyle/>
          <a:p>
            <a:pPr algn="ctr"/>
            <a:r>
              <a:rPr kumimoji="1" lang="en-US" altLang="ja-JP" sz="1600" dirty="0"/>
              <a:t>scaled v</a:t>
            </a:r>
            <a:endParaRPr kumimoji="1" lang="ja-JP" altLang="en-US" sz="1600" dirty="0"/>
          </a:p>
        </p:txBody>
      </p:sp>
      <p:sp>
        <p:nvSpPr>
          <p:cNvPr id="69" name="テキスト ボックス 68">
            <a:extLst>
              <a:ext uri="{FF2B5EF4-FFF2-40B4-BE49-F238E27FC236}">
                <a16:creationId xmlns:a16="http://schemas.microsoft.com/office/drawing/2014/main" id="{50C476AB-5AA2-42FB-9189-0475CB52C071}"/>
              </a:ext>
            </a:extLst>
          </p:cNvPr>
          <p:cNvSpPr txBox="1"/>
          <p:nvPr/>
        </p:nvSpPr>
        <p:spPr>
          <a:xfrm>
            <a:off x="3261608" y="3417257"/>
            <a:ext cx="367333" cy="338554"/>
          </a:xfrm>
          <a:prstGeom prst="rect">
            <a:avLst/>
          </a:prstGeom>
          <a:noFill/>
        </p:spPr>
        <p:txBody>
          <a:bodyPr wrap="square" rtlCol="0">
            <a:spAutoFit/>
          </a:bodyPr>
          <a:lstStyle/>
          <a:p>
            <a:pPr algn="ctr"/>
            <a:r>
              <a:rPr kumimoji="1" lang="en-US" altLang="ja-JP" sz="1600" dirty="0"/>
              <a:t>0</a:t>
            </a:r>
            <a:endParaRPr kumimoji="1" lang="ja-JP" altLang="en-US" sz="1600" dirty="0"/>
          </a:p>
        </p:txBody>
      </p:sp>
      <p:sp>
        <p:nvSpPr>
          <p:cNvPr id="70" name="テキスト ボックス 69">
            <a:extLst>
              <a:ext uri="{FF2B5EF4-FFF2-40B4-BE49-F238E27FC236}">
                <a16:creationId xmlns:a16="http://schemas.microsoft.com/office/drawing/2014/main" id="{4A8D2EFF-16DC-4587-A178-5B181EF1C905}"/>
              </a:ext>
            </a:extLst>
          </p:cNvPr>
          <p:cNvSpPr txBox="1"/>
          <p:nvPr/>
        </p:nvSpPr>
        <p:spPr>
          <a:xfrm>
            <a:off x="3046674" y="3259723"/>
            <a:ext cx="367333" cy="338554"/>
          </a:xfrm>
          <a:prstGeom prst="rect">
            <a:avLst/>
          </a:prstGeom>
          <a:noFill/>
        </p:spPr>
        <p:txBody>
          <a:bodyPr wrap="square" rtlCol="0">
            <a:spAutoFit/>
          </a:bodyPr>
          <a:lstStyle/>
          <a:p>
            <a:pPr algn="ctr"/>
            <a:r>
              <a:rPr kumimoji="1" lang="en-US" altLang="ja-JP" sz="1600" dirty="0"/>
              <a:t>0</a:t>
            </a:r>
            <a:endParaRPr kumimoji="1" lang="ja-JP" altLang="en-US" sz="1600" dirty="0"/>
          </a:p>
        </p:txBody>
      </p:sp>
      <p:sp>
        <p:nvSpPr>
          <p:cNvPr id="71" name="テキスト ボックス 70">
            <a:extLst>
              <a:ext uri="{FF2B5EF4-FFF2-40B4-BE49-F238E27FC236}">
                <a16:creationId xmlns:a16="http://schemas.microsoft.com/office/drawing/2014/main" id="{59D7277A-8A21-4542-96E2-4AB3A04E3241}"/>
              </a:ext>
            </a:extLst>
          </p:cNvPr>
          <p:cNvSpPr txBox="1"/>
          <p:nvPr/>
        </p:nvSpPr>
        <p:spPr>
          <a:xfrm>
            <a:off x="3040891" y="2013932"/>
            <a:ext cx="367333" cy="338554"/>
          </a:xfrm>
          <a:prstGeom prst="rect">
            <a:avLst/>
          </a:prstGeom>
          <a:noFill/>
        </p:spPr>
        <p:txBody>
          <a:bodyPr wrap="square" rtlCol="0">
            <a:spAutoFit/>
          </a:bodyPr>
          <a:lstStyle/>
          <a:p>
            <a:pPr algn="ctr"/>
            <a:r>
              <a:rPr kumimoji="1" lang="en-US" altLang="ja-JP" sz="1600" dirty="0"/>
              <a:t>1</a:t>
            </a:r>
            <a:endParaRPr kumimoji="1" lang="ja-JP" altLang="en-US" sz="1600" dirty="0"/>
          </a:p>
        </p:txBody>
      </p:sp>
      <p:sp>
        <p:nvSpPr>
          <p:cNvPr id="72" name="テキスト ボックス 71">
            <a:extLst>
              <a:ext uri="{FF2B5EF4-FFF2-40B4-BE49-F238E27FC236}">
                <a16:creationId xmlns:a16="http://schemas.microsoft.com/office/drawing/2014/main" id="{DD2F5905-A17A-44D8-A70C-161AFB8959EA}"/>
              </a:ext>
            </a:extLst>
          </p:cNvPr>
          <p:cNvSpPr txBox="1"/>
          <p:nvPr/>
        </p:nvSpPr>
        <p:spPr>
          <a:xfrm>
            <a:off x="4749606" y="3441674"/>
            <a:ext cx="367333" cy="338554"/>
          </a:xfrm>
          <a:prstGeom prst="rect">
            <a:avLst/>
          </a:prstGeom>
          <a:noFill/>
        </p:spPr>
        <p:txBody>
          <a:bodyPr wrap="square" rtlCol="0">
            <a:spAutoFit/>
          </a:bodyPr>
          <a:lstStyle/>
          <a:p>
            <a:pPr algn="ctr"/>
            <a:r>
              <a:rPr kumimoji="1" lang="en-US" altLang="ja-JP" sz="1600" dirty="0"/>
              <a:t>1</a:t>
            </a:r>
            <a:endParaRPr kumimoji="1" lang="ja-JP" altLang="en-US" sz="1600" dirty="0"/>
          </a:p>
        </p:txBody>
      </p:sp>
      <p:sp>
        <p:nvSpPr>
          <p:cNvPr id="73" name="楕円 72">
            <a:extLst>
              <a:ext uri="{FF2B5EF4-FFF2-40B4-BE49-F238E27FC236}">
                <a16:creationId xmlns:a16="http://schemas.microsoft.com/office/drawing/2014/main" id="{25686189-37DE-4439-B465-E3169B71E141}"/>
              </a:ext>
            </a:extLst>
          </p:cNvPr>
          <p:cNvSpPr/>
          <p:nvPr/>
        </p:nvSpPr>
        <p:spPr>
          <a:xfrm>
            <a:off x="4587086" y="2636492"/>
            <a:ext cx="144000" cy="144000"/>
          </a:xfrm>
          <a:prstGeom prst="ellipse">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4" name="直線コネクタ 73">
            <a:extLst>
              <a:ext uri="{FF2B5EF4-FFF2-40B4-BE49-F238E27FC236}">
                <a16:creationId xmlns:a16="http://schemas.microsoft.com/office/drawing/2014/main" id="{68A957C5-7420-429F-BA8E-080FC68BD608}"/>
              </a:ext>
            </a:extLst>
          </p:cNvPr>
          <p:cNvCxnSpPr>
            <a:cxnSpLocks/>
            <a:stCxn id="80" idx="3"/>
            <a:endCxn id="69" idx="0"/>
          </p:cNvCxnSpPr>
          <p:nvPr/>
        </p:nvCxnSpPr>
        <p:spPr>
          <a:xfrm flipH="1">
            <a:off x="3445275" y="2335374"/>
            <a:ext cx="841131" cy="1081883"/>
          </a:xfrm>
          <a:prstGeom prst="line">
            <a:avLst/>
          </a:prstGeom>
          <a:ln>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CE2158BF-1FE5-40F4-B3A6-749F4A6CDF13}"/>
              </a:ext>
            </a:extLst>
          </p:cNvPr>
          <p:cNvCxnSpPr>
            <a:cxnSpLocks/>
            <a:stCxn id="73" idx="2"/>
            <a:endCxn id="69" idx="0"/>
          </p:cNvCxnSpPr>
          <p:nvPr/>
        </p:nvCxnSpPr>
        <p:spPr>
          <a:xfrm flipH="1">
            <a:off x="3445275" y="2708492"/>
            <a:ext cx="1141811" cy="708765"/>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8DCC4B44-1618-4DC6-B647-4292FC278B2E}"/>
              </a:ext>
            </a:extLst>
          </p:cNvPr>
          <p:cNvCxnSpPr>
            <a:cxnSpLocks/>
            <a:stCxn id="81" idx="2"/>
            <a:endCxn id="69" idx="0"/>
          </p:cNvCxnSpPr>
          <p:nvPr/>
        </p:nvCxnSpPr>
        <p:spPr>
          <a:xfrm flipH="1">
            <a:off x="3445275" y="3094338"/>
            <a:ext cx="1226883" cy="322919"/>
          </a:xfrm>
          <a:prstGeom prst="lin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820D1853-5118-47C4-9030-C5CD08AE598E}"/>
              </a:ext>
            </a:extLst>
          </p:cNvPr>
          <p:cNvCxnSpPr>
            <a:cxnSpLocks/>
            <a:stCxn id="79" idx="4"/>
            <a:endCxn id="69" idx="0"/>
          </p:cNvCxnSpPr>
          <p:nvPr/>
        </p:nvCxnSpPr>
        <p:spPr>
          <a:xfrm flipH="1">
            <a:off x="3445275" y="2243879"/>
            <a:ext cx="5928" cy="1173378"/>
          </a:xfrm>
          <a:prstGeom prst="line">
            <a:avLst/>
          </a:prstGeom>
          <a:ln>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40124A81-2FDF-43F5-84CD-C430BD9584A9}"/>
                  </a:ext>
                </a:extLst>
              </p:cNvPr>
              <p:cNvSpPr txBox="1"/>
              <p:nvPr/>
            </p:nvSpPr>
            <p:spPr>
              <a:xfrm>
                <a:off x="439201" y="2491281"/>
                <a:ext cx="2109333" cy="65928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kumimoji="1" lang="en-US" altLang="ja-JP" sz="1600" i="1" smtClean="0">
                              <a:latin typeface="Cambria Math" panose="02040503050406030204" pitchFamily="18" charset="0"/>
                            </a:rPr>
                          </m:ctrlPr>
                        </m:sSubSupPr>
                        <m:e>
                          <m:r>
                            <a:rPr kumimoji="1" lang="en-US" altLang="ja-JP" sz="1600" i="1">
                              <a:latin typeface="Cambria Math" panose="02040503050406030204" pitchFamily="18" charset="0"/>
                            </a:rPr>
                            <m:t>𝜃</m:t>
                          </m:r>
                        </m:e>
                        <m:sub>
                          <m:r>
                            <a:rPr kumimoji="1" lang="en-US" altLang="ja-JP" sz="1600" b="1" i="1" smtClean="0">
                              <a:latin typeface="Cambria Math" panose="02040503050406030204" pitchFamily="18" charset="0"/>
                            </a:rPr>
                            <m:t>𝑭</m:t>
                          </m:r>
                        </m:sub>
                        <m:sup>
                          <m:r>
                            <a:rPr kumimoji="1" lang="en-US" altLang="ja-JP" sz="1600" i="1">
                              <a:latin typeface="Cambria Math" panose="02040503050406030204" pitchFamily="18" charset="0"/>
                            </a:rPr>
                            <m:t>𝑖</m:t>
                          </m:r>
                        </m:sup>
                      </m:sSubSup>
                      <m:r>
                        <a:rPr kumimoji="1" lang="en-US" altLang="ja-JP" sz="1600" b="0" i="1" smtClean="0">
                          <a:latin typeface="Cambria Math" panose="02040503050406030204" pitchFamily="18" charset="0"/>
                        </a:rPr>
                        <m:t>=</m:t>
                      </m:r>
                      <m:r>
                        <m:rPr>
                          <m:sty m:val="p"/>
                        </m:rPr>
                        <a:rPr kumimoji="1" lang="en-US" altLang="ja-JP" sz="1600" b="0" i="0" smtClean="0">
                          <a:latin typeface="Cambria Math" panose="02040503050406030204" pitchFamily="18" charset="0"/>
                        </a:rPr>
                        <m:t>arctan</m:t>
                      </m:r>
                      <m:r>
                        <a:rPr kumimoji="1" lang="en-US" altLang="ja-JP" sz="1600" b="0" i="1" smtClean="0">
                          <a:latin typeface="Cambria Math" panose="02040503050406030204" pitchFamily="18" charset="0"/>
                        </a:rPr>
                        <m:t>⁡</m:t>
                      </m:r>
                      <m:d>
                        <m:dPr>
                          <m:ctrlPr>
                            <a:rPr kumimoji="1" lang="en-US" altLang="ja-JP" sz="1600" i="1">
                              <a:latin typeface="Cambria Math" panose="02040503050406030204" pitchFamily="18" charset="0"/>
                            </a:rPr>
                          </m:ctrlPr>
                        </m:dPr>
                        <m:e>
                          <m:f>
                            <m:fPr>
                              <m:ctrlPr>
                                <a:rPr kumimoji="1" lang="en-US" altLang="ja-JP" sz="1600" i="1">
                                  <a:latin typeface="Cambria Math" panose="02040503050406030204" pitchFamily="18" charset="0"/>
                                </a:rPr>
                              </m:ctrlPr>
                            </m:fPr>
                            <m:num>
                              <m:r>
                                <a:rPr kumimoji="1" lang="en-US" altLang="ja-JP" sz="1600" i="1">
                                  <a:latin typeface="Cambria Math" panose="02040503050406030204" pitchFamily="18" charset="0"/>
                                </a:rPr>
                                <m:t>𝑣</m:t>
                              </m:r>
                              <m:r>
                                <a:rPr kumimoji="1" lang="en-US" altLang="ja-JP" sz="1600" i="1">
                                  <a:latin typeface="Cambria Math" panose="02040503050406030204" pitchFamily="18" charset="0"/>
                                </a:rPr>
                                <m:t>′(</m:t>
                              </m:r>
                              <m:sSup>
                                <m:sSupPr>
                                  <m:ctrlPr>
                                    <a:rPr kumimoji="1" lang="en-US" altLang="ja-JP" sz="1600" i="1">
                                      <a:latin typeface="Cambria Math" panose="02040503050406030204" pitchFamily="18" charset="0"/>
                                    </a:rPr>
                                  </m:ctrlPr>
                                </m:sSupPr>
                                <m:e>
                                  <m:r>
                                    <a:rPr kumimoji="1" lang="en-US" altLang="ja-JP" sz="1600" b="1" i="1">
                                      <a:latin typeface="Cambria Math" panose="02040503050406030204" pitchFamily="18" charset="0"/>
                                    </a:rPr>
                                    <m:t>𝒙</m:t>
                                  </m:r>
                                </m:e>
                                <m:sup>
                                  <m:r>
                                    <a:rPr kumimoji="1" lang="en-US" altLang="ja-JP" sz="1600" i="1">
                                      <a:latin typeface="Cambria Math" panose="02040503050406030204" pitchFamily="18" charset="0"/>
                                    </a:rPr>
                                    <m:t>𝑖</m:t>
                                  </m:r>
                                </m:sup>
                              </m:sSup>
                              <m:r>
                                <a:rPr kumimoji="1" lang="en-US" altLang="ja-JP" sz="1600" i="1">
                                  <a:latin typeface="Cambria Math" panose="02040503050406030204" pitchFamily="18" charset="0"/>
                                </a:rPr>
                                <m:t>)</m:t>
                              </m:r>
                            </m:num>
                            <m:den>
                              <m:r>
                                <a:rPr kumimoji="1" lang="en-US" altLang="ja-JP" sz="1600" i="1">
                                  <a:latin typeface="Cambria Math" panose="02040503050406030204" pitchFamily="18" charset="0"/>
                                </a:rPr>
                                <m:t>𝑓</m:t>
                              </m:r>
                              <m:r>
                                <a:rPr kumimoji="1" lang="en-US" altLang="ja-JP" sz="1600" i="1">
                                  <a:latin typeface="Cambria Math" panose="02040503050406030204" pitchFamily="18" charset="0"/>
                                </a:rPr>
                                <m:t>′(</m:t>
                              </m:r>
                              <m:sSup>
                                <m:sSupPr>
                                  <m:ctrlPr>
                                    <a:rPr kumimoji="1" lang="en-US" altLang="ja-JP" sz="1600" i="1">
                                      <a:latin typeface="Cambria Math" panose="02040503050406030204" pitchFamily="18" charset="0"/>
                                    </a:rPr>
                                  </m:ctrlPr>
                                </m:sSupPr>
                                <m:e>
                                  <m:r>
                                    <a:rPr kumimoji="1" lang="en-US" altLang="ja-JP" sz="1600" b="1" i="1">
                                      <a:latin typeface="Cambria Math" panose="02040503050406030204" pitchFamily="18" charset="0"/>
                                    </a:rPr>
                                    <m:t>𝒙</m:t>
                                  </m:r>
                                </m:e>
                                <m:sup>
                                  <m:r>
                                    <a:rPr kumimoji="1" lang="en-US" altLang="ja-JP" sz="1600" i="1">
                                      <a:latin typeface="Cambria Math" panose="02040503050406030204" pitchFamily="18" charset="0"/>
                                    </a:rPr>
                                    <m:t>𝑖</m:t>
                                  </m:r>
                                </m:sup>
                              </m:sSup>
                              <m:r>
                                <a:rPr kumimoji="1" lang="en-US" altLang="ja-JP" sz="1600" i="1">
                                  <a:latin typeface="Cambria Math" panose="02040503050406030204" pitchFamily="18" charset="0"/>
                                </a:rPr>
                                <m:t>)</m:t>
                              </m:r>
                            </m:den>
                          </m:f>
                        </m:e>
                      </m:d>
                    </m:oMath>
                  </m:oMathPara>
                </a14:m>
                <a:endParaRPr kumimoji="1" lang="ja-JP" altLang="en-US" sz="1600" dirty="0"/>
              </a:p>
            </p:txBody>
          </p:sp>
        </mc:Choice>
        <mc:Fallback xmlns="">
          <p:sp>
            <p:nvSpPr>
              <p:cNvPr id="78" name="テキスト ボックス 77">
                <a:extLst>
                  <a:ext uri="{FF2B5EF4-FFF2-40B4-BE49-F238E27FC236}">
                    <a16:creationId xmlns:a16="http://schemas.microsoft.com/office/drawing/2014/main" id="{40124A81-2FDF-43F5-84CD-C430BD9584A9}"/>
                  </a:ext>
                </a:extLst>
              </p:cNvPr>
              <p:cNvSpPr txBox="1">
                <a:spLocks noRot="1" noChangeAspect="1" noMove="1" noResize="1" noEditPoints="1" noAdjustHandles="1" noChangeArrowheads="1" noChangeShapeType="1" noTextEdit="1"/>
              </p:cNvSpPr>
              <p:nvPr/>
            </p:nvSpPr>
            <p:spPr>
              <a:xfrm>
                <a:off x="439201" y="2491281"/>
                <a:ext cx="2109333" cy="659283"/>
              </a:xfrm>
              <a:prstGeom prst="rect">
                <a:avLst/>
              </a:prstGeom>
              <a:blipFill>
                <a:blip r:embed="rId25"/>
                <a:stretch>
                  <a:fillRect/>
                </a:stretch>
              </a:blipFill>
            </p:spPr>
            <p:txBody>
              <a:bodyPr/>
              <a:lstStyle/>
              <a:p>
                <a:r>
                  <a:rPr lang="ja-JP" altLang="en-US">
                    <a:noFill/>
                  </a:rPr>
                  <a:t> </a:t>
                </a:r>
              </a:p>
            </p:txBody>
          </p:sp>
        </mc:Fallback>
      </mc:AlternateContent>
      <p:sp>
        <p:nvSpPr>
          <p:cNvPr id="79" name="楕円 78">
            <a:extLst>
              <a:ext uri="{FF2B5EF4-FFF2-40B4-BE49-F238E27FC236}">
                <a16:creationId xmlns:a16="http://schemas.microsoft.com/office/drawing/2014/main" id="{38F0755B-690F-4EBC-88D0-A73E47A9897C}"/>
              </a:ext>
            </a:extLst>
          </p:cNvPr>
          <p:cNvSpPr/>
          <p:nvPr/>
        </p:nvSpPr>
        <p:spPr>
          <a:xfrm>
            <a:off x="3379203" y="2099879"/>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楕円 79">
            <a:extLst>
              <a:ext uri="{FF2B5EF4-FFF2-40B4-BE49-F238E27FC236}">
                <a16:creationId xmlns:a16="http://schemas.microsoft.com/office/drawing/2014/main" id="{10208BFF-9A42-4FE7-B697-71EE2C17AD07}"/>
              </a:ext>
            </a:extLst>
          </p:cNvPr>
          <p:cNvSpPr/>
          <p:nvPr/>
        </p:nvSpPr>
        <p:spPr>
          <a:xfrm>
            <a:off x="4265318" y="2212462"/>
            <a:ext cx="144000" cy="144000"/>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楕円 80">
            <a:extLst>
              <a:ext uri="{FF2B5EF4-FFF2-40B4-BE49-F238E27FC236}">
                <a16:creationId xmlns:a16="http://schemas.microsoft.com/office/drawing/2014/main" id="{60271361-030C-421B-9955-0EDD468EADDF}"/>
              </a:ext>
            </a:extLst>
          </p:cNvPr>
          <p:cNvSpPr/>
          <p:nvPr/>
        </p:nvSpPr>
        <p:spPr>
          <a:xfrm>
            <a:off x="4672158" y="3022338"/>
            <a:ext cx="144000" cy="144000"/>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楕円 81">
            <a:extLst>
              <a:ext uri="{FF2B5EF4-FFF2-40B4-BE49-F238E27FC236}">
                <a16:creationId xmlns:a16="http://schemas.microsoft.com/office/drawing/2014/main" id="{405FCDE8-A713-4D5E-8580-9EDBC31DCDE2}"/>
              </a:ext>
            </a:extLst>
          </p:cNvPr>
          <p:cNvSpPr/>
          <p:nvPr/>
        </p:nvSpPr>
        <p:spPr>
          <a:xfrm>
            <a:off x="4854117" y="3335327"/>
            <a:ext cx="144000" cy="14400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部分円 82">
            <a:extLst>
              <a:ext uri="{FF2B5EF4-FFF2-40B4-BE49-F238E27FC236}">
                <a16:creationId xmlns:a16="http://schemas.microsoft.com/office/drawing/2014/main" id="{E11AB598-0D0E-4AF7-B990-02CB634C5A68}"/>
              </a:ext>
            </a:extLst>
          </p:cNvPr>
          <p:cNvSpPr/>
          <p:nvPr/>
        </p:nvSpPr>
        <p:spPr>
          <a:xfrm rot="5400000">
            <a:off x="2596817" y="2514513"/>
            <a:ext cx="1800000" cy="1800000"/>
          </a:xfrm>
          <a:prstGeom prst="pie">
            <a:avLst>
              <a:gd name="adj1" fmla="val 14232307"/>
              <a:gd name="adj2" fmla="val 16212196"/>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4" name="部分円 83">
            <a:extLst>
              <a:ext uri="{FF2B5EF4-FFF2-40B4-BE49-F238E27FC236}">
                <a16:creationId xmlns:a16="http://schemas.microsoft.com/office/drawing/2014/main" id="{5B9465FA-EE44-4D25-A77B-1EDAC644F9D0}"/>
              </a:ext>
            </a:extLst>
          </p:cNvPr>
          <p:cNvSpPr/>
          <p:nvPr/>
        </p:nvSpPr>
        <p:spPr>
          <a:xfrm rot="5400000">
            <a:off x="2652542" y="2605171"/>
            <a:ext cx="1620000" cy="1620000"/>
          </a:xfrm>
          <a:prstGeom prst="pie">
            <a:avLst>
              <a:gd name="adj1" fmla="val 12997709"/>
              <a:gd name="adj2" fmla="val 16158351"/>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5" name="部分円 84">
            <a:extLst>
              <a:ext uri="{FF2B5EF4-FFF2-40B4-BE49-F238E27FC236}">
                <a16:creationId xmlns:a16="http://schemas.microsoft.com/office/drawing/2014/main" id="{37C05B1A-5ED6-40E1-976A-D398A37E973A}"/>
              </a:ext>
            </a:extLst>
          </p:cNvPr>
          <p:cNvSpPr/>
          <p:nvPr/>
        </p:nvSpPr>
        <p:spPr>
          <a:xfrm rot="5400000">
            <a:off x="2835858" y="2784513"/>
            <a:ext cx="1260000" cy="1260000"/>
          </a:xfrm>
          <a:prstGeom prst="pie">
            <a:avLst>
              <a:gd name="adj1" fmla="val 10765510"/>
              <a:gd name="adj2" fmla="val 16200000"/>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2604024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3EF55026-4097-420B-A84C-F62ABF35296D}"/>
              </a:ext>
            </a:extLst>
          </p:cNvPr>
          <p:cNvPicPr>
            <a:picLocks noChangeAspect="1"/>
          </p:cNvPicPr>
          <p:nvPr/>
        </p:nvPicPr>
        <p:blipFill>
          <a:blip r:embed="rId2"/>
          <a:stretch>
            <a:fillRect/>
          </a:stretch>
        </p:blipFill>
        <p:spPr>
          <a:xfrm>
            <a:off x="5814231" y="3607985"/>
            <a:ext cx="2766459" cy="2529213"/>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58</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まとめ</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936557"/>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min-max</a:t>
            </a:r>
            <a:r>
              <a:rPr lang="ja-JP" altLang="en-US" sz="2800" dirty="0"/>
              <a:t>に基づく正規化を適用しても、解の改善が全く進まなかった</a:t>
            </a:r>
            <a:br>
              <a:rPr lang="en-US" altLang="ja-JP" sz="2800" dirty="0"/>
            </a:br>
            <a:r>
              <a:rPr lang="ja-JP" altLang="en-US" sz="2800" dirty="0"/>
              <a:t>（スケール差を緩和できていない）。</a:t>
            </a:r>
            <a:endParaRPr lang="en-US" altLang="ja-JP" sz="2800" dirty="0"/>
          </a:p>
          <a:p>
            <a:pPr lvl="1">
              <a:defRPr/>
            </a:pPr>
            <a:r>
              <a:rPr lang="ja-JP" altLang="en-US" sz="2400" dirty="0"/>
              <a:t>このため、過度に偏った方向に選択圧が生じ、パレートフロンティアの目標部位を指向できていないと考えられる</a:t>
            </a:r>
          </a:p>
          <a:p>
            <a:pPr>
              <a:defRPr/>
            </a:pPr>
            <a:r>
              <a:rPr lang="ja-JP" altLang="en-US" sz="2800" dirty="0"/>
              <a:t>二段階目で問題分割を使用する場合、獲得済の可能解を生かした正規化方法が必要だと考えられる。</a:t>
            </a:r>
            <a:endParaRPr lang="en-US" altLang="ja-JP" sz="2800" dirty="0"/>
          </a:p>
        </p:txBody>
      </p:sp>
      <p:sp>
        <p:nvSpPr>
          <p:cNvPr id="18" name="テキスト ボックス 17">
            <a:extLst>
              <a:ext uri="{FF2B5EF4-FFF2-40B4-BE49-F238E27FC236}">
                <a16:creationId xmlns:a16="http://schemas.microsoft.com/office/drawing/2014/main" id="{C78B324D-C07E-43BC-B623-0ED52A504EDA}"/>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検証３</a:t>
            </a: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0BBE6B49-16D3-4E4C-98FF-111859C43315}"/>
                  </a:ext>
                </a:extLst>
              </p:cNvPr>
              <p:cNvSpPr txBox="1"/>
              <p:nvPr/>
            </p:nvSpPr>
            <p:spPr>
              <a:xfrm>
                <a:off x="5823410" y="3239246"/>
                <a:ext cx="2739631" cy="338554"/>
              </a:xfrm>
              <a:prstGeom prst="rect">
                <a:avLst/>
              </a:prstGeom>
              <a:noFill/>
            </p:spPr>
            <p:txBody>
              <a:bodyPr wrap="square" rtlCol="0">
                <a:spAutoFit/>
              </a:bodyPr>
              <a:lstStyle/>
              <a:p>
                <a:pPr algn="ctr"/>
                <a14:m>
                  <m:oMath xmlns:m="http://schemas.openxmlformats.org/officeDocument/2006/math">
                    <m:r>
                      <a:rPr lang="en-US" altLang="ja-JP" sz="1600" b="1" i="0" smtClean="0">
                        <a:latin typeface="Cambria Math" panose="02040503050406030204" pitchFamily="18" charset="0"/>
                      </a:rPr>
                      <m:t>(</m:t>
                    </m:r>
                    <m:r>
                      <a:rPr lang="en-US" altLang="ja-JP" sz="1600" b="0" i="1" smtClean="0">
                        <a:latin typeface="Cambria Math" panose="02040503050406030204" pitchFamily="18" charset="0"/>
                      </a:rPr>
                      <m:t>𝑓</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𝑣</m:t>
                    </m:r>
                    <m:r>
                      <a:rPr lang="en-US" altLang="ja-JP" sz="1600" b="0" i="1" smtClean="0">
                        <a:latin typeface="Cambria Math" panose="02040503050406030204" pitchFamily="18" charset="0"/>
                      </a:rPr>
                      <m:t>)</m:t>
                    </m:r>
                  </m:oMath>
                </a14:m>
                <a:r>
                  <a:rPr lang="ja-JP" altLang="en-US" sz="1600" dirty="0"/>
                  <a:t>空間における個体群</a:t>
                </a:r>
              </a:p>
            </p:txBody>
          </p:sp>
        </mc:Choice>
        <mc:Fallback xmlns="">
          <p:sp>
            <p:nvSpPr>
              <p:cNvPr id="6" name="テキスト ボックス 5">
                <a:extLst>
                  <a:ext uri="{FF2B5EF4-FFF2-40B4-BE49-F238E27FC236}">
                    <a16:creationId xmlns:a16="http://schemas.microsoft.com/office/drawing/2014/main" id="{0BBE6B49-16D3-4E4C-98FF-111859C43315}"/>
                  </a:ext>
                </a:extLst>
              </p:cNvPr>
              <p:cNvSpPr txBox="1">
                <a:spLocks noRot="1" noChangeAspect="1" noMove="1" noResize="1" noEditPoints="1" noAdjustHandles="1" noChangeArrowheads="1" noChangeShapeType="1" noTextEdit="1"/>
              </p:cNvSpPr>
              <p:nvPr/>
            </p:nvSpPr>
            <p:spPr>
              <a:xfrm>
                <a:off x="5823410" y="3239246"/>
                <a:ext cx="2739631" cy="338554"/>
              </a:xfrm>
              <a:prstGeom prst="rect">
                <a:avLst/>
              </a:prstGeom>
              <a:blipFill>
                <a:blip r:embed="rId3"/>
                <a:stretch>
                  <a:fillRect t="-5357" b="-2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7CE2CC69-4557-409C-B9B6-1A5017853B2E}"/>
                  </a:ext>
                </a:extLst>
              </p:cNvPr>
              <p:cNvSpPr txBox="1"/>
              <p:nvPr/>
            </p:nvSpPr>
            <p:spPr>
              <a:xfrm>
                <a:off x="9005014" y="3233565"/>
                <a:ext cx="2739631" cy="338554"/>
              </a:xfrm>
              <a:prstGeom prst="rect">
                <a:avLst/>
              </a:prstGeom>
              <a:noFill/>
            </p:spPr>
            <p:txBody>
              <a:bodyPr wrap="square" rtlCol="0">
                <a:spAutoFit/>
              </a:bodyPr>
              <a:lstStyle/>
              <a:p>
                <a:pPr algn="ctr"/>
                <a14:m>
                  <m:oMath xmlns:m="http://schemas.openxmlformats.org/officeDocument/2006/math">
                    <m:r>
                      <a:rPr lang="en-US" altLang="ja-JP" sz="1600" b="1" i="0" smtClean="0">
                        <a:latin typeface="Cambria Math" panose="02040503050406030204" pitchFamily="18" charset="0"/>
                      </a:rPr>
                      <m:t>(</m:t>
                    </m:r>
                    <m:r>
                      <a:rPr lang="en-US" altLang="ja-JP" sz="1600" b="0" i="1" smtClean="0">
                        <a:latin typeface="Cambria Math" panose="02040503050406030204" pitchFamily="18" charset="0"/>
                      </a:rPr>
                      <m:t>𝑓</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𝑣</m:t>
                    </m:r>
                    <m:r>
                      <a:rPr lang="en-US" altLang="ja-JP" sz="1600" b="0" i="1" smtClean="0">
                        <a:latin typeface="Cambria Math" panose="02040503050406030204" pitchFamily="18" charset="0"/>
                      </a:rPr>
                      <m:t>′)</m:t>
                    </m:r>
                  </m:oMath>
                </a14:m>
                <a:r>
                  <a:rPr lang="ja-JP" altLang="en-US" sz="1600" dirty="0"/>
                  <a:t>空間における個体群</a:t>
                </a:r>
              </a:p>
            </p:txBody>
          </p:sp>
        </mc:Choice>
        <mc:Fallback xmlns="">
          <p:sp>
            <p:nvSpPr>
              <p:cNvPr id="7" name="テキスト ボックス 6">
                <a:extLst>
                  <a:ext uri="{FF2B5EF4-FFF2-40B4-BE49-F238E27FC236}">
                    <a16:creationId xmlns:a16="http://schemas.microsoft.com/office/drawing/2014/main" id="{7CE2CC69-4557-409C-B9B6-1A5017853B2E}"/>
                  </a:ext>
                </a:extLst>
              </p:cNvPr>
              <p:cNvSpPr txBox="1">
                <a:spLocks noRot="1" noChangeAspect="1" noMove="1" noResize="1" noEditPoints="1" noAdjustHandles="1" noChangeArrowheads="1" noChangeShapeType="1" noTextEdit="1"/>
              </p:cNvSpPr>
              <p:nvPr/>
            </p:nvSpPr>
            <p:spPr>
              <a:xfrm>
                <a:off x="9005014" y="3233565"/>
                <a:ext cx="2739631" cy="338554"/>
              </a:xfrm>
              <a:prstGeom prst="rect">
                <a:avLst/>
              </a:prstGeom>
              <a:blipFill>
                <a:blip r:embed="rId4"/>
                <a:stretch>
                  <a:fillRect t="-5357" b="-21429"/>
                </a:stretch>
              </a:blipFill>
            </p:spPr>
            <p:txBody>
              <a:bodyPr/>
              <a:lstStyle/>
              <a:p>
                <a:r>
                  <a:rPr lang="ja-JP" altLang="en-US">
                    <a:noFill/>
                  </a:rPr>
                  <a:t> </a:t>
                </a:r>
              </a:p>
            </p:txBody>
          </p:sp>
        </mc:Fallback>
      </mc:AlternateContent>
      <p:sp>
        <p:nvSpPr>
          <p:cNvPr id="8" name="二等辺三角形 7">
            <a:extLst>
              <a:ext uri="{FF2B5EF4-FFF2-40B4-BE49-F238E27FC236}">
                <a16:creationId xmlns:a16="http://schemas.microsoft.com/office/drawing/2014/main" id="{B0C5283B-F933-426B-BD4D-58A27A3AD2E3}"/>
              </a:ext>
            </a:extLst>
          </p:cNvPr>
          <p:cNvSpPr/>
          <p:nvPr/>
        </p:nvSpPr>
        <p:spPr>
          <a:xfrm rot="5400000">
            <a:off x="8487885" y="4783692"/>
            <a:ext cx="663446" cy="177800"/>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正方形/長方形 10">
            <a:extLst>
              <a:ext uri="{FF2B5EF4-FFF2-40B4-BE49-F238E27FC236}">
                <a16:creationId xmlns:a16="http://schemas.microsoft.com/office/drawing/2014/main" id="{14A0EEAB-289F-4E6A-A344-73C82308ECED}"/>
              </a:ext>
            </a:extLst>
          </p:cNvPr>
          <p:cNvSpPr/>
          <p:nvPr/>
        </p:nvSpPr>
        <p:spPr>
          <a:xfrm>
            <a:off x="6845387" y="4695825"/>
            <a:ext cx="1365163" cy="990600"/>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4" name="図 3">
            <a:extLst>
              <a:ext uri="{FF2B5EF4-FFF2-40B4-BE49-F238E27FC236}">
                <a16:creationId xmlns:a16="http://schemas.microsoft.com/office/drawing/2014/main" id="{27CC138A-43EA-4A4A-B4D6-AD9314E69161}"/>
              </a:ext>
            </a:extLst>
          </p:cNvPr>
          <p:cNvPicPr>
            <a:picLocks noChangeAspect="1"/>
          </p:cNvPicPr>
          <p:nvPr/>
        </p:nvPicPr>
        <p:blipFill>
          <a:blip r:embed="rId5"/>
          <a:stretch>
            <a:fillRect/>
          </a:stretch>
        </p:blipFill>
        <p:spPr>
          <a:xfrm>
            <a:off x="9005014" y="3607985"/>
            <a:ext cx="2762223" cy="2529213"/>
          </a:xfrm>
          <a:prstGeom prst="rect">
            <a:avLst/>
          </a:prstGeom>
        </p:spPr>
      </p:pic>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3EE27588-DB24-4385-9352-BEF49B9CC977}"/>
                  </a:ext>
                </a:extLst>
              </p:cNvPr>
              <p:cNvSpPr txBox="1"/>
              <p:nvPr/>
            </p:nvSpPr>
            <p:spPr>
              <a:xfrm>
                <a:off x="821635" y="4444986"/>
                <a:ext cx="4641506" cy="584775"/>
              </a:xfrm>
              <a:prstGeom prst="rect">
                <a:avLst/>
              </a:prstGeom>
              <a:noFill/>
            </p:spPr>
            <p:txBody>
              <a:bodyPr wrap="square" rtlCol="0">
                <a:spAutoFit/>
              </a:bodyPr>
              <a:lstStyle/>
              <a:p>
                <a:pPr algn="ctr"/>
                <a:r>
                  <a:rPr lang="ja-JP" altLang="en-US" sz="1600" b="1" dirty="0"/>
                  <a:t>各世代で正規化する度に、</a:t>
                </a:r>
                <a:r>
                  <a:rPr kumimoji="1" lang="en-US" altLang="ja-JP" sz="1600" b="1" dirty="0"/>
                  <a:t> </a:t>
                </a: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lang="ja-JP" altLang="en-US" sz="1600" b="1" dirty="0"/>
                  <a:t>空間内の個体群が、</a:t>
                </a:r>
                <a:endParaRPr lang="en-US" altLang="ja-JP" sz="1600" b="1" dirty="0"/>
              </a:p>
              <a:p>
                <a:pPr algn="ctr"/>
                <a:r>
                  <a:rPr lang="ja-JP" altLang="en-US" sz="1600" b="1" dirty="0"/>
                  <a:t>空間の一部に局在したり、ある個体だけが大きく動く</a:t>
                </a:r>
                <a:endParaRPr kumimoji="1" lang="ja-JP" altLang="en-US" sz="1600" b="1" dirty="0"/>
              </a:p>
            </p:txBody>
          </p:sp>
        </mc:Choice>
        <mc:Fallback xmlns="">
          <p:sp>
            <p:nvSpPr>
              <p:cNvPr id="14" name="テキスト ボックス 13">
                <a:extLst>
                  <a:ext uri="{FF2B5EF4-FFF2-40B4-BE49-F238E27FC236}">
                    <a16:creationId xmlns:a16="http://schemas.microsoft.com/office/drawing/2014/main" id="{3EE27588-DB24-4385-9352-BEF49B9CC977}"/>
                  </a:ext>
                </a:extLst>
              </p:cNvPr>
              <p:cNvSpPr txBox="1">
                <a:spLocks noRot="1" noChangeAspect="1" noMove="1" noResize="1" noEditPoints="1" noAdjustHandles="1" noChangeArrowheads="1" noChangeShapeType="1" noTextEdit="1"/>
              </p:cNvSpPr>
              <p:nvPr/>
            </p:nvSpPr>
            <p:spPr>
              <a:xfrm>
                <a:off x="821635" y="4444986"/>
                <a:ext cx="4641506" cy="584775"/>
              </a:xfrm>
              <a:prstGeom prst="rect">
                <a:avLst/>
              </a:prstGeom>
              <a:blipFill>
                <a:blip r:embed="rId6"/>
                <a:stretch>
                  <a:fillRect l="-2234" t="-3125" r="-2234" b="-12500"/>
                </a:stretch>
              </a:blipFill>
            </p:spPr>
            <p:txBody>
              <a:bodyPr/>
              <a:lstStyle/>
              <a:p>
                <a:r>
                  <a:rPr lang="ja-JP" altLang="en-US">
                    <a:noFill/>
                  </a:rPr>
                  <a:t> </a:t>
                </a:r>
              </a:p>
            </p:txBody>
          </p:sp>
        </mc:Fallback>
      </mc:AlternateContent>
      <p:sp>
        <p:nvSpPr>
          <p:cNvPr id="15" name="テキスト ボックス 14">
            <a:extLst>
              <a:ext uri="{FF2B5EF4-FFF2-40B4-BE49-F238E27FC236}">
                <a16:creationId xmlns:a16="http://schemas.microsoft.com/office/drawing/2014/main" id="{4C1E2FE8-31A7-4622-B7A2-2FFDFA1B371E}"/>
              </a:ext>
            </a:extLst>
          </p:cNvPr>
          <p:cNvSpPr txBox="1"/>
          <p:nvPr/>
        </p:nvSpPr>
        <p:spPr>
          <a:xfrm>
            <a:off x="9476508" y="4583484"/>
            <a:ext cx="2186980" cy="307777"/>
          </a:xfrm>
          <a:prstGeom prst="rect">
            <a:avLst/>
          </a:prstGeom>
          <a:noFill/>
        </p:spPr>
        <p:txBody>
          <a:bodyPr wrap="square" rtlCol="0">
            <a:spAutoFit/>
          </a:bodyPr>
          <a:lstStyle/>
          <a:p>
            <a:pPr algn="ctr"/>
            <a:r>
              <a:rPr kumimoji="1" lang="ja-JP" altLang="en-US" sz="1400" dirty="0"/>
              <a:t>外れ値の影響を強く受ける</a:t>
            </a:r>
          </a:p>
        </p:txBody>
      </p:sp>
    </p:spTree>
    <p:extLst>
      <p:ext uri="{BB962C8B-B14F-4D97-AF65-F5344CB8AC3E}">
        <p14:creationId xmlns:p14="http://schemas.microsoft.com/office/powerpoint/2010/main" val="1460199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B4 </a:t>
            </a:r>
            <a:r>
              <a:rPr lang="ja-JP" altLang="en-US" dirty="0"/>
              <a:t>宇津本さんの状況（制約対処法）</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6</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学生の状況</a:t>
            </a:r>
          </a:p>
        </p:txBody>
      </p:sp>
      <p:sp>
        <p:nvSpPr>
          <p:cNvPr id="56" name="テキスト プレースホルダー 2">
            <a:extLst>
              <a:ext uri="{FF2B5EF4-FFF2-40B4-BE49-F238E27FC236}">
                <a16:creationId xmlns:a16="http://schemas.microsoft.com/office/drawing/2014/main" id="{CF1A1A4B-22A1-4443-B141-54CAD4C219FC}"/>
              </a:ext>
            </a:extLst>
          </p:cNvPr>
          <p:cNvSpPr txBox="1">
            <a:spLocks/>
          </p:cNvSpPr>
          <p:nvPr/>
        </p:nvSpPr>
        <p:spPr>
          <a:xfrm>
            <a:off x="408177" y="1078309"/>
            <a:ext cx="11364723" cy="110291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下期は最大</a:t>
            </a:r>
            <a:r>
              <a:rPr lang="en-US" altLang="ja-JP" sz="2800" dirty="0"/>
              <a:t>3</a:t>
            </a:r>
            <a:r>
              <a:rPr lang="ja-JP" altLang="en-US" sz="2800" dirty="0"/>
              <a:t>名体制で進めていただく。</a:t>
            </a:r>
            <a:endParaRPr lang="en-US" altLang="ja-JP" sz="2800" dirty="0"/>
          </a:p>
          <a:p>
            <a:pPr lvl="1">
              <a:defRPr/>
            </a:pPr>
            <a:r>
              <a:rPr lang="ja-JP" altLang="en-US" sz="2400" dirty="0"/>
              <a:t>学生の状況に伴って随時相談し、流動的に対応する</a:t>
            </a:r>
            <a:endParaRPr lang="en-US" altLang="ja-JP" dirty="0"/>
          </a:p>
        </p:txBody>
      </p:sp>
      <p:sp>
        <p:nvSpPr>
          <p:cNvPr id="95" name="テキスト ボックス 94">
            <a:extLst>
              <a:ext uri="{FF2B5EF4-FFF2-40B4-BE49-F238E27FC236}">
                <a16:creationId xmlns:a16="http://schemas.microsoft.com/office/drawing/2014/main" id="{44341ACA-4F5F-45E5-BFD7-E26B2C9018EB}"/>
              </a:ext>
            </a:extLst>
          </p:cNvPr>
          <p:cNvSpPr txBox="1"/>
          <p:nvPr/>
        </p:nvSpPr>
        <p:spPr>
          <a:xfrm>
            <a:off x="7345210" y="1666100"/>
            <a:ext cx="4475905" cy="369332"/>
          </a:xfrm>
          <a:prstGeom prst="rect">
            <a:avLst/>
          </a:prstGeom>
          <a:noFill/>
        </p:spPr>
        <p:txBody>
          <a:bodyPr wrap="none" rtlCol="0">
            <a:spAutoFit/>
          </a:bodyPr>
          <a:lstStyle/>
          <a:p>
            <a:r>
              <a:rPr kumimoji="1" lang="ja-JP" altLang="en-US" dirty="0"/>
              <a:t>（別学生は、下期に研究テーマを決めるため）</a:t>
            </a:r>
          </a:p>
        </p:txBody>
      </p:sp>
    </p:spTree>
    <p:extLst>
      <p:ext uri="{BB962C8B-B14F-4D97-AF65-F5344CB8AC3E}">
        <p14:creationId xmlns:p14="http://schemas.microsoft.com/office/powerpoint/2010/main" val="673902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p:txBody>
          <a:bodyPr>
            <a:normAutofit/>
          </a:bodyPr>
          <a:lstStyle/>
          <a:p>
            <a:r>
              <a:rPr lang="en-US" altLang="ja-JP" dirty="0"/>
              <a:t>2022</a:t>
            </a:r>
            <a:r>
              <a:rPr lang="ja-JP" altLang="en-US" dirty="0"/>
              <a:t>年度下期の研究開発項目</a:t>
            </a:r>
            <a:endParaRPr kumimoji="1" lang="ja-JP" altLang="en-US" dirty="0"/>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7</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873184"/>
            <a:ext cx="10160470" cy="1012766"/>
          </a:xfrm>
        </p:spPr>
        <p:txBody>
          <a:bodyPr/>
          <a:lstStyle/>
          <a:p>
            <a:r>
              <a:rPr lang="ja-JP" altLang="en-US" sz="2800" dirty="0"/>
              <a:t>パレートフロンティアが広い、可能領域が非連結な場合を想定し、二段階アプローチをベースとした技術検討・検証を進める。</a:t>
            </a:r>
            <a:endParaRPr lang="en-US" altLang="ja-JP" sz="2800" dirty="0"/>
          </a:p>
        </p:txBody>
      </p:sp>
      <p:graphicFrame>
        <p:nvGraphicFramePr>
          <p:cNvPr id="14" name="表 13">
            <a:extLst>
              <a:ext uri="{FF2B5EF4-FFF2-40B4-BE49-F238E27FC236}">
                <a16:creationId xmlns:a16="http://schemas.microsoft.com/office/drawing/2014/main" id="{5DB63EA7-E3C0-4B64-BE61-53D75F4AE014}"/>
              </a:ext>
            </a:extLst>
          </p:cNvPr>
          <p:cNvGraphicFramePr>
            <a:graphicFrameLocks noGrp="1"/>
          </p:cNvGraphicFramePr>
          <p:nvPr>
            <p:extLst>
              <p:ext uri="{D42A27DB-BD31-4B8C-83A1-F6EECF244321}">
                <p14:modId xmlns:p14="http://schemas.microsoft.com/office/powerpoint/2010/main" val="458555864"/>
              </p:ext>
            </p:extLst>
          </p:nvPr>
        </p:nvGraphicFramePr>
        <p:xfrm>
          <a:off x="410928" y="1770416"/>
          <a:ext cx="11612378" cy="4450080"/>
        </p:xfrm>
        <a:graphic>
          <a:graphicData uri="http://schemas.openxmlformats.org/drawingml/2006/table">
            <a:tbl>
              <a:tblPr firstRow="1" bandRow="1">
                <a:tableStyleId>{5C22544A-7EE6-4342-B048-85BDC9FD1C3A}</a:tableStyleId>
              </a:tblPr>
              <a:tblGrid>
                <a:gridCol w="2676525">
                  <a:extLst>
                    <a:ext uri="{9D8B030D-6E8A-4147-A177-3AD203B41FA5}">
                      <a16:colId xmlns:a16="http://schemas.microsoft.com/office/drawing/2014/main" val="1489534588"/>
                    </a:ext>
                  </a:extLst>
                </a:gridCol>
                <a:gridCol w="2265597">
                  <a:extLst>
                    <a:ext uri="{9D8B030D-6E8A-4147-A177-3AD203B41FA5}">
                      <a16:colId xmlns:a16="http://schemas.microsoft.com/office/drawing/2014/main" val="2855674475"/>
                    </a:ext>
                  </a:extLst>
                </a:gridCol>
                <a:gridCol w="1724025">
                  <a:extLst>
                    <a:ext uri="{9D8B030D-6E8A-4147-A177-3AD203B41FA5}">
                      <a16:colId xmlns:a16="http://schemas.microsoft.com/office/drawing/2014/main" val="422137597"/>
                    </a:ext>
                  </a:extLst>
                </a:gridCol>
                <a:gridCol w="3819525">
                  <a:extLst>
                    <a:ext uri="{9D8B030D-6E8A-4147-A177-3AD203B41FA5}">
                      <a16:colId xmlns:a16="http://schemas.microsoft.com/office/drawing/2014/main" val="1645929428"/>
                    </a:ext>
                  </a:extLst>
                </a:gridCol>
                <a:gridCol w="1126706">
                  <a:extLst>
                    <a:ext uri="{9D8B030D-6E8A-4147-A177-3AD203B41FA5}">
                      <a16:colId xmlns:a16="http://schemas.microsoft.com/office/drawing/2014/main" val="938337337"/>
                    </a:ext>
                  </a:extLst>
                </a:gridCol>
              </a:tblGrid>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大項目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中項目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小項目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小項目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担当</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row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アルゴリズムの部品開発・検証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第一段階</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（可能領域の特定）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適応型</a:t>
                      </a:r>
                      <a:r>
                        <a:rPr kumimoji="1" lang="en-US" altLang="ja-JP" sz="1600" dirty="0"/>
                        <a:t>DE</a:t>
                      </a:r>
                      <a:r>
                        <a:rPr kumimoji="1" lang="ja-JP" altLang="en-US" sz="1600" dirty="0"/>
                        <a:t>など、より優秀な近傍生成を使用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31634353"/>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制約違反量削減優先が優位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solidFill>
                      <a:schemeClr val="bg1">
                        <a:lumMod val="85000"/>
                      </a:schemeClr>
                    </a:solidFill>
                  </a:tcPr>
                </a:tc>
                <a:extLst>
                  <a:ext uri="{0D108BD9-81ED-4DB2-BD59-A6C34878D82A}">
                    <a16:rowId xmlns:a16="http://schemas.microsoft.com/office/drawing/2014/main" val="527447074"/>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第二段階</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（制約境界付近の探索）</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二段階目の問題分割に合致した近傍生成法を検討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佐藤さん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748230"/>
                  </a:ext>
                </a:extLst>
              </a:tr>
              <a:tr h="0">
                <a:tc vMerge="1">
                  <a:txBody>
                    <a:bodyPr/>
                    <a:lstStyle/>
                    <a:p>
                      <a:endParaRPr kumimoji="1" lang="ja-JP" altLang="en-US"/>
                    </a:p>
                  </a:txBody>
                  <a:tcPr/>
                </a:tc>
                <a:tc vMerge="1">
                  <a:txBody>
                    <a:bodyPr/>
                    <a:lstStyle/>
                    <a:p>
                      <a:endParaRPr kumimoji="1" lang="ja-JP" altLang="en-US"/>
                    </a:p>
                  </a:txBody>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可能領域が狭い・非連結な場合での可能解獲得に優れたアルゴリズムを開発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安田さん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164271397"/>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二段階目の適用における問題分割の課題を解決する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小嶋さん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1341364"/>
                  </a:ext>
                </a:extLst>
              </a:tr>
              <a:tr h="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合体アルゴリズムの検証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プラントスケジュール問題への適用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紙パ蒸解工程</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（線形・連続）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実プラント問題で検証し、可能解を得た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686399575"/>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0-1</a:t>
                      </a:r>
                      <a:r>
                        <a:rPr kumimoji="1" lang="ja-JP" altLang="en-US" sz="1400" dirty="0"/>
                        <a:t>整数・非線形性などへの対応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混合変数、非線形性の実プラント問題で検証する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041949"/>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モデリングとの合体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非線形モデリング・動的モデリングによる制約条件を含む問題で検証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9347376"/>
                  </a:ext>
                </a:extLst>
              </a:tr>
            </a:tbl>
          </a:graphicData>
        </a:graphic>
      </p:graphicFrame>
    </p:spTree>
    <p:extLst>
      <p:ext uri="{BB962C8B-B14F-4D97-AF65-F5344CB8AC3E}">
        <p14:creationId xmlns:p14="http://schemas.microsoft.com/office/powerpoint/2010/main" val="2490722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2022</a:t>
            </a:r>
            <a:r>
              <a:rPr lang="ja-JP" altLang="en-US" dirty="0"/>
              <a:t>年度 共同研究　下期進捗</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8</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概要</a:t>
            </a:r>
          </a:p>
        </p:txBody>
      </p:sp>
    </p:spTree>
    <p:extLst>
      <p:ext uri="{BB962C8B-B14F-4D97-AF65-F5344CB8AC3E}">
        <p14:creationId xmlns:p14="http://schemas.microsoft.com/office/powerpoint/2010/main" val="4001216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合体アルゴリズムのスケジューリング問題への適用</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9</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408178" y="1060382"/>
            <a:ext cx="11509002" cy="146132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プラントのスケジューリング問題を作成・検証を実施する。</a:t>
            </a:r>
            <a:endParaRPr lang="en-US" altLang="ja-JP" sz="2800" dirty="0"/>
          </a:p>
          <a:p>
            <a:pPr lvl="1">
              <a:defRPr/>
            </a:pPr>
            <a:r>
              <a:rPr lang="ja-JP" altLang="en-US" sz="2400" dirty="0"/>
              <a:t>テーマの本来の目標に対する達成度合いを正確に評価し、横河側としても成果をまとめて外部発表を狙う</a:t>
            </a:r>
            <a:endParaRPr lang="en-US" altLang="ja-JP" sz="2400" dirty="0"/>
          </a:p>
        </p:txBody>
      </p:sp>
      <p:sp>
        <p:nvSpPr>
          <p:cNvPr id="7" name="フローチャート: 準備 6">
            <a:extLst>
              <a:ext uri="{FF2B5EF4-FFF2-40B4-BE49-F238E27FC236}">
                <a16:creationId xmlns:a16="http://schemas.microsoft.com/office/drawing/2014/main" id="{A10630A9-4BC4-47A1-A2CE-D25AC9E97E44}"/>
              </a:ext>
            </a:extLst>
          </p:cNvPr>
          <p:cNvSpPr/>
          <p:nvPr/>
        </p:nvSpPr>
        <p:spPr>
          <a:xfrm>
            <a:off x="1315366" y="3484075"/>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9" name="フローチャート: 準備 8">
            <a:extLst>
              <a:ext uri="{FF2B5EF4-FFF2-40B4-BE49-F238E27FC236}">
                <a16:creationId xmlns:a16="http://schemas.microsoft.com/office/drawing/2014/main" id="{69FAF7F6-CC86-486D-AE81-2BDC83D66D3A}"/>
              </a:ext>
            </a:extLst>
          </p:cNvPr>
          <p:cNvSpPr/>
          <p:nvPr/>
        </p:nvSpPr>
        <p:spPr>
          <a:xfrm>
            <a:off x="1305206" y="4742471"/>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10" name="テキスト ボックス 9">
            <a:extLst>
              <a:ext uri="{FF2B5EF4-FFF2-40B4-BE49-F238E27FC236}">
                <a16:creationId xmlns:a16="http://schemas.microsoft.com/office/drawing/2014/main" id="{3E15B3BD-4EAA-4E52-BC9A-607F97F78558}"/>
              </a:ext>
            </a:extLst>
          </p:cNvPr>
          <p:cNvSpPr txBox="1"/>
          <p:nvPr/>
        </p:nvSpPr>
        <p:spPr>
          <a:xfrm>
            <a:off x="1211286" y="2590776"/>
            <a:ext cx="1943161" cy="369332"/>
          </a:xfrm>
          <a:prstGeom prst="rect">
            <a:avLst/>
          </a:prstGeom>
          <a:noFill/>
        </p:spPr>
        <p:txBody>
          <a:bodyPr wrap="none" rtlCol="0">
            <a:spAutoFit/>
          </a:bodyPr>
          <a:lstStyle/>
          <a:p>
            <a:r>
              <a:rPr lang="ja-JP" altLang="en-US" b="1" dirty="0">
                <a:solidFill>
                  <a:schemeClr val="accent3"/>
                </a:solidFill>
              </a:rPr>
              <a:t>プラントモデル設定</a:t>
            </a:r>
            <a:endParaRPr kumimoji="1" lang="ja-JP" altLang="en-US" b="1" dirty="0">
              <a:solidFill>
                <a:schemeClr val="accent3"/>
              </a:solidFill>
            </a:endParaRPr>
          </a:p>
        </p:txBody>
      </p:sp>
      <p:cxnSp>
        <p:nvCxnSpPr>
          <p:cNvPr id="11" name="直線矢印コネクタ 10">
            <a:extLst>
              <a:ext uri="{FF2B5EF4-FFF2-40B4-BE49-F238E27FC236}">
                <a16:creationId xmlns:a16="http://schemas.microsoft.com/office/drawing/2014/main" id="{3B04810F-319C-4C47-A3DB-1B715672E52D}"/>
              </a:ext>
            </a:extLst>
          </p:cNvPr>
          <p:cNvCxnSpPr>
            <a:cxnSpLocks/>
            <a:endCxn id="7" idx="1"/>
          </p:cNvCxnSpPr>
          <p:nvPr/>
        </p:nvCxnSpPr>
        <p:spPr>
          <a:xfrm>
            <a:off x="883874" y="3700075"/>
            <a:ext cx="43149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893864D4-5ED3-4101-8A3A-6739F07A9509}"/>
              </a:ext>
            </a:extLst>
          </p:cNvPr>
          <p:cNvCxnSpPr>
            <a:cxnSpLocks/>
            <a:endCxn id="9" idx="1"/>
          </p:cNvCxnSpPr>
          <p:nvPr/>
        </p:nvCxnSpPr>
        <p:spPr>
          <a:xfrm flipV="1">
            <a:off x="893271" y="4958471"/>
            <a:ext cx="41193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CA386CC4-4ACC-4AAD-993F-FC05307DB469}"/>
              </a:ext>
            </a:extLst>
          </p:cNvPr>
          <p:cNvCxnSpPr>
            <a:cxnSpLocks/>
            <a:stCxn id="22" idx="3"/>
          </p:cNvCxnSpPr>
          <p:nvPr/>
        </p:nvCxnSpPr>
        <p:spPr>
          <a:xfrm>
            <a:off x="3371488" y="4299713"/>
            <a:ext cx="41635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コネクタ: カギ線 76">
            <a:extLst>
              <a:ext uri="{FF2B5EF4-FFF2-40B4-BE49-F238E27FC236}">
                <a16:creationId xmlns:a16="http://schemas.microsoft.com/office/drawing/2014/main" id="{EB26A899-4A21-4D8F-B2BD-BA856EAF88C6}"/>
              </a:ext>
            </a:extLst>
          </p:cNvPr>
          <p:cNvCxnSpPr>
            <a:cxnSpLocks/>
            <a:stCxn id="7" idx="3"/>
            <a:endCxn id="22" idx="1"/>
          </p:cNvCxnSpPr>
          <p:nvPr/>
        </p:nvCxnSpPr>
        <p:spPr>
          <a:xfrm>
            <a:off x="1747366" y="3700075"/>
            <a:ext cx="1192122" cy="59963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コネクタ: カギ線 77">
            <a:extLst>
              <a:ext uri="{FF2B5EF4-FFF2-40B4-BE49-F238E27FC236}">
                <a16:creationId xmlns:a16="http://schemas.microsoft.com/office/drawing/2014/main" id="{31DFE50C-8164-4601-8EB6-655D60B34BD6}"/>
              </a:ext>
            </a:extLst>
          </p:cNvPr>
          <p:cNvCxnSpPr>
            <a:cxnSpLocks/>
            <a:stCxn id="9" idx="3"/>
            <a:endCxn id="22" idx="2"/>
          </p:cNvCxnSpPr>
          <p:nvPr/>
        </p:nvCxnSpPr>
        <p:spPr>
          <a:xfrm flipV="1">
            <a:off x="1737206" y="4515713"/>
            <a:ext cx="1418282" cy="44275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50C73D66-A8D5-4403-8D90-136300A15232}"/>
                  </a:ext>
                </a:extLst>
              </p:cNvPr>
              <p:cNvSpPr txBox="1"/>
              <p:nvPr/>
            </p:nvSpPr>
            <p:spPr>
              <a:xfrm>
                <a:off x="203606" y="3502688"/>
                <a:ext cx="67056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1"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1" i="1">
                              <a:latin typeface="Cambria Math" panose="02040503050406030204" pitchFamily="18" charset="0"/>
                            </a:rPr>
                            <m:t>1</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16" name="テキスト ボックス 15">
                <a:extLst>
                  <a:ext uri="{FF2B5EF4-FFF2-40B4-BE49-F238E27FC236}">
                    <a16:creationId xmlns:a16="http://schemas.microsoft.com/office/drawing/2014/main" id="{50C73D66-A8D5-4403-8D90-136300A15232}"/>
                  </a:ext>
                </a:extLst>
              </p:cNvPr>
              <p:cNvSpPr txBox="1">
                <a:spLocks noRot="1" noChangeAspect="1" noMove="1" noResize="1" noEditPoints="1" noAdjustHandles="1" noChangeArrowheads="1" noChangeShapeType="1" noTextEdit="1"/>
              </p:cNvSpPr>
              <p:nvPr/>
            </p:nvSpPr>
            <p:spPr>
              <a:xfrm>
                <a:off x="203606" y="3502688"/>
                <a:ext cx="670568" cy="338554"/>
              </a:xfrm>
              <a:prstGeom prst="rect">
                <a:avLst/>
              </a:prstGeom>
              <a:blipFill>
                <a:blip r:embed="rId2"/>
                <a:stretch>
                  <a:fillRect b="-12727"/>
                </a:stretch>
              </a:blipFill>
            </p:spPr>
            <p:txBody>
              <a:bodyPr/>
              <a:lstStyle/>
              <a:p>
                <a:r>
                  <a:rPr lang="ja-JP" altLang="en-US">
                    <a:noFill/>
                  </a:rPr>
                  <a:t> </a:t>
                </a:r>
              </a:p>
            </p:txBody>
          </p:sp>
        </mc:Fallback>
      </mc:AlternateContent>
      <p:sp>
        <p:nvSpPr>
          <p:cNvPr id="22" name="フローチャート: 準備 21">
            <a:extLst>
              <a:ext uri="{FF2B5EF4-FFF2-40B4-BE49-F238E27FC236}">
                <a16:creationId xmlns:a16="http://schemas.microsoft.com/office/drawing/2014/main" id="{E2D86E96-897A-4F2E-8317-0A5B9B0E698E}"/>
              </a:ext>
            </a:extLst>
          </p:cNvPr>
          <p:cNvSpPr/>
          <p:nvPr/>
        </p:nvSpPr>
        <p:spPr>
          <a:xfrm>
            <a:off x="2939488" y="4083713"/>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a:t>
            </a:r>
            <a:endParaRPr kumimoji="1" lang="ja-JP" altLang="en-US" dirty="0"/>
          </a:p>
        </p:txBody>
      </p:sp>
      <p:sp>
        <p:nvSpPr>
          <p:cNvPr id="25" name="テキスト ボックス 24">
            <a:extLst>
              <a:ext uri="{FF2B5EF4-FFF2-40B4-BE49-F238E27FC236}">
                <a16:creationId xmlns:a16="http://schemas.microsoft.com/office/drawing/2014/main" id="{54137090-F817-4206-94F5-BDDF260C390B}"/>
              </a:ext>
            </a:extLst>
          </p:cNvPr>
          <p:cNvSpPr txBox="1"/>
          <p:nvPr/>
        </p:nvSpPr>
        <p:spPr>
          <a:xfrm>
            <a:off x="1185646" y="5562178"/>
            <a:ext cx="2614818" cy="307777"/>
          </a:xfrm>
          <a:prstGeom prst="rect">
            <a:avLst/>
          </a:prstGeom>
          <a:noFill/>
        </p:spPr>
        <p:txBody>
          <a:bodyPr wrap="none" rtlCol="0">
            <a:spAutoFit/>
          </a:bodyPr>
          <a:lstStyle/>
          <a:p>
            <a:r>
              <a:rPr lang="ja-JP" altLang="en-US" sz="1400" dirty="0">
                <a:solidFill>
                  <a:schemeClr val="tx1">
                    <a:lumMod val="65000"/>
                    <a:lumOff val="35000"/>
                  </a:schemeClr>
                </a:solidFill>
              </a:rPr>
              <a:t>設備モデル（特性制約を仮定）</a:t>
            </a:r>
            <a:endParaRPr kumimoji="1" lang="ja-JP" altLang="en-US" sz="1400" dirty="0">
              <a:solidFill>
                <a:schemeClr val="tx1">
                  <a:lumMod val="65000"/>
                  <a:lumOff val="35000"/>
                </a:schemeClr>
              </a:solidFill>
            </a:endParaRPr>
          </a:p>
        </p:txBody>
      </p:sp>
      <p:sp>
        <p:nvSpPr>
          <p:cNvPr id="30" name="テキスト ボックス 29">
            <a:extLst>
              <a:ext uri="{FF2B5EF4-FFF2-40B4-BE49-F238E27FC236}">
                <a16:creationId xmlns:a16="http://schemas.microsoft.com/office/drawing/2014/main" id="{E6F12177-0126-4470-8FD6-5718A7CCC4CC}"/>
              </a:ext>
            </a:extLst>
          </p:cNvPr>
          <p:cNvSpPr txBox="1"/>
          <p:nvPr/>
        </p:nvSpPr>
        <p:spPr>
          <a:xfrm>
            <a:off x="172443" y="4481086"/>
            <a:ext cx="750526" cy="338554"/>
          </a:xfrm>
          <a:prstGeom prst="rect">
            <a:avLst/>
          </a:prstGeom>
          <a:noFill/>
        </p:spPr>
        <p:txBody>
          <a:bodyPr wrap="none" rtlCol="0">
            <a:spAutoFit/>
          </a:bodyPr>
          <a:lstStyle/>
          <a:p>
            <a:r>
              <a:rPr lang="en-US" altLang="ja-JP" sz="1600" dirty="0"/>
              <a:t>(</a:t>
            </a:r>
            <a:r>
              <a:rPr lang="ja-JP" altLang="en-US" sz="1600" dirty="0"/>
              <a:t>操作</a:t>
            </a:r>
            <a:r>
              <a:rPr lang="en-US" altLang="ja-JP" sz="1600" dirty="0"/>
              <a:t>)</a:t>
            </a:r>
            <a:endParaRPr kumimoji="1" lang="ja-JP" altLang="en-US" sz="1600" dirty="0"/>
          </a:p>
        </p:txBody>
      </p:sp>
      <p:sp>
        <p:nvSpPr>
          <p:cNvPr id="32" name="二等辺三角形 31">
            <a:extLst>
              <a:ext uri="{FF2B5EF4-FFF2-40B4-BE49-F238E27FC236}">
                <a16:creationId xmlns:a16="http://schemas.microsoft.com/office/drawing/2014/main" id="{7348D5FF-458A-48BE-8774-D0C00FFAC2FB}"/>
              </a:ext>
            </a:extLst>
          </p:cNvPr>
          <p:cNvSpPr/>
          <p:nvPr/>
        </p:nvSpPr>
        <p:spPr>
          <a:xfrm rot="5400000">
            <a:off x="4209120" y="4100113"/>
            <a:ext cx="504631" cy="2516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テキスト ボックス 32">
            <a:extLst>
              <a:ext uri="{FF2B5EF4-FFF2-40B4-BE49-F238E27FC236}">
                <a16:creationId xmlns:a16="http://schemas.microsoft.com/office/drawing/2014/main" id="{8FAE617F-4CE5-4A42-AB5E-423F7E7890BD}"/>
              </a:ext>
            </a:extLst>
          </p:cNvPr>
          <p:cNvSpPr txBox="1"/>
          <p:nvPr/>
        </p:nvSpPr>
        <p:spPr>
          <a:xfrm>
            <a:off x="9328145" y="2590776"/>
            <a:ext cx="1569660" cy="369332"/>
          </a:xfrm>
          <a:prstGeom prst="rect">
            <a:avLst/>
          </a:prstGeom>
          <a:noFill/>
        </p:spPr>
        <p:txBody>
          <a:bodyPr wrap="none" rtlCol="0">
            <a:spAutoFit/>
          </a:bodyPr>
          <a:lstStyle/>
          <a:p>
            <a:r>
              <a:rPr kumimoji="1" lang="ja-JP" altLang="en-US" b="1" dirty="0">
                <a:solidFill>
                  <a:schemeClr val="accent3"/>
                </a:solidFill>
              </a:rPr>
              <a:t>操作計画算出</a:t>
            </a:r>
          </a:p>
        </p:txBody>
      </p: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D833860C-4A7D-4142-AFEF-144CFD58CB80}"/>
                  </a:ext>
                </a:extLst>
              </p:cNvPr>
              <p:cNvSpPr txBox="1"/>
              <p:nvPr/>
            </p:nvSpPr>
            <p:spPr>
              <a:xfrm>
                <a:off x="193828" y="4769076"/>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2</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4" name="テキスト ボックス 33">
                <a:extLst>
                  <a:ext uri="{FF2B5EF4-FFF2-40B4-BE49-F238E27FC236}">
                    <a16:creationId xmlns:a16="http://schemas.microsoft.com/office/drawing/2014/main" id="{D833860C-4A7D-4142-AFEF-144CFD58CB80}"/>
                  </a:ext>
                </a:extLst>
              </p:cNvPr>
              <p:cNvSpPr txBox="1">
                <a:spLocks noRot="1" noChangeAspect="1" noMove="1" noResize="1" noEditPoints="1" noAdjustHandles="1" noChangeArrowheads="1" noChangeShapeType="1" noTextEdit="1"/>
              </p:cNvSpPr>
              <p:nvPr/>
            </p:nvSpPr>
            <p:spPr>
              <a:xfrm>
                <a:off x="193828" y="4769076"/>
                <a:ext cx="690125" cy="338554"/>
              </a:xfrm>
              <a:prstGeom prst="rect">
                <a:avLst/>
              </a:prstGeom>
              <a:blipFill>
                <a:blip r:embed="rId3"/>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88FE3F0D-ECDA-4B79-8850-DAE8B2B42247}"/>
                  </a:ext>
                </a:extLst>
              </p:cNvPr>
              <p:cNvSpPr txBox="1"/>
              <p:nvPr/>
            </p:nvSpPr>
            <p:spPr>
              <a:xfrm>
                <a:off x="3536807" y="3877062"/>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5</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5" name="テキスト ボックス 34">
                <a:extLst>
                  <a:ext uri="{FF2B5EF4-FFF2-40B4-BE49-F238E27FC236}">
                    <a16:creationId xmlns:a16="http://schemas.microsoft.com/office/drawing/2014/main" id="{88FE3F0D-ECDA-4B79-8850-DAE8B2B42247}"/>
                  </a:ext>
                </a:extLst>
              </p:cNvPr>
              <p:cNvSpPr txBox="1">
                <a:spLocks noRot="1" noChangeAspect="1" noMove="1" noResize="1" noEditPoints="1" noAdjustHandles="1" noChangeArrowheads="1" noChangeShapeType="1" noTextEdit="1"/>
              </p:cNvSpPr>
              <p:nvPr/>
            </p:nvSpPr>
            <p:spPr>
              <a:xfrm>
                <a:off x="3536807" y="3877062"/>
                <a:ext cx="690125" cy="338554"/>
              </a:xfrm>
              <a:prstGeom prst="rect">
                <a:avLst/>
              </a:prstGeom>
              <a:blipFill>
                <a:blip r:embed="rId4"/>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C916B26D-82F7-4312-9579-E17EF2BF091B}"/>
                  </a:ext>
                </a:extLst>
              </p:cNvPr>
              <p:cNvSpPr txBox="1"/>
              <p:nvPr/>
            </p:nvSpPr>
            <p:spPr>
              <a:xfrm>
                <a:off x="2294004" y="3507908"/>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3</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6" name="テキスト ボックス 35">
                <a:extLst>
                  <a:ext uri="{FF2B5EF4-FFF2-40B4-BE49-F238E27FC236}">
                    <a16:creationId xmlns:a16="http://schemas.microsoft.com/office/drawing/2014/main" id="{C916B26D-82F7-4312-9579-E17EF2BF091B}"/>
                  </a:ext>
                </a:extLst>
              </p:cNvPr>
              <p:cNvSpPr txBox="1">
                <a:spLocks noRot="1" noChangeAspect="1" noMove="1" noResize="1" noEditPoints="1" noAdjustHandles="1" noChangeArrowheads="1" noChangeShapeType="1" noTextEdit="1"/>
              </p:cNvSpPr>
              <p:nvPr/>
            </p:nvSpPr>
            <p:spPr>
              <a:xfrm>
                <a:off x="2294004" y="3507908"/>
                <a:ext cx="690125" cy="338554"/>
              </a:xfrm>
              <a:prstGeom prst="rect">
                <a:avLst/>
              </a:prstGeom>
              <a:blipFill>
                <a:blip r:embed="rId5"/>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464057B0-B6D0-4977-B8DE-FADE64C33FD0}"/>
                  </a:ext>
                </a:extLst>
              </p:cNvPr>
              <p:cNvSpPr txBox="1"/>
              <p:nvPr/>
            </p:nvSpPr>
            <p:spPr>
              <a:xfrm>
                <a:off x="2071592" y="4606278"/>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4</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7" name="テキスト ボックス 36">
                <a:extLst>
                  <a:ext uri="{FF2B5EF4-FFF2-40B4-BE49-F238E27FC236}">
                    <a16:creationId xmlns:a16="http://schemas.microsoft.com/office/drawing/2014/main" id="{464057B0-B6D0-4977-B8DE-FADE64C33FD0}"/>
                  </a:ext>
                </a:extLst>
              </p:cNvPr>
              <p:cNvSpPr txBox="1">
                <a:spLocks noRot="1" noChangeAspect="1" noMove="1" noResize="1" noEditPoints="1" noAdjustHandles="1" noChangeArrowheads="1" noChangeShapeType="1" noTextEdit="1"/>
              </p:cNvSpPr>
              <p:nvPr/>
            </p:nvSpPr>
            <p:spPr>
              <a:xfrm>
                <a:off x="2071592" y="4606278"/>
                <a:ext cx="690125" cy="338554"/>
              </a:xfrm>
              <a:prstGeom prst="rect">
                <a:avLst/>
              </a:prstGeom>
              <a:blipFill>
                <a:blip r:embed="rId6"/>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CE25E455-86C2-407B-BF85-8338244A4C8B}"/>
                  </a:ext>
                </a:extLst>
              </p:cNvPr>
              <p:cNvSpPr txBox="1"/>
              <p:nvPr/>
            </p:nvSpPr>
            <p:spPr>
              <a:xfrm>
                <a:off x="1555712" y="3834988"/>
                <a:ext cx="69018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A</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8" name="テキスト ボックス 37">
                <a:extLst>
                  <a:ext uri="{FF2B5EF4-FFF2-40B4-BE49-F238E27FC236}">
                    <a16:creationId xmlns:a16="http://schemas.microsoft.com/office/drawing/2014/main" id="{CE25E455-86C2-407B-BF85-8338244A4C8B}"/>
                  </a:ext>
                </a:extLst>
              </p:cNvPr>
              <p:cNvSpPr txBox="1">
                <a:spLocks noRot="1" noChangeAspect="1" noMove="1" noResize="1" noEditPoints="1" noAdjustHandles="1" noChangeArrowheads="1" noChangeShapeType="1" noTextEdit="1"/>
              </p:cNvSpPr>
              <p:nvPr/>
            </p:nvSpPr>
            <p:spPr>
              <a:xfrm>
                <a:off x="1555712" y="3834988"/>
                <a:ext cx="690189" cy="338554"/>
              </a:xfrm>
              <a:prstGeom prst="rect">
                <a:avLst/>
              </a:prstGeom>
              <a:blipFill>
                <a:blip r:embed="rId7"/>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30D1DE1C-9555-4BE8-8078-648AC49E500D}"/>
                  </a:ext>
                </a:extLst>
              </p:cNvPr>
              <p:cNvSpPr txBox="1"/>
              <p:nvPr/>
            </p:nvSpPr>
            <p:spPr>
              <a:xfrm>
                <a:off x="1589896" y="5041472"/>
                <a:ext cx="69102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B</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9" name="テキスト ボックス 38">
                <a:extLst>
                  <a:ext uri="{FF2B5EF4-FFF2-40B4-BE49-F238E27FC236}">
                    <a16:creationId xmlns:a16="http://schemas.microsoft.com/office/drawing/2014/main" id="{30D1DE1C-9555-4BE8-8078-648AC49E500D}"/>
                  </a:ext>
                </a:extLst>
              </p:cNvPr>
              <p:cNvSpPr txBox="1">
                <a:spLocks noRot="1" noChangeAspect="1" noMove="1" noResize="1" noEditPoints="1" noAdjustHandles="1" noChangeArrowheads="1" noChangeShapeType="1" noTextEdit="1"/>
              </p:cNvSpPr>
              <p:nvPr/>
            </p:nvSpPr>
            <p:spPr>
              <a:xfrm>
                <a:off x="1589896" y="5041472"/>
                <a:ext cx="691022" cy="338554"/>
              </a:xfrm>
              <a:prstGeom prst="rect">
                <a:avLst/>
              </a:prstGeom>
              <a:blipFill>
                <a:blip r:embed="rId8"/>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34873E32-D652-400A-8E15-BD981F45D0CF}"/>
                  </a:ext>
                </a:extLst>
              </p:cNvPr>
              <p:cNvSpPr txBox="1"/>
              <p:nvPr/>
            </p:nvSpPr>
            <p:spPr>
              <a:xfrm>
                <a:off x="3220252" y="4397793"/>
                <a:ext cx="69102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C</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40" name="テキスト ボックス 39">
                <a:extLst>
                  <a:ext uri="{FF2B5EF4-FFF2-40B4-BE49-F238E27FC236}">
                    <a16:creationId xmlns:a16="http://schemas.microsoft.com/office/drawing/2014/main" id="{34873E32-D652-400A-8E15-BD981F45D0CF}"/>
                  </a:ext>
                </a:extLst>
              </p:cNvPr>
              <p:cNvSpPr txBox="1">
                <a:spLocks noRot="1" noChangeAspect="1" noMove="1" noResize="1" noEditPoints="1" noAdjustHandles="1" noChangeArrowheads="1" noChangeShapeType="1" noTextEdit="1"/>
              </p:cNvSpPr>
              <p:nvPr/>
            </p:nvSpPr>
            <p:spPr>
              <a:xfrm>
                <a:off x="3220252" y="4397793"/>
                <a:ext cx="691022" cy="338554"/>
              </a:xfrm>
              <a:prstGeom prst="rect">
                <a:avLst/>
              </a:prstGeom>
              <a:blipFill>
                <a:blip r:embed="rId9"/>
                <a:stretch>
                  <a:fillRect b="-10714"/>
                </a:stretch>
              </a:blipFill>
            </p:spPr>
            <p:txBody>
              <a:bodyPr/>
              <a:lstStyle/>
              <a:p>
                <a:r>
                  <a:rPr lang="ja-JP" altLang="en-US">
                    <a:noFill/>
                  </a:rPr>
                  <a:t> </a:t>
                </a:r>
              </a:p>
            </p:txBody>
          </p:sp>
        </mc:Fallback>
      </mc:AlternateContent>
      <p:sp>
        <p:nvSpPr>
          <p:cNvPr id="41" name="二等辺三角形 40">
            <a:extLst>
              <a:ext uri="{FF2B5EF4-FFF2-40B4-BE49-F238E27FC236}">
                <a16:creationId xmlns:a16="http://schemas.microsoft.com/office/drawing/2014/main" id="{88F62F96-FB31-4728-B07B-BACC6CAAC58D}"/>
              </a:ext>
            </a:extLst>
          </p:cNvPr>
          <p:cNvSpPr/>
          <p:nvPr/>
        </p:nvSpPr>
        <p:spPr>
          <a:xfrm rot="5400000">
            <a:off x="7730917" y="4100113"/>
            <a:ext cx="504631" cy="2516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43" name="直線矢印コネクタ 42">
            <a:extLst>
              <a:ext uri="{FF2B5EF4-FFF2-40B4-BE49-F238E27FC236}">
                <a16:creationId xmlns:a16="http://schemas.microsoft.com/office/drawing/2014/main" id="{FF7BB4F5-C789-4CCD-9E43-328CBDABECBF}"/>
              </a:ext>
            </a:extLst>
          </p:cNvPr>
          <p:cNvCxnSpPr>
            <a:cxnSpLocks/>
          </p:cNvCxnSpPr>
          <p:nvPr/>
        </p:nvCxnSpPr>
        <p:spPr>
          <a:xfrm flipV="1">
            <a:off x="9054119" y="3151305"/>
            <a:ext cx="0" cy="2142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D31AD992-73ED-48CE-8DB6-F0FF47CAD15A}"/>
                  </a:ext>
                </a:extLst>
              </p:cNvPr>
              <p:cNvSpPr txBox="1"/>
              <p:nvPr/>
            </p:nvSpPr>
            <p:spPr>
              <a:xfrm>
                <a:off x="11129528" y="5362342"/>
                <a:ext cx="787652" cy="261610"/>
              </a:xfrm>
              <a:prstGeom prst="rect">
                <a:avLst/>
              </a:prstGeom>
              <a:noFill/>
            </p:spPr>
            <p:txBody>
              <a:bodyPr wrap="none" rtlCol="0">
                <a:spAutoFit/>
              </a:bodyPr>
              <a:lstStyle/>
              <a:p>
                <a:r>
                  <a:rPr kumimoji="1" lang="ja-JP" altLang="en-US" sz="1100" dirty="0"/>
                  <a:t>ステップ数</a:t>
                </a:r>
                <a14:m>
                  <m:oMath xmlns:m="http://schemas.openxmlformats.org/officeDocument/2006/math">
                    <m:r>
                      <a:rPr kumimoji="1" lang="en-US" altLang="ja-JP" sz="1100" i="1" smtClean="0">
                        <a:latin typeface="Cambria Math" panose="02040503050406030204" pitchFamily="18" charset="0"/>
                      </a:rPr>
                      <m:t>𝑡</m:t>
                    </m:r>
                  </m:oMath>
                </a14:m>
                <a:endParaRPr kumimoji="1" lang="ja-JP" altLang="en-US" sz="1100" dirty="0"/>
              </a:p>
            </p:txBody>
          </p:sp>
        </mc:Choice>
        <mc:Fallback xmlns="">
          <p:sp>
            <p:nvSpPr>
              <p:cNvPr id="44" name="テキスト ボックス 43">
                <a:extLst>
                  <a:ext uri="{FF2B5EF4-FFF2-40B4-BE49-F238E27FC236}">
                    <a16:creationId xmlns:a16="http://schemas.microsoft.com/office/drawing/2014/main" id="{D31AD992-73ED-48CE-8DB6-F0FF47CAD15A}"/>
                  </a:ext>
                </a:extLst>
              </p:cNvPr>
              <p:cNvSpPr txBox="1">
                <a:spLocks noRot="1" noChangeAspect="1" noMove="1" noResize="1" noEditPoints="1" noAdjustHandles="1" noChangeArrowheads="1" noChangeShapeType="1" noTextEdit="1"/>
              </p:cNvSpPr>
              <p:nvPr/>
            </p:nvSpPr>
            <p:spPr>
              <a:xfrm>
                <a:off x="11129528" y="5362342"/>
                <a:ext cx="787652" cy="261610"/>
              </a:xfrm>
              <a:prstGeom prst="rect">
                <a:avLst/>
              </a:prstGeom>
              <a:blipFill>
                <a:blip r:embed="rId10"/>
                <a:stretch>
                  <a:fillRect t="-2326" b="-139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77365D87-B8BE-46BE-914C-1A5749307640}"/>
                  </a:ext>
                </a:extLst>
              </p:cNvPr>
              <p:cNvSpPr txBox="1"/>
              <p:nvPr/>
            </p:nvSpPr>
            <p:spPr>
              <a:xfrm>
                <a:off x="8218170" y="3619698"/>
                <a:ext cx="830677" cy="261610"/>
              </a:xfrm>
              <a:prstGeom prst="rect">
                <a:avLst/>
              </a:prstGeom>
              <a:noFill/>
            </p:spPr>
            <p:txBody>
              <a:bodyPr wrap="none" rtlCol="0">
                <a:spAutoFit/>
              </a:bodyPr>
              <a:lstStyle/>
              <a:p>
                <a:r>
                  <a:rPr kumimoji="1" lang="ja-JP" altLang="en-US" sz="1100" dirty="0"/>
                  <a:t>連続変数</a:t>
                </a:r>
                <a14:m>
                  <m:oMath xmlns:m="http://schemas.openxmlformats.org/officeDocument/2006/math">
                    <m:r>
                      <a:rPr kumimoji="1" lang="en-US" altLang="ja-JP" sz="1100" b="0" i="1" smtClean="0">
                        <a:latin typeface="Cambria Math" panose="02040503050406030204" pitchFamily="18" charset="0"/>
                      </a:rPr>
                      <m:t>𝑥</m:t>
                    </m:r>
                  </m:oMath>
                </a14:m>
                <a:endParaRPr kumimoji="1" lang="ja-JP" altLang="en-US" sz="1100" dirty="0"/>
              </a:p>
            </p:txBody>
          </p:sp>
        </mc:Choice>
        <mc:Fallback xmlns="">
          <p:sp>
            <p:nvSpPr>
              <p:cNvPr id="45" name="テキスト ボックス 44">
                <a:extLst>
                  <a:ext uri="{FF2B5EF4-FFF2-40B4-BE49-F238E27FC236}">
                    <a16:creationId xmlns:a16="http://schemas.microsoft.com/office/drawing/2014/main" id="{77365D87-B8BE-46BE-914C-1A5749307640}"/>
                  </a:ext>
                </a:extLst>
              </p:cNvPr>
              <p:cNvSpPr txBox="1">
                <a:spLocks noRot="1" noChangeAspect="1" noMove="1" noResize="1" noEditPoints="1" noAdjustHandles="1" noChangeArrowheads="1" noChangeShapeType="1" noTextEdit="1"/>
              </p:cNvSpPr>
              <p:nvPr/>
            </p:nvSpPr>
            <p:spPr>
              <a:xfrm>
                <a:off x="8218170" y="3619698"/>
                <a:ext cx="830677" cy="261610"/>
              </a:xfrm>
              <a:prstGeom prst="rect">
                <a:avLst/>
              </a:prstGeom>
              <a:blipFill>
                <a:blip r:embed="rId11"/>
                <a:stretch>
                  <a:fillRect t="-2326" b="-13953"/>
                </a:stretch>
              </a:blipFill>
            </p:spPr>
            <p:txBody>
              <a:bodyPr/>
              <a:lstStyle/>
              <a:p>
                <a:r>
                  <a:rPr lang="ja-JP" altLang="en-US">
                    <a:noFill/>
                  </a:rPr>
                  <a:t> </a:t>
                </a:r>
              </a:p>
            </p:txBody>
          </p:sp>
        </mc:Fallback>
      </mc:AlternateContent>
      <p:cxnSp>
        <p:nvCxnSpPr>
          <p:cNvPr id="46" name="直線矢印コネクタ 45">
            <a:extLst>
              <a:ext uri="{FF2B5EF4-FFF2-40B4-BE49-F238E27FC236}">
                <a16:creationId xmlns:a16="http://schemas.microsoft.com/office/drawing/2014/main" id="{08D89255-A07C-41B4-BD29-CE1201D40DD4}"/>
              </a:ext>
            </a:extLst>
          </p:cNvPr>
          <p:cNvCxnSpPr>
            <a:cxnSpLocks/>
          </p:cNvCxnSpPr>
          <p:nvPr/>
        </p:nvCxnSpPr>
        <p:spPr>
          <a:xfrm flipV="1">
            <a:off x="9054119" y="4186826"/>
            <a:ext cx="28022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AC53E4EE-8505-4C92-831A-51516805024D}"/>
                  </a:ext>
                </a:extLst>
              </p:cNvPr>
              <p:cNvSpPr txBox="1"/>
              <p:nvPr/>
            </p:nvSpPr>
            <p:spPr>
              <a:xfrm>
                <a:off x="8129376" y="4765780"/>
                <a:ext cx="990464" cy="261610"/>
              </a:xfrm>
              <a:prstGeom prst="rect">
                <a:avLst/>
              </a:prstGeom>
              <a:noFill/>
            </p:spPr>
            <p:txBody>
              <a:bodyPr wrap="none" rtlCol="0">
                <a:spAutoFit/>
              </a:bodyPr>
              <a:lstStyle/>
              <a:p>
                <a:r>
                  <a:rPr kumimoji="1" lang="ja-JP" altLang="en-US" sz="1100" dirty="0"/>
                  <a:t>バイナリ変数</a:t>
                </a:r>
                <a14:m>
                  <m:oMath xmlns:m="http://schemas.openxmlformats.org/officeDocument/2006/math">
                    <m:r>
                      <a:rPr kumimoji="1" lang="en-US" altLang="ja-JP" sz="1100" b="0" i="1" smtClean="0">
                        <a:latin typeface="Cambria Math" panose="02040503050406030204" pitchFamily="18" charset="0"/>
                      </a:rPr>
                      <m:t>𝑏</m:t>
                    </m:r>
                  </m:oMath>
                </a14:m>
                <a:endParaRPr kumimoji="1" lang="ja-JP" altLang="en-US" sz="1100" dirty="0"/>
              </a:p>
            </p:txBody>
          </p:sp>
        </mc:Choice>
        <mc:Fallback xmlns="">
          <p:sp>
            <p:nvSpPr>
              <p:cNvPr id="48" name="テキスト ボックス 47">
                <a:extLst>
                  <a:ext uri="{FF2B5EF4-FFF2-40B4-BE49-F238E27FC236}">
                    <a16:creationId xmlns:a16="http://schemas.microsoft.com/office/drawing/2014/main" id="{AC53E4EE-8505-4C92-831A-51516805024D}"/>
                  </a:ext>
                </a:extLst>
              </p:cNvPr>
              <p:cNvSpPr txBox="1">
                <a:spLocks noRot="1" noChangeAspect="1" noMove="1" noResize="1" noEditPoints="1" noAdjustHandles="1" noChangeArrowheads="1" noChangeShapeType="1" noTextEdit="1"/>
              </p:cNvSpPr>
              <p:nvPr/>
            </p:nvSpPr>
            <p:spPr>
              <a:xfrm>
                <a:off x="8129376" y="4765780"/>
                <a:ext cx="990464" cy="261610"/>
              </a:xfrm>
              <a:prstGeom prst="rect">
                <a:avLst/>
              </a:prstGeom>
              <a:blipFill>
                <a:blip r:embed="rId12"/>
                <a:stretch>
                  <a:fillRect t="-2326" b="-13953"/>
                </a:stretch>
              </a:blipFill>
            </p:spPr>
            <p:txBody>
              <a:bodyPr/>
              <a:lstStyle/>
              <a:p>
                <a:r>
                  <a:rPr lang="ja-JP" altLang="en-US">
                    <a:noFill/>
                  </a:rPr>
                  <a:t> </a:t>
                </a:r>
              </a:p>
            </p:txBody>
          </p:sp>
        </mc:Fallback>
      </mc:AlternateContent>
      <p:cxnSp>
        <p:nvCxnSpPr>
          <p:cNvPr id="51" name="直線矢印コネクタ 50">
            <a:extLst>
              <a:ext uri="{FF2B5EF4-FFF2-40B4-BE49-F238E27FC236}">
                <a16:creationId xmlns:a16="http://schemas.microsoft.com/office/drawing/2014/main" id="{ED34C52A-5EB4-43EC-812D-47E208827FF6}"/>
              </a:ext>
            </a:extLst>
          </p:cNvPr>
          <p:cNvCxnSpPr>
            <a:cxnSpLocks/>
          </p:cNvCxnSpPr>
          <p:nvPr/>
        </p:nvCxnSpPr>
        <p:spPr>
          <a:xfrm flipV="1">
            <a:off x="9054119" y="5309553"/>
            <a:ext cx="28022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B96F8950-3D8C-48E2-9E0D-5925CC9CCB1B}"/>
              </a:ext>
            </a:extLst>
          </p:cNvPr>
          <p:cNvSpPr txBox="1"/>
          <p:nvPr/>
        </p:nvSpPr>
        <p:spPr>
          <a:xfrm>
            <a:off x="8694147" y="5144298"/>
            <a:ext cx="269626" cy="276999"/>
          </a:xfrm>
          <a:prstGeom prst="rect">
            <a:avLst/>
          </a:prstGeom>
          <a:noFill/>
        </p:spPr>
        <p:txBody>
          <a:bodyPr wrap="none" rtlCol="0">
            <a:spAutoFit/>
          </a:bodyPr>
          <a:lstStyle/>
          <a:p>
            <a:r>
              <a:rPr kumimoji="1" lang="en-US" altLang="ja-JP" sz="1200" dirty="0"/>
              <a:t>0</a:t>
            </a:r>
            <a:endParaRPr kumimoji="1" lang="ja-JP" altLang="en-US" sz="1200" dirty="0"/>
          </a:p>
        </p:txBody>
      </p:sp>
      <p:sp>
        <p:nvSpPr>
          <p:cNvPr id="53" name="テキスト ボックス 52">
            <a:extLst>
              <a:ext uri="{FF2B5EF4-FFF2-40B4-BE49-F238E27FC236}">
                <a16:creationId xmlns:a16="http://schemas.microsoft.com/office/drawing/2014/main" id="{531C022A-37FC-446E-B8A6-A33426F32CEF}"/>
              </a:ext>
            </a:extLst>
          </p:cNvPr>
          <p:cNvSpPr txBox="1"/>
          <p:nvPr/>
        </p:nvSpPr>
        <p:spPr>
          <a:xfrm>
            <a:off x="8694147" y="4390835"/>
            <a:ext cx="269626" cy="276999"/>
          </a:xfrm>
          <a:prstGeom prst="rect">
            <a:avLst/>
          </a:prstGeom>
          <a:noFill/>
        </p:spPr>
        <p:txBody>
          <a:bodyPr wrap="none" rtlCol="0">
            <a:spAutoFit/>
          </a:bodyPr>
          <a:lstStyle/>
          <a:p>
            <a:r>
              <a:rPr kumimoji="1" lang="en-US" altLang="ja-JP" sz="1200" dirty="0"/>
              <a:t>1</a:t>
            </a:r>
            <a:endParaRPr kumimoji="1" lang="ja-JP" altLang="en-US" sz="1200" dirty="0"/>
          </a:p>
        </p:txBody>
      </p:sp>
      <p:sp>
        <p:nvSpPr>
          <p:cNvPr id="54" name="正方形/長方形 53">
            <a:extLst>
              <a:ext uri="{FF2B5EF4-FFF2-40B4-BE49-F238E27FC236}">
                <a16:creationId xmlns:a16="http://schemas.microsoft.com/office/drawing/2014/main" id="{4088FA46-69BB-4F47-A45A-6666F9A12F28}"/>
              </a:ext>
            </a:extLst>
          </p:cNvPr>
          <p:cNvSpPr/>
          <p:nvPr/>
        </p:nvSpPr>
        <p:spPr>
          <a:xfrm>
            <a:off x="9145811" y="4506065"/>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6" name="正方形/長方形 55">
            <a:extLst>
              <a:ext uri="{FF2B5EF4-FFF2-40B4-BE49-F238E27FC236}">
                <a16:creationId xmlns:a16="http://schemas.microsoft.com/office/drawing/2014/main" id="{7B8E441E-80F8-4906-89FC-8D617BC176B4}"/>
              </a:ext>
            </a:extLst>
          </p:cNvPr>
          <p:cNvSpPr/>
          <p:nvPr/>
        </p:nvSpPr>
        <p:spPr>
          <a:xfrm>
            <a:off x="9554734" y="4506065"/>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7" name="正方形/長方形 56">
            <a:extLst>
              <a:ext uri="{FF2B5EF4-FFF2-40B4-BE49-F238E27FC236}">
                <a16:creationId xmlns:a16="http://schemas.microsoft.com/office/drawing/2014/main" id="{DE0510CE-49FA-4DF9-8560-EBFC6F8B6A6E}"/>
              </a:ext>
            </a:extLst>
          </p:cNvPr>
          <p:cNvSpPr/>
          <p:nvPr/>
        </p:nvSpPr>
        <p:spPr>
          <a:xfrm>
            <a:off x="9992884" y="5270635"/>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8" name="正方形/長方形 57">
            <a:extLst>
              <a:ext uri="{FF2B5EF4-FFF2-40B4-BE49-F238E27FC236}">
                <a16:creationId xmlns:a16="http://schemas.microsoft.com/office/drawing/2014/main" id="{DECA462B-2F99-4EB3-8C19-6AE4C11A6240}"/>
              </a:ext>
            </a:extLst>
          </p:cNvPr>
          <p:cNvSpPr/>
          <p:nvPr/>
        </p:nvSpPr>
        <p:spPr>
          <a:xfrm>
            <a:off x="10471996" y="4506065"/>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9" name="正方形/長方形 58">
            <a:extLst>
              <a:ext uri="{FF2B5EF4-FFF2-40B4-BE49-F238E27FC236}">
                <a16:creationId xmlns:a16="http://schemas.microsoft.com/office/drawing/2014/main" id="{D73111F4-229C-40E0-B62F-8ED1EDF28261}"/>
              </a:ext>
            </a:extLst>
          </p:cNvPr>
          <p:cNvSpPr/>
          <p:nvPr/>
        </p:nvSpPr>
        <p:spPr>
          <a:xfrm>
            <a:off x="10965372" y="4506065"/>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正方形/長方形 59">
            <a:extLst>
              <a:ext uri="{FF2B5EF4-FFF2-40B4-BE49-F238E27FC236}">
                <a16:creationId xmlns:a16="http://schemas.microsoft.com/office/drawing/2014/main" id="{4132045E-F0AF-4657-90ED-85537744CBEA}"/>
              </a:ext>
            </a:extLst>
          </p:cNvPr>
          <p:cNvSpPr/>
          <p:nvPr/>
        </p:nvSpPr>
        <p:spPr>
          <a:xfrm>
            <a:off x="11452021" y="4506065"/>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1" name="テキスト ボックス 60">
            <a:extLst>
              <a:ext uri="{FF2B5EF4-FFF2-40B4-BE49-F238E27FC236}">
                <a16:creationId xmlns:a16="http://schemas.microsoft.com/office/drawing/2014/main" id="{67E152C7-5D71-4B88-A454-B5C9AAFAFF0F}"/>
              </a:ext>
            </a:extLst>
          </p:cNvPr>
          <p:cNvSpPr txBox="1"/>
          <p:nvPr/>
        </p:nvSpPr>
        <p:spPr>
          <a:xfrm>
            <a:off x="8694147" y="3970172"/>
            <a:ext cx="269626" cy="276999"/>
          </a:xfrm>
          <a:prstGeom prst="rect">
            <a:avLst/>
          </a:prstGeom>
          <a:noFill/>
        </p:spPr>
        <p:txBody>
          <a:bodyPr wrap="none" rtlCol="0">
            <a:spAutoFit/>
          </a:bodyPr>
          <a:lstStyle/>
          <a:p>
            <a:r>
              <a:rPr kumimoji="1" lang="en-US" altLang="ja-JP" sz="1200" dirty="0"/>
              <a:t>0</a:t>
            </a:r>
            <a:endParaRPr kumimoji="1" lang="ja-JP" altLang="en-US" sz="1200" dirty="0"/>
          </a:p>
        </p:txBody>
      </p:sp>
      <p:sp>
        <p:nvSpPr>
          <p:cNvPr id="63" name="正方形/長方形 62">
            <a:extLst>
              <a:ext uri="{FF2B5EF4-FFF2-40B4-BE49-F238E27FC236}">
                <a16:creationId xmlns:a16="http://schemas.microsoft.com/office/drawing/2014/main" id="{7318241F-1A6F-442F-8C79-C4E89B686DF8}"/>
              </a:ext>
            </a:extLst>
          </p:cNvPr>
          <p:cNvSpPr/>
          <p:nvPr/>
        </p:nvSpPr>
        <p:spPr>
          <a:xfrm>
            <a:off x="9145811" y="344879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4" name="正方形/長方形 63">
            <a:extLst>
              <a:ext uri="{FF2B5EF4-FFF2-40B4-BE49-F238E27FC236}">
                <a16:creationId xmlns:a16="http://schemas.microsoft.com/office/drawing/2014/main" id="{013135D9-B270-45DE-8F9F-703D797ED7B9}"/>
              </a:ext>
            </a:extLst>
          </p:cNvPr>
          <p:cNvSpPr/>
          <p:nvPr/>
        </p:nvSpPr>
        <p:spPr>
          <a:xfrm>
            <a:off x="9554734" y="3686679"/>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5" name="正方形/長方形 64">
            <a:extLst>
              <a:ext uri="{FF2B5EF4-FFF2-40B4-BE49-F238E27FC236}">
                <a16:creationId xmlns:a16="http://schemas.microsoft.com/office/drawing/2014/main" id="{71D15675-2BCE-47EB-B3CC-EE56043D2FE6}"/>
              </a:ext>
            </a:extLst>
          </p:cNvPr>
          <p:cNvSpPr/>
          <p:nvPr/>
        </p:nvSpPr>
        <p:spPr>
          <a:xfrm>
            <a:off x="10471996" y="3781808"/>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6" name="正方形/長方形 65">
            <a:extLst>
              <a:ext uri="{FF2B5EF4-FFF2-40B4-BE49-F238E27FC236}">
                <a16:creationId xmlns:a16="http://schemas.microsoft.com/office/drawing/2014/main" id="{709F1470-E88A-4BFF-BA41-141564E815FF}"/>
              </a:ext>
            </a:extLst>
          </p:cNvPr>
          <p:cNvSpPr/>
          <p:nvPr/>
        </p:nvSpPr>
        <p:spPr>
          <a:xfrm>
            <a:off x="10965372" y="3600764"/>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正方形/長方形 66">
            <a:extLst>
              <a:ext uri="{FF2B5EF4-FFF2-40B4-BE49-F238E27FC236}">
                <a16:creationId xmlns:a16="http://schemas.microsoft.com/office/drawing/2014/main" id="{FA92BB54-1787-495B-BE9D-83F69184B182}"/>
              </a:ext>
            </a:extLst>
          </p:cNvPr>
          <p:cNvSpPr/>
          <p:nvPr/>
        </p:nvSpPr>
        <p:spPr>
          <a:xfrm>
            <a:off x="11452021" y="3409391"/>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正方形/長方形 67">
            <a:extLst>
              <a:ext uri="{FF2B5EF4-FFF2-40B4-BE49-F238E27FC236}">
                <a16:creationId xmlns:a16="http://schemas.microsoft.com/office/drawing/2014/main" id="{88EEEFF0-D6CF-49BD-AF85-041C4D189D94}"/>
              </a:ext>
            </a:extLst>
          </p:cNvPr>
          <p:cNvSpPr/>
          <p:nvPr/>
        </p:nvSpPr>
        <p:spPr>
          <a:xfrm>
            <a:off x="9992884" y="4134354"/>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70" name="直線コネクタ 69">
            <a:extLst>
              <a:ext uri="{FF2B5EF4-FFF2-40B4-BE49-F238E27FC236}">
                <a16:creationId xmlns:a16="http://schemas.microsoft.com/office/drawing/2014/main" id="{22E146C4-1A92-4A36-9C04-0F0277DD6B5D}"/>
              </a:ext>
            </a:extLst>
          </p:cNvPr>
          <p:cNvCxnSpPr>
            <a:stCxn id="54" idx="3"/>
            <a:endCxn id="56" idx="1"/>
          </p:cNvCxnSpPr>
          <p:nvPr/>
        </p:nvCxnSpPr>
        <p:spPr>
          <a:xfrm>
            <a:off x="9217811" y="4542065"/>
            <a:ext cx="336923"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C743E6F6-9CAB-46C1-A56A-4BF520552786}"/>
              </a:ext>
            </a:extLst>
          </p:cNvPr>
          <p:cNvCxnSpPr>
            <a:cxnSpLocks/>
            <a:stCxn id="58" idx="3"/>
            <a:endCxn id="59" idx="1"/>
          </p:cNvCxnSpPr>
          <p:nvPr/>
        </p:nvCxnSpPr>
        <p:spPr>
          <a:xfrm>
            <a:off x="10543996" y="4542065"/>
            <a:ext cx="421376"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2917694C-2881-4B04-904C-9CA265B43793}"/>
              </a:ext>
            </a:extLst>
          </p:cNvPr>
          <p:cNvCxnSpPr>
            <a:cxnSpLocks/>
            <a:stCxn id="59" idx="3"/>
            <a:endCxn id="60" idx="1"/>
          </p:cNvCxnSpPr>
          <p:nvPr/>
        </p:nvCxnSpPr>
        <p:spPr>
          <a:xfrm>
            <a:off x="11037372" y="4542065"/>
            <a:ext cx="414649"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A0EAE42F-E0EA-4887-B3B2-33DB5B611485}"/>
              </a:ext>
            </a:extLst>
          </p:cNvPr>
          <p:cNvCxnSpPr>
            <a:cxnSpLocks/>
            <a:stCxn id="57" idx="0"/>
            <a:endCxn id="58" idx="2"/>
          </p:cNvCxnSpPr>
          <p:nvPr/>
        </p:nvCxnSpPr>
        <p:spPr>
          <a:xfrm flipV="1">
            <a:off x="10028884" y="4578065"/>
            <a:ext cx="479112" cy="69257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E9DB4A3E-E269-4246-AD19-29B914D2019A}"/>
              </a:ext>
            </a:extLst>
          </p:cNvPr>
          <p:cNvCxnSpPr>
            <a:cxnSpLocks/>
            <a:stCxn id="56" idx="2"/>
            <a:endCxn id="57" idx="0"/>
          </p:cNvCxnSpPr>
          <p:nvPr/>
        </p:nvCxnSpPr>
        <p:spPr>
          <a:xfrm>
            <a:off x="9590734" y="4578065"/>
            <a:ext cx="438150" cy="69257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CC59491B-7977-49E1-ADC9-9F860BD335F7}"/>
              </a:ext>
            </a:extLst>
          </p:cNvPr>
          <p:cNvCxnSpPr>
            <a:cxnSpLocks/>
            <a:stCxn id="63" idx="3"/>
            <a:endCxn id="64" idx="1"/>
          </p:cNvCxnSpPr>
          <p:nvPr/>
        </p:nvCxnSpPr>
        <p:spPr>
          <a:xfrm>
            <a:off x="9217811" y="3484790"/>
            <a:ext cx="336923" cy="23788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24260184-49AB-430F-8760-7BF44A7B606B}"/>
              </a:ext>
            </a:extLst>
          </p:cNvPr>
          <p:cNvCxnSpPr>
            <a:cxnSpLocks/>
            <a:stCxn id="64" idx="3"/>
            <a:endCxn id="68" idx="0"/>
          </p:cNvCxnSpPr>
          <p:nvPr/>
        </p:nvCxnSpPr>
        <p:spPr>
          <a:xfrm>
            <a:off x="9626734" y="3722679"/>
            <a:ext cx="402150" cy="411675"/>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809E72CE-8411-4190-8AC1-C0605E181C07}"/>
              </a:ext>
            </a:extLst>
          </p:cNvPr>
          <p:cNvCxnSpPr>
            <a:cxnSpLocks/>
            <a:stCxn id="65" idx="1"/>
            <a:endCxn id="68" idx="0"/>
          </p:cNvCxnSpPr>
          <p:nvPr/>
        </p:nvCxnSpPr>
        <p:spPr>
          <a:xfrm flipH="1">
            <a:off x="10028884" y="3817808"/>
            <a:ext cx="443112" cy="316546"/>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87E3FD8D-186D-4C43-99CC-9EF199D1C258}"/>
              </a:ext>
            </a:extLst>
          </p:cNvPr>
          <p:cNvCxnSpPr>
            <a:cxnSpLocks/>
            <a:stCxn id="66" idx="1"/>
            <a:endCxn id="65" idx="3"/>
          </p:cNvCxnSpPr>
          <p:nvPr/>
        </p:nvCxnSpPr>
        <p:spPr>
          <a:xfrm flipH="1">
            <a:off x="10543996" y="3636764"/>
            <a:ext cx="421376" cy="181044"/>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BAEF264D-9C54-43E0-B137-075EFDF6F08F}"/>
              </a:ext>
            </a:extLst>
          </p:cNvPr>
          <p:cNvCxnSpPr>
            <a:cxnSpLocks/>
            <a:stCxn id="67" idx="1"/>
            <a:endCxn id="66" idx="3"/>
          </p:cNvCxnSpPr>
          <p:nvPr/>
        </p:nvCxnSpPr>
        <p:spPr>
          <a:xfrm flipH="1">
            <a:off x="11037372" y="3445391"/>
            <a:ext cx="414649" cy="191373"/>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9" name="テキスト ボックス 98">
            <a:extLst>
              <a:ext uri="{FF2B5EF4-FFF2-40B4-BE49-F238E27FC236}">
                <a16:creationId xmlns:a16="http://schemas.microsoft.com/office/drawing/2014/main" id="{9D6BB0F4-CCF9-47B4-8516-9A1ADC274ED6}"/>
              </a:ext>
            </a:extLst>
          </p:cNvPr>
          <p:cNvSpPr txBox="1"/>
          <p:nvPr/>
        </p:nvSpPr>
        <p:spPr>
          <a:xfrm>
            <a:off x="5201454" y="2590776"/>
            <a:ext cx="2031325" cy="369332"/>
          </a:xfrm>
          <a:prstGeom prst="rect">
            <a:avLst/>
          </a:prstGeom>
          <a:noFill/>
        </p:spPr>
        <p:txBody>
          <a:bodyPr wrap="none" rtlCol="0">
            <a:spAutoFit/>
          </a:bodyPr>
          <a:lstStyle/>
          <a:p>
            <a:r>
              <a:rPr kumimoji="1" lang="ja-JP" altLang="en-US" b="1" dirty="0">
                <a:solidFill>
                  <a:schemeClr val="accent3"/>
                </a:solidFill>
              </a:rPr>
              <a:t>最適化問題定式化</a:t>
            </a:r>
          </a:p>
        </p:txBody>
      </p:sp>
      <p:sp>
        <p:nvSpPr>
          <p:cNvPr id="100" name="テキスト ボックス 99">
            <a:extLst>
              <a:ext uri="{FF2B5EF4-FFF2-40B4-BE49-F238E27FC236}">
                <a16:creationId xmlns:a16="http://schemas.microsoft.com/office/drawing/2014/main" id="{E9CEADB4-8C74-436B-944E-0BF6425C18FB}"/>
              </a:ext>
            </a:extLst>
          </p:cNvPr>
          <p:cNvSpPr txBox="1"/>
          <p:nvPr/>
        </p:nvSpPr>
        <p:spPr>
          <a:xfrm>
            <a:off x="3515424" y="3623262"/>
            <a:ext cx="732893" cy="338554"/>
          </a:xfrm>
          <a:prstGeom prst="rect">
            <a:avLst/>
          </a:prstGeom>
          <a:noFill/>
        </p:spPr>
        <p:txBody>
          <a:bodyPr wrap="none" rtlCol="0">
            <a:spAutoFit/>
          </a:bodyPr>
          <a:lstStyle/>
          <a:p>
            <a:r>
              <a:rPr lang="en-US" altLang="ja-JP" sz="1600" dirty="0"/>
              <a:t>(</a:t>
            </a:r>
            <a:r>
              <a:rPr lang="ja-JP" altLang="en-US" sz="1600" dirty="0"/>
              <a:t>品質</a:t>
            </a:r>
            <a:r>
              <a:rPr lang="en-US" altLang="ja-JP" sz="1600" dirty="0"/>
              <a:t>)</a:t>
            </a:r>
            <a:endParaRPr kumimoji="1" lang="ja-JP" altLang="en-US" sz="1600" dirty="0"/>
          </a:p>
        </p:txBody>
      </p:sp>
      <p:sp>
        <p:nvSpPr>
          <p:cNvPr id="78" name="フローチャート: 準備 77">
            <a:extLst>
              <a:ext uri="{FF2B5EF4-FFF2-40B4-BE49-F238E27FC236}">
                <a16:creationId xmlns:a16="http://schemas.microsoft.com/office/drawing/2014/main" id="{D7FF5E91-AFEA-46B9-9852-60E02554D871}"/>
              </a:ext>
            </a:extLst>
          </p:cNvPr>
          <p:cNvSpPr/>
          <p:nvPr/>
        </p:nvSpPr>
        <p:spPr>
          <a:xfrm>
            <a:off x="764526" y="5536067"/>
            <a:ext cx="360000" cy="360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9" name="テキスト ボックス 78">
            <a:extLst>
              <a:ext uri="{FF2B5EF4-FFF2-40B4-BE49-F238E27FC236}">
                <a16:creationId xmlns:a16="http://schemas.microsoft.com/office/drawing/2014/main" id="{D9AD5964-047C-4807-A02F-F713FCCA00E1}"/>
              </a:ext>
            </a:extLst>
          </p:cNvPr>
          <p:cNvSpPr txBox="1"/>
          <p:nvPr/>
        </p:nvSpPr>
        <p:spPr>
          <a:xfrm>
            <a:off x="9495098" y="5507984"/>
            <a:ext cx="1470274" cy="307777"/>
          </a:xfrm>
          <a:prstGeom prst="rect">
            <a:avLst/>
          </a:prstGeom>
          <a:noFill/>
        </p:spPr>
        <p:txBody>
          <a:bodyPr wrap="none" rtlCol="0">
            <a:spAutoFit/>
          </a:bodyPr>
          <a:lstStyle/>
          <a:p>
            <a:r>
              <a:rPr kumimoji="1" lang="ja-JP" altLang="en-US" sz="1400" dirty="0"/>
              <a:t>操業コスト＝〇〇</a:t>
            </a:r>
          </a:p>
        </p:txBody>
      </p:sp>
      <mc:AlternateContent xmlns:mc="http://schemas.openxmlformats.org/markup-compatibility/2006" xmlns:a14="http://schemas.microsoft.com/office/drawing/2010/main">
        <mc:Choice Requires="a14">
          <p:sp>
            <p:nvSpPr>
              <p:cNvPr id="101" name="テキスト ボックス 100">
                <a:extLst>
                  <a:ext uri="{FF2B5EF4-FFF2-40B4-BE49-F238E27FC236}">
                    <a16:creationId xmlns:a16="http://schemas.microsoft.com/office/drawing/2014/main" id="{20F7E41D-2718-4B00-9216-32D9ED8748E5}"/>
                  </a:ext>
                </a:extLst>
              </p:cNvPr>
              <p:cNvSpPr txBox="1"/>
              <p:nvPr/>
            </p:nvSpPr>
            <p:spPr>
              <a:xfrm>
                <a:off x="5653145" y="3166309"/>
                <a:ext cx="71533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1" i="1" smtClean="0">
                          <a:solidFill>
                            <a:schemeClr val="accent1"/>
                          </a:solidFill>
                          <a:latin typeface="Cambria Math" panose="02040503050406030204" pitchFamily="18" charset="0"/>
                        </a:rPr>
                        <m:t>𝒙</m:t>
                      </m:r>
                      <m:r>
                        <a:rPr kumimoji="1" lang="en-US" altLang="ja-JP" sz="1400" b="0" i="1" smtClean="0">
                          <a:latin typeface="Cambria Math" panose="02040503050406030204" pitchFamily="18" charset="0"/>
                        </a:rPr>
                        <m:t>,</m:t>
                      </m:r>
                      <m:r>
                        <a:rPr kumimoji="1" lang="en-US" altLang="ja-JP" sz="1400" b="1" i="1" smtClean="0">
                          <a:solidFill>
                            <a:schemeClr val="accent1"/>
                          </a:solidFill>
                          <a:latin typeface="Cambria Math" panose="02040503050406030204" pitchFamily="18" charset="0"/>
                        </a:rPr>
                        <m:t>𝒃</m:t>
                      </m:r>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101" name="テキスト ボックス 100">
                <a:extLst>
                  <a:ext uri="{FF2B5EF4-FFF2-40B4-BE49-F238E27FC236}">
                    <a16:creationId xmlns:a16="http://schemas.microsoft.com/office/drawing/2014/main" id="{20F7E41D-2718-4B00-9216-32D9ED8748E5}"/>
                  </a:ext>
                </a:extLst>
              </p:cNvPr>
              <p:cNvSpPr txBox="1">
                <a:spLocks noRot="1" noChangeAspect="1" noMove="1" noResize="1" noEditPoints="1" noAdjustHandles="1" noChangeArrowheads="1" noChangeShapeType="1" noTextEdit="1"/>
              </p:cNvSpPr>
              <p:nvPr/>
            </p:nvSpPr>
            <p:spPr>
              <a:xfrm>
                <a:off x="5653145" y="3166309"/>
                <a:ext cx="715330" cy="307777"/>
              </a:xfrm>
              <a:prstGeom prst="rect">
                <a:avLst/>
              </a:prstGeom>
              <a:blipFill>
                <a:blip r:embed="rId13"/>
                <a:stretch>
                  <a:fillRect b="-78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 name="テキスト ボックス 103">
                <a:extLst>
                  <a:ext uri="{FF2B5EF4-FFF2-40B4-BE49-F238E27FC236}">
                    <a16:creationId xmlns:a16="http://schemas.microsoft.com/office/drawing/2014/main" id="{50757C1A-82F5-4F1F-9F2C-978DE94AE950}"/>
                  </a:ext>
                </a:extLst>
              </p:cNvPr>
              <p:cNvSpPr txBox="1"/>
              <p:nvPr/>
            </p:nvSpPr>
            <p:spPr>
              <a:xfrm>
                <a:off x="4731473" y="3166716"/>
                <a:ext cx="8467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400" b="0" i="0" smtClean="0">
                          <a:latin typeface="Cambria Math" panose="02040503050406030204" pitchFamily="18" charset="0"/>
                        </a:rPr>
                        <m:t>minimize</m:t>
                      </m:r>
                    </m:oMath>
                  </m:oMathPara>
                </a14:m>
                <a:endParaRPr kumimoji="1" lang="ja-JP" altLang="en-US" sz="1400" dirty="0"/>
              </a:p>
            </p:txBody>
          </p:sp>
        </mc:Choice>
        <mc:Fallback xmlns="">
          <p:sp>
            <p:nvSpPr>
              <p:cNvPr id="104" name="テキスト ボックス 103">
                <a:extLst>
                  <a:ext uri="{FF2B5EF4-FFF2-40B4-BE49-F238E27FC236}">
                    <a16:creationId xmlns:a16="http://schemas.microsoft.com/office/drawing/2014/main" id="{50757C1A-82F5-4F1F-9F2C-978DE94AE950}"/>
                  </a:ext>
                </a:extLst>
              </p:cNvPr>
              <p:cNvSpPr txBox="1">
                <a:spLocks noRot="1" noChangeAspect="1" noMove="1" noResize="1" noEditPoints="1" noAdjustHandles="1" noChangeArrowheads="1" noChangeShapeType="1" noTextEdit="1"/>
              </p:cNvSpPr>
              <p:nvPr/>
            </p:nvSpPr>
            <p:spPr>
              <a:xfrm>
                <a:off x="4731473" y="3166716"/>
                <a:ext cx="846706" cy="307777"/>
              </a:xfrm>
              <a:prstGeom prst="rect">
                <a:avLst/>
              </a:prstGeom>
              <a:blipFill>
                <a:blip r:embed="rId14"/>
                <a:stretch>
                  <a:fillRect r="-1439"/>
                </a:stretch>
              </a:blipFill>
            </p:spPr>
            <p:txBody>
              <a:bodyPr/>
              <a:lstStyle/>
              <a:p>
                <a:r>
                  <a:rPr lang="ja-JP" altLang="en-US">
                    <a:noFill/>
                  </a:rPr>
                  <a:t> </a:t>
                </a:r>
              </a:p>
            </p:txBody>
          </p:sp>
        </mc:Fallback>
      </mc:AlternateContent>
      <p:sp>
        <p:nvSpPr>
          <p:cNvPr id="109" name="テキスト ボックス 108">
            <a:extLst>
              <a:ext uri="{FF2B5EF4-FFF2-40B4-BE49-F238E27FC236}">
                <a16:creationId xmlns:a16="http://schemas.microsoft.com/office/drawing/2014/main" id="{5D04CAF5-CB61-4E77-946F-E6BA74AD279C}"/>
              </a:ext>
            </a:extLst>
          </p:cNvPr>
          <p:cNvSpPr txBox="1"/>
          <p:nvPr/>
        </p:nvSpPr>
        <p:spPr>
          <a:xfrm>
            <a:off x="6583424" y="3166309"/>
            <a:ext cx="1050288" cy="307777"/>
          </a:xfrm>
          <a:prstGeom prst="rect">
            <a:avLst/>
          </a:prstGeom>
          <a:noFill/>
        </p:spPr>
        <p:txBody>
          <a:bodyPr wrap="none" rtlCol="0">
            <a:spAutoFit/>
          </a:bodyPr>
          <a:lstStyle/>
          <a:p>
            <a:r>
              <a:rPr kumimoji="1" lang="en-US" altLang="ja-JP" sz="1400" dirty="0"/>
              <a:t>(</a:t>
            </a:r>
            <a:r>
              <a:rPr kumimoji="1" lang="ja-JP" altLang="en-US" sz="1400" dirty="0"/>
              <a:t>操業コスト</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CCD9C337-479F-4231-B8B4-B1DA7345D045}"/>
                  </a:ext>
                </a:extLst>
              </p:cNvPr>
              <p:cNvSpPr txBox="1"/>
              <p:nvPr/>
            </p:nvSpPr>
            <p:spPr>
              <a:xfrm>
                <a:off x="4676789" y="3457235"/>
                <a:ext cx="8467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400" b="0" i="0" smtClean="0">
                          <a:latin typeface="Cambria Math" panose="02040503050406030204" pitchFamily="18" charset="0"/>
                        </a:rPr>
                        <m:t>subj</m:t>
                      </m:r>
                      <m:r>
                        <a:rPr kumimoji="1" lang="en-US" altLang="ja-JP" sz="1400" b="0" i="0" smtClean="0">
                          <a:latin typeface="Cambria Math" panose="02040503050406030204" pitchFamily="18" charset="0"/>
                        </a:rPr>
                        <m:t>.</m:t>
                      </m:r>
                      <m:r>
                        <m:rPr>
                          <m:sty m:val="p"/>
                        </m:rPr>
                        <a:rPr kumimoji="1" lang="en-US" altLang="ja-JP" sz="1400" b="0" i="0" smtClean="0">
                          <a:latin typeface="Cambria Math" panose="02040503050406030204" pitchFamily="18" charset="0"/>
                        </a:rPr>
                        <m:t>to</m:t>
                      </m:r>
                    </m:oMath>
                  </m:oMathPara>
                </a14:m>
                <a:endParaRPr kumimoji="1" lang="ja-JP" altLang="en-US" sz="1400" dirty="0"/>
              </a:p>
            </p:txBody>
          </p:sp>
        </mc:Choice>
        <mc:Fallback xmlns="">
          <p:sp>
            <p:nvSpPr>
              <p:cNvPr id="110" name="テキスト ボックス 109">
                <a:extLst>
                  <a:ext uri="{FF2B5EF4-FFF2-40B4-BE49-F238E27FC236}">
                    <a16:creationId xmlns:a16="http://schemas.microsoft.com/office/drawing/2014/main" id="{CCD9C337-479F-4231-B8B4-B1DA7345D045}"/>
                  </a:ext>
                </a:extLst>
              </p:cNvPr>
              <p:cNvSpPr txBox="1">
                <a:spLocks noRot="1" noChangeAspect="1" noMove="1" noResize="1" noEditPoints="1" noAdjustHandles="1" noChangeArrowheads="1" noChangeShapeType="1" noTextEdit="1"/>
              </p:cNvSpPr>
              <p:nvPr/>
            </p:nvSpPr>
            <p:spPr>
              <a:xfrm>
                <a:off x="4676789" y="3457235"/>
                <a:ext cx="846706" cy="307777"/>
              </a:xfrm>
              <a:prstGeom prst="rect">
                <a:avLst/>
              </a:prstGeom>
              <a:blipFill>
                <a:blip r:embed="rId15"/>
                <a:stretch>
                  <a:fillRect b="-7843"/>
                </a:stretch>
              </a:blipFill>
            </p:spPr>
            <p:txBody>
              <a:bodyPr/>
              <a:lstStyle/>
              <a:p>
                <a:r>
                  <a:rPr lang="ja-JP" altLang="en-US">
                    <a:noFill/>
                  </a:rPr>
                  <a:t> </a:t>
                </a:r>
              </a:p>
            </p:txBody>
          </p:sp>
        </mc:Fallback>
      </mc:AlternateContent>
      <p:sp>
        <p:nvSpPr>
          <p:cNvPr id="111" name="テキスト ボックス 110">
            <a:extLst>
              <a:ext uri="{FF2B5EF4-FFF2-40B4-BE49-F238E27FC236}">
                <a16:creationId xmlns:a16="http://schemas.microsoft.com/office/drawing/2014/main" id="{A59A247D-ED43-4EB9-BDA7-53E1AC152E6F}"/>
              </a:ext>
            </a:extLst>
          </p:cNvPr>
          <p:cNvSpPr txBox="1"/>
          <p:nvPr/>
        </p:nvSpPr>
        <p:spPr>
          <a:xfrm>
            <a:off x="6817099" y="3799972"/>
            <a:ext cx="841897" cy="307777"/>
          </a:xfrm>
          <a:prstGeom prst="rect">
            <a:avLst/>
          </a:prstGeom>
          <a:noFill/>
        </p:spPr>
        <p:txBody>
          <a:bodyPr wrap="none" rtlCol="0">
            <a:spAutoFit/>
          </a:bodyPr>
          <a:lstStyle/>
          <a:p>
            <a:r>
              <a:rPr kumimoji="1" lang="en-US" altLang="ja-JP" sz="1400" dirty="0"/>
              <a:t>(</a:t>
            </a:r>
            <a:r>
              <a:rPr kumimoji="1" lang="ja-JP" altLang="en-US" sz="1400" dirty="0"/>
              <a:t>上下限</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2" name="テキスト ボックス 111">
                <a:extLst>
                  <a:ext uri="{FF2B5EF4-FFF2-40B4-BE49-F238E27FC236}">
                    <a16:creationId xmlns:a16="http://schemas.microsoft.com/office/drawing/2014/main" id="{FBE63071-9872-491F-B038-82AF744A6DDC}"/>
                  </a:ext>
                </a:extLst>
              </p:cNvPr>
              <p:cNvSpPr txBox="1"/>
              <p:nvPr/>
            </p:nvSpPr>
            <p:spPr>
              <a:xfrm>
                <a:off x="5006672" y="3804853"/>
                <a:ext cx="184614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𝐿</m:t>
                          </m:r>
                        </m:e>
                        <m:sub>
                          <m:r>
                            <a:rPr kumimoji="1" lang="en-US" altLang="ja-JP" sz="1400" i="1">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b="0" i="1" smtClean="0">
                              <a:solidFill>
                                <a:schemeClr val="accent1"/>
                              </a:solidFill>
                              <a:latin typeface="Cambria Math" panose="02040503050406030204" pitchFamily="18" charset="0"/>
                            </a:rPr>
                            <m:t>𝑛</m:t>
                          </m:r>
                        </m:sub>
                      </m:sSub>
                      <m:d>
                        <m:dPr>
                          <m:begChr m:val="["/>
                          <m:endChr m:val="]"/>
                          <m:ctrlPr>
                            <a:rPr kumimoji="1" lang="en-US" altLang="ja-JP" sz="1400" i="1" smtClean="0">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𝑈</m:t>
                          </m:r>
                        </m:e>
                        <m:sub>
                          <m:r>
                            <a:rPr kumimoji="1" lang="en-US" altLang="ja-JP" sz="1400" i="1">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112" name="テキスト ボックス 111">
                <a:extLst>
                  <a:ext uri="{FF2B5EF4-FFF2-40B4-BE49-F238E27FC236}">
                    <a16:creationId xmlns:a16="http://schemas.microsoft.com/office/drawing/2014/main" id="{FBE63071-9872-491F-B038-82AF744A6DDC}"/>
                  </a:ext>
                </a:extLst>
              </p:cNvPr>
              <p:cNvSpPr txBox="1">
                <a:spLocks noRot="1" noChangeAspect="1" noMove="1" noResize="1" noEditPoints="1" noAdjustHandles="1" noChangeArrowheads="1" noChangeShapeType="1" noTextEdit="1"/>
              </p:cNvSpPr>
              <p:nvPr/>
            </p:nvSpPr>
            <p:spPr>
              <a:xfrm>
                <a:off x="5006672" y="3804853"/>
                <a:ext cx="1846149" cy="307777"/>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3" name="テキスト ボックス 112">
                <a:extLst>
                  <a:ext uri="{FF2B5EF4-FFF2-40B4-BE49-F238E27FC236}">
                    <a16:creationId xmlns:a16="http://schemas.microsoft.com/office/drawing/2014/main" id="{3DE1D0ED-807E-4495-8678-91D90895CAFC}"/>
                  </a:ext>
                </a:extLst>
              </p:cNvPr>
              <p:cNvSpPr txBox="1"/>
              <p:nvPr/>
            </p:nvSpPr>
            <p:spPr>
              <a:xfrm>
                <a:off x="5006671" y="4215394"/>
                <a:ext cx="184614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b="0" i="1" smtClean="0">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𝑃</m:t>
                          </m:r>
                        </m:e>
                        <m:sub>
                          <m:r>
                            <a:rPr kumimoji="1" lang="en-US" altLang="ja-JP" sz="1400" b="0" i="1" smtClean="0">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113" name="テキスト ボックス 112">
                <a:extLst>
                  <a:ext uri="{FF2B5EF4-FFF2-40B4-BE49-F238E27FC236}">
                    <a16:creationId xmlns:a16="http://schemas.microsoft.com/office/drawing/2014/main" id="{3DE1D0ED-807E-4495-8678-91D90895CAFC}"/>
                  </a:ext>
                </a:extLst>
              </p:cNvPr>
              <p:cNvSpPr txBox="1">
                <a:spLocks noRot="1" noChangeAspect="1" noMove="1" noResize="1" noEditPoints="1" noAdjustHandles="1" noChangeArrowheads="1" noChangeShapeType="1" noTextEdit="1"/>
              </p:cNvSpPr>
              <p:nvPr/>
            </p:nvSpPr>
            <p:spPr>
              <a:xfrm>
                <a:off x="5006671" y="4215394"/>
                <a:ext cx="1846149" cy="307777"/>
              </a:xfrm>
              <a:prstGeom prst="rect">
                <a:avLst/>
              </a:prstGeom>
              <a:blipFill>
                <a:blip r:embed="rId17"/>
                <a:stretch>
                  <a:fillRect/>
                </a:stretch>
              </a:blipFill>
            </p:spPr>
            <p:txBody>
              <a:bodyPr/>
              <a:lstStyle/>
              <a:p>
                <a:r>
                  <a:rPr lang="ja-JP" altLang="en-US">
                    <a:noFill/>
                  </a:rPr>
                  <a:t> </a:t>
                </a:r>
              </a:p>
            </p:txBody>
          </p:sp>
        </mc:Fallback>
      </mc:AlternateContent>
      <p:sp>
        <p:nvSpPr>
          <p:cNvPr id="114" name="テキスト ボックス 113">
            <a:extLst>
              <a:ext uri="{FF2B5EF4-FFF2-40B4-BE49-F238E27FC236}">
                <a16:creationId xmlns:a16="http://schemas.microsoft.com/office/drawing/2014/main" id="{A4F023D3-59FD-43F7-8EBA-4A9B8BCAC585}"/>
              </a:ext>
            </a:extLst>
          </p:cNvPr>
          <p:cNvSpPr txBox="1"/>
          <p:nvPr/>
        </p:nvSpPr>
        <p:spPr>
          <a:xfrm>
            <a:off x="6727128" y="4215393"/>
            <a:ext cx="1021433" cy="307777"/>
          </a:xfrm>
          <a:prstGeom prst="rect">
            <a:avLst/>
          </a:prstGeom>
          <a:noFill/>
        </p:spPr>
        <p:txBody>
          <a:bodyPr wrap="none" rtlCol="0">
            <a:spAutoFit/>
          </a:bodyPr>
          <a:lstStyle/>
          <a:p>
            <a:r>
              <a:rPr kumimoji="1" lang="en-US" altLang="ja-JP" sz="1400" dirty="0"/>
              <a:t>(</a:t>
            </a:r>
            <a:r>
              <a:rPr kumimoji="1" lang="ja-JP" altLang="en-US" sz="1400" dirty="0"/>
              <a:t>実績固定</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5" name="テキスト ボックス 114">
                <a:extLst>
                  <a:ext uri="{FF2B5EF4-FFF2-40B4-BE49-F238E27FC236}">
                    <a16:creationId xmlns:a16="http://schemas.microsoft.com/office/drawing/2014/main" id="{C1001833-5EA4-4E8A-8DF0-66DA9FE88DC3}"/>
                  </a:ext>
                </a:extLst>
              </p:cNvPr>
              <p:cNvSpPr txBox="1"/>
              <p:nvPr/>
            </p:nvSpPr>
            <p:spPr>
              <a:xfrm>
                <a:off x="4833523" y="4616573"/>
                <a:ext cx="212432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400" i="1" smtClean="0">
                              <a:solidFill>
                                <a:schemeClr val="tx1"/>
                              </a:solidFill>
                              <a:latin typeface="Cambria Math" panose="02040503050406030204" pitchFamily="18" charset="0"/>
                            </a:rPr>
                          </m:ctrlPr>
                        </m:dPr>
                        <m:e>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i="1">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i="1" smtClean="0">
                              <a:solidFill>
                                <a:schemeClr val="tx1"/>
                              </a:solidFill>
                              <a:latin typeface="Cambria Math" panose="02040503050406030204" pitchFamily="18" charset="0"/>
                            </a:rPr>
                            <m:t>−</m:t>
                          </m:r>
                          <m:sSub>
                            <m:sSubPr>
                              <m:ctrlPr>
                                <a:rPr kumimoji="1" lang="en-US" altLang="ja-JP" sz="1400" i="1">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i="1">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r>
                                <a:rPr kumimoji="1" lang="en-US" altLang="ja-JP" sz="1400" i="1">
                                  <a:solidFill>
                                    <a:schemeClr val="accent1"/>
                                  </a:solidFill>
                                  <a:latin typeface="Cambria Math" panose="02040503050406030204" pitchFamily="18" charset="0"/>
                                </a:rPr>
                                <m:t>−1</m:t>
                              </m:r>
                            </m:e>
                          </m:d>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ea typeface="Cambria Math" panose="02040503050406030204" pitchFamily="18" charset="0"/>
                            </a:rPr>
                            <m:t>∆</m:t>
                          </m:r>
                        </m:e>
                        <m:sub>
                          <m:r>
                            <a:rPr kumimoji="1" lang="en-US" altLang="ja-JP" sz="1400" i="1">
                              <a:latin typeface="Cambria Math" panose="02040503050406030204" pitchFamily="18" charset="0"/>
                            </a:rPr>
                            <m:t>𝑛</m:t>
                          </m:r>
                        </m:sub>
                      </m:sSub>
                    </m:oMath>
                  </m:oMathPara>
                </a14:m>
                <a:endParaRPr kumimoji="1" lang="ja-JP" altLang="en-US" sz="1400" dirty="0"/>
              </a:p>
            </p:txBody>
          </p:sp>
        </mc:Choice>
        <mc:Fallback xmlns="">
          <p:sp>
            <p:nvSpPr>
              <p:cNvPr id="115" name="テキスト ボックス 114">
                <a:extLst>
                  <a:ext uri="{FF2B5EF4-FFF2-40B4-BE49-F238E27FC236}">
                    <a16:creationId xmlns:a16="http://schemas.microsoft.com/office/drawing/2014/main" id="{C1001833-5EA4-4E8A-8DF0-66DA9FE88DC3}"/>
                  </a:ext>
                </a:extLst>
              </p:cNvPr>
              <p:cNvSpPr txBox="1">
                <a:spLocks noRot="1" noChangeAspect="1" noMove="1" noResize="1" noEditPoints="1" noAdjustHandles="1" noChangeArrowheads="1" noChangeShapeType="1" noTextEdit="1"/>
              </p:cNvSpPr>
              <p:nvPr/>
            </p:nvSpPr>
            <p:spPr>
              <a:xfrm>
                <a:off x="4833523" y="4616573"/>
                <a:ext cx="2124324" cy="307777"/>
              </a:xfrm>
              <a:prstGeom prst="rect">
                <a:avLst/>
              </a:prstGeom>
              <a:blipFill>
                <a:blip r:embed="rId18"/>
                <a:stretch>
                  <a:fillRect/>
                </a:stretch>
              </a:blipFill>
            </p:spPr>
            <p:txBody>
              <a:bodyPr/>
              <a:lstStyle/>
              <a:p>
                <a:r>
                  <a:rPr lang="ja-JP" altLang="en-US">
                    <a:noFill/>
                  </a:rPr>
                  <a:t> </a:t>
                </a:r>
              </a:p>
            </p:txBody>
          </p:sp>
        </mc:Fallback>
      </mc:AlternateContent>
      <p:sp>
        <p:nvSpPr>
          <p:cNvPr id="116" name="テキスト ボックス 115">
            <a:extLst>
              <a:ext uri="{FF2B5EF4-FFF2-40B4-BE49-F238E27FC236}">
                <a16:creationId xmlns:a16="http://schemas.microsoft.com/office/drawing/2014/main" id="{78164D6D-686A-405D-A8B8-6E9727A13016}"/>
              </a:ext>
            </a:extLst>
          </p:cNvPr>
          <p:cNvSpPr txBox="1"/>
          <p:nvPr/>
        </p:nvSpPr>
        <p:spPr>
          <a:xfrm>
            <a:off x="6849280" y="4605404"/>
            <a:ext cx="841897" cy="307777"/>
          </a:xfrm>
          <a:prstGeom prst="rect">
            <a:avLst/>
          </a:prstGeom>
          <a:noFill/>
        </p:spPr>
        <p:txBody>
          <a:bodyPr wrap="none" rtlCol="0">
            <a:spAutoFit/>
          </a:bodyPr>
          <a:lstStyle/>
          <a:p>
            <a:r>
              <a:rPr kumimoji="1" lang="en-US" altLang="ja-JP" sz="1400" dirty="0"/>
              <a:t>(</a:t>
            </a:r>
            <a:r>
              <a:rPr kumimoji="1" lang="ja-JP" altLang="en-US" sz="1400" dirty="0"/>
              <a:t>変動幅</a:t>
            </a:r>
            <a:r>
              <a:rPr kumimoji="1" lang="en-US" altLang="ja-JP" sz="1400" dirty="0"/>
              <a:t>)</a:t>
            </a:r>
            <a:endParaRPr kumimoji="1" lang="ja-JP" altLang="en-US" sz="1400" dirty="0"/>
          </a:p>
        </p:txBody>
      </p:sp>
      <p:sp>
        <p:nvSpPr>
          <p:cNvPr id="117" name="テキスト ボックス 116">
            <a:extLst>
              <a:ext uri="{FF2B5EF4-FFF2-40B4-BE49-F238E27FC236}">
                <a16:creationId xmlns:a16="http://schemas.microsoft.com/office/drawing/2014/main" id="{23A0201A-365E-4EA9-8C09-C9B12E757422}"/>
              </a:ext>
            </a:extLst>
          </p:cNvPr>
          <p:cNvSpPr txBox="1"/>
          <p:nvPr/>
        </p:nvSpPr>
        <p:spPr>
          <a:xfrm>
            <a:off x="6727127" y="5292713"/>
            <a:ext cx="1021433" cy="307777"/>
          </a:xfrm>
          <a:prstGeom prst="rect">
            <a:avLst/>
          </a:prstGeom>
          <a:noFill/>
        </p:spPr>
        <p:txBody>
          <a:bodyPr wrap="none" rtlCol="0">
            <a:spAutoFit/>
          </a:bodyPr>
          <a:lstStyle/>
          <a:p>
            <a:r>
              <a:rPr kumimoji="1" lang="en-US" altLang="ja-JP" sz="1400" dirty="0"/>
              <a:t>(</a:t>
            </a:r>
            <a:r>
              <a:rPr kumimoji="1" lang="ja-JP" altLang="en-US" sz="1400" dirty="0"/>
              <a:t>設備特性</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8" name="テキスト ボックス 117">
                <a:extLst>
                  <a:ext uri="{FF2B5EF4-FFF2-40B4-BE49-F238E27FC236}">
                    <a16:creationId xmlns:a16="http://schemas.microsoft.com/office/drawing/2014/main" id="{F065FAEA-E678-4CD6-A41A-3DB40CA8700F}"/>
                  </a:ext>
                </a:extLst>
              </p:cNvPr>
              <p:cNvSpPr txBox="1"/>
              <p:nvPr/>
            </p:nvSpPr>
            <p:spPr>
              <a:xfrm>
                <a:off x="5415586" y="4998858"/>
                <a:ext cx="102831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A</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p>
            </p:txBody>
          </p:sp>
        </mc:Choice>
        <mc:Fallback xmlns="">
          <p:sp>
            <p:nvSpPr>
              <p:cNvPr id="118" name="テキスト ボックス 117">
                <a:extLst>
                  <a:ext uri="{FF2B5EF4-FFF2-40B4-BE49-F238E27FC236}">
                    <a16:creationId xmlns:a16="http://schemas.microsoft.com/office/drawing/2014/main" id="{F065FAEA-E678-4CD6-A41A-3DB40CA8700F}"/>
                  </a:ext>
                </a:extLst>
              </p:cNvPr>
              <p:cNvSpPr txBox="1">
                <a:spLocks noRot="1" noChangeAspect="1" noMove="1" noResize="1" noEditPoints="1" noAdjustHandles="1" noChangeArrowheads="1" noChangeShapeType="1" noTextEdit="1"/>
              </p:cNvSpPr>
              <p:nvPr/>
            </p:nvSpPr>
            <p:spPr>
              <a:xfrm>
                <a:off x="5415586" y="4998858"/>
                <a:ext cx="1028318" cy="307777"/>
              </a:xfrm>
              <a:prstGeom prst="rect">
                <a:avLst/>
              </a:prstGeom>
              <a:blipFill>
                <a:blip r:embed="rId19"/>
                <a:stretch>
                  <a:fillRect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9" name="テキスト ボックス 118">
                <a:extLst>
                  <a:ext uri="{FF2B5EF4-FFF2-40B4-BE49-F238E27FC236}">
                    <a16:creationId xmlns:a16="http://schemas.microsoft.com/office/drawing/2014/main" id="{EE0A4C6C-09C9-4C16-8CC8-A98BC552E2A3}"/>
                  </a:ext>
                </a:extLst>
              </p:cNvPr>
              <p:cNvSpPr txBox="1"/>
              <p:nvPr/>
            </p:nvSpPr>
            <p:spPr>
              <a:xfrm>
                <a:off x="5465192" y="5316175"/>
                <a:ext cx="9395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B</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p>
            </p:txBody>
          </p:sp>
        </mc:Choice>
        <mc:Fallback xmlns="">
          <p:sp>
            <p:nvSpPr>
              <p:cNvPr id="119" name="テキスト ボックス 118">
                <a:extLst>
                  <a:ext uri="{FF2B5EF4-FFF2-40B4-BE49-F238E27FC236}">
                    <a16:creationId xmlns:a16="http://schemas.microsoft.com/office/drawing/2014/main" id="{EE0A4C6C-09C9-4C16-8CC8-A98BC552E2A3}"/>
                  </a:ext>
                </a:extLst>
              </p:cNvPr>
              <p:cNvSpPr txBox="1">
                <a:spLocks noRot="1" noChangeAspect="1" noMove="1" noResize="1" noEditPoints="1" noAdjustHandles="1" noChangeArrowheads="1" noChangeShapeType="1" noTextEdit="1"/>
              </p:cNvSpPr>
              <p:nvPr/>
            </p:nvSpPr>
            <p:spPr>
              <a:xfrm>
                <a:off x="5465192" y="5316175"/>
                <a:ext cx="939576" cy="307777"/>
              </a:xfrm>
              <a:prstGeom prst="rect">
                <a:avLst/>
              </a:prstGeom>
              <a:blipFill>
                <a:blip r:embed="rId20"/>
                <a:stretch>
                  <a:fillRect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0" name="テキスト ボックス 119">
                <a:extLst>
                  <a:ext uri="{FF2B5EF4-FFF2-40B4-BE49-F238E27FC236}">
                    <a16:creationId xmlns:a16="http://schemas.microsoft.com/office/drawing/2014/main" id="{AECAB82F-89B9-46F7-993B-4F5C053DB020}"/>
                  </a:ext>
                </a:extLst>
              </p:cNvPr>
              <p:cNvSpPr txBox="1"/>
              <p:nvPr/>
            </p:nvSpPr>
            <p:spPr>
              <a:xfrm>
                <a:off x="5463611" y="5643365"/>
                <a:ext cx="9395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C</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p>
            </p:txBody>
          </p:sp>
        </mc:Choice>
        <mc:Fallback xmlns="">
          <p:sp>
            <p:nvSpPr>
              <p:cNvPr id="120" name="テキスト ボックス 119">
                <a:extLst>
                  <a:ext uri="{FF2B5EF4-FFF2-40B4-BE49-F238E27FC236}">
                    <a16:creationId xmlns:a16="http://schemas.microsoft.com/office/drawing/2014/main" id="{AECAB82F-89B9-46F7-993B-4F5C053DB020}"/>
                  </a:ext>
                </a:extLst>
              </p:cNvPr>
              <p:cNvSpPr txBox="1">
                <a:spLocks noRot="1" noChangeAspect="1" noMove="1" noResize="1" noEditPoints="1" noAdjustHandles="1" noChangeArrowheads="1" noChangeShapeType="1" noTextEdit="1"/>
              </p:cNvSpPr>
              <p:nvPr/>
            </p:nvSpPr>
            <p:spPr>
              <a:xfrm>
                <a:off x="5463611" y="5643365"/>
                <a:ext cx="939576" cy="307777"/>
              </a:xfrm>
              <a:prstGeom prst="rect">
                <a:avLst/>
              </a:prstGeom>
              <a:blipFill>
                <a:blip r:embed="rId21"/>
                <a:stretch>
                  <a:fillRect b="-10000"/>
                </a:stretch>
              </a:blipFill>
            </p:spPr>
            <p:txBody>
              <a:bodyPr/>
              <a:lstStyle/>
              <a:p>
                <a:r>
                  <a:rPr lang="ja-JP" altLang="en-US">
                    <a:noFill/>
                  </a:rPr>
                  <a:t> </a:t>
                </a:r>
              </a:p>
            </p:txBody>
          </p:sp>
        </mc:Fallback>
      </mc:AlternateContent>
      <p:sp>
        <p:nvSpPr>
          <p:cNvPr id="121" name="テキスト ボックス 120">
            <a:extLst>
              <a:ext uri="{FF2B5EF4-FFF2-40B4-BE49-F238E27FC236}">
                <a16:creationId xmlns:a16="http://schemas.microsoft.com/office/drawing/2014/main" id="{D0FCEA9E-A9F1-4EC8-9250-4B25D8F02F28}"/>
              </a:ext>
            </a:extLst>
          </p:cNvPr>
          <p:cNvSpPr txBox="1"/>
          <p:nvPr/>
        </p:nvSpPr>
        <p:spPr>
          <a:xfrm>
            <a:off x="171122" y="3195805"/>
            <a:ext cx="750526" cy="338554"/>
          </a:xfrm>
          <a:prstGeom prst="rect">
            <a:avLst/>
          </a:prstGeom>
          <a:noFill/>
        </p:spPr>
        <p:txBody>
          <a:bodyPr wrap="none" rtlCol="0">
            <a:spAutoFit/>
          </a:bodyPr>
          <a:lstStyle/>
          <a:p>
            <a:r>
              <a:rPr lang="en-US" altLang="ja-JP" sz="1600" dirty="0"/>
              <a:t>(</a:t>
            </a:r>
            <a:r>
              <a:rPr lang="ja-JP" altLang="en-US" sz="1600" dirty="0"/>
              <a:t>操作</a:t>
            </a:r>
            <a:r>
              <a:rPr lang="en-US" altLang="ja-JP" sz="1600" dirty="0"/>
              <a:t>)</a:t>
            </a:r>
            <a:endParaRPr kumimoji="1" lang="ja-JP" altLang="en-US" sz="1600" dirty="0"/>
          </a:p>
        </p:txBody>
      </p:sp>
      <mc:AlternateContent xmlns:mc="http://schemas.openxmlformats.org/markup-compatibility/2006" xmlns:a14="http://schemas.microsoft.com/office/drawing/2010/main">
        <mc:Choice Requires="a14">
          <p:sp>
            <p:nvSpPr>
              <p:cNvPr id="122" name="テキスト ボックス 121">
                <a:extLst>
                  <a:ext uri="{FF2B5EF4-FFF2-40B4-BE49-F238E27FC236}">
                    <a16:creationId xmlns:a16="http://schemas.microsoft.com/office/drawing/2014/main" id="{8C0BD213-7634-4BB5-8BFA-617E84CF3C52}"/>
                  </a:ext>
                </a:extLst>
              </p:cNvPr>
              <p:cNvSpPr txBox="1"/>
              <p:nvPr/>
            </p:nvSpPr>
            <p:spPr>
              <a:xfrm>
                <a:off x="4659017" y="3747649"/>
                <a:ext cx="452566" cy="2353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400" i="1" smtClean="0">
                              <a:latin typeface="Cambria Math" panose="02040503050406030204" pitchFamily="18" charset="0"/>
                            </a:rPr>
                          </m:ctrlPr>
                        </m:dP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r>
                                                  </m:m>
                                                </m:e>
                                              </m:mr>
                                            </m:m>
                                          </m:e>
                                        </m:mr>
                                      </m:m>
                                    </m:e>
                                  </m:mr>
                                </m:m>
                              </m:e>
                            </m:mr>
                          </m:m>
                        </m:e>
                      </m:d>
                    </m:oMath>
                  </m:oMathPara>
                </a14:m>
                <a:endParaRPr kumimoji="1" lang="ja-JP" altLang="en-US" sz="1400" dirty="0"/>
              </a:p>
            </p:txBody>
          </p:sp>
        </mc:Choice>
        <mc:Fallback xmlns="">
          <p:sp>
            <p:nvSpPr>
              <p:cNvPr id="122" name="テキスト ボックス 121">
                <a:extLst>
                  <a:ext uri="{FF2B5EF4-FFF2-40B4-BE49-F238E27FC236}">
                    <a16:creationId xmlns:a16="http://schemas.microsoft.com/office/drawing/2014/main" id="{8C0BD213-7634-4BB5-8BFA-617E84CF3C52}"/>
                  </a:ext>
                </a:extLst>
              </p:cNvPr>
              <p:cNvSpPr txBox="1">
                <a:spLocks noRot="1" noChangeAspect="1" noMove="1" noResize="1" noEditPoints="1" noAdjustHandles="1" noChangeArrowheads="1" noChangeShapeType="1" noTextEdit="1"/>
              </p:cNvSpPr>
              <p:nvPr/>
            </p:nvSpPr>
            <p:spPr>
              <a:xfrm>
                <a:off x="4659017" y="3747649"/>
                <a:ext cx="452566" cy="2353401"/>
              </a:xfrm>
              <a:prstGeom prst="rect">
                <a:avLst/>
              </a:prstGeom>
              <a:blipFill>
                <a:blip r:embed="rId2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3" name="テキスト ボックス 122">
                <a:extLst>
                  <a:ext uri="{FF2B5EF4-FFF2-40B4-BE49-F238E27FC236}">
                    <a16:creationId xmlns:a16="http://schemas.microsoft.com/office/drawing/2014/main" id="{C38F63EE-2ABA-4533-B289-EC141F39022B}"/>
                  </a:ext>
                </a:extLst>
              </p:cNvPr>
              <p:cNvSpPr txBox="1"/>
              <p:nvPr/>
            </p:nvSpPr>
            <p:spPr>
              <a:xfrm>
                <a:off x="1211286" y="5861834"/>
                <a:ext cx="1004442" cy="307777"/>
              </a:xfrm>
              <a:prstGeom prst="rect">
                <a:avLst/>
              </a:prstGeom>
              <a:noFill/>
            </p:spPr>
            <p:txBody>
              <a:bodyPr wrap="none" rtlCol="0">
                <a:spAutoFit/>
              </a:bodyPr>
              <a:lstStyle/>
              <a:p>
                <a:r>
                  <a:rPr kumimoji="1" lang="ja-JP" altLang="en-US" sz="1400" dirty="0">
                    <a:solidFill>
                      <a:schemeClr val="tx1">
                        <a:lumMod val="50000"/>
                        <a:lumOff val="50000"/>
                      </a:schemeClr>
                    </a:solidFill>
                  </a:rPr>
                  <a:t>連続変数</a:t>
                </a:r>
                <a14:m>
                  <m:oMath xmlns:m="http://schemas.openxmlformats.org/officeDocument/2006/math">
                    <m:r>
                      <a:rPr kumimoji="1" lang="en-US" altLang="ja-JP" sz="1400" b="0" i="1" smtClean="0">
                        <a:solidFill>
                          <a:schemeClr val="tx1">
                            <a:lumMod val="50000"/>
                            <a:lumOff val="50000"/>
                          </a:schemeClr>
                        </a:solidFill>
                        <a:latin typeface="Cambria Math" panose="02040503050406030204" pitchFamily="18" charset="0"/>
                      </a:rPr>
                      <m:t>𝑥</m:t>
                    </m:r>
                  </m:oMath>
                </a14:m>
                <a:endParaRPr kumimoji="1" lang="ja-JP" altLang="en-US" sz="1400" dirty="0">
                  <a:solidFill>
                    <a:schemeClr val="tx1">
                      <a:lumMod val="50000"/>
                      <a:lumOff val="50000"/>
                    </a:schemeClr>
                  </a:solidFill>
                </a:endParaRPr>
              </a:p>
            </p:txBody>
          </p:sp>
        </mc:Choice>
        <mc:Fallback xmlns="">
          <p:sp>
            <p:nvSpPr>
              <p:cNvPr id="123" name="テキスト ボックス 122">
                <a:extLst>
                  <a:ext uri="{FF2B5EF4-FFF2-40B4-BE49-F238E27FC236}">
                    <a16:creationId xmlns:a16="http://schemas.microsoft.com/office/drawing/2014/main" id="{C38F63EE-2ABA-4533-B289-EC141F39022B}"/>
                  </a:ext>
                </a:extLst>
              </p:cNvPr>
              <p:cNvSpPr txBox="1">
                <a:spLocks noRot="1" noChangeAspect="1" noMove="1" noResize="1" noEditPoints="1" noAdjustHandles="1" noChangeArrowheads="1" noChangeShapeType="1" noTextEdit="1"/>
              </p:cNvSpPr>
              <p:nvPr/>
            </p:nvSpPr>
            <p:spPr>
              <a:xfrm>
                <a:off x="1211286" y="5861834"/>
                <a:ext cx="1004442" cy="307777"/>
              </a:xfrm>
              <a:prstGeom prst="rect">
                <a:avLst/>
              </a:prstGeom>
              <a:blipFill>
                <a:blip r:embed="rId23"/>
                <a:stretch>
                  <a:fillRect l="-1829" t="-400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4" name="テキスト ボックス 123">
                <a:extLst>
                  <a:ext uri="{FF2B5EF4-FFF2-40B4-BE49-F238E27FC236}">
                    <a16:creationId xmlns:a16="http://schemas.microsoft.com/office/drawing/2014/main" id="{6ACE00C8-12D0-40BC-90B0-80F417ECCED3}"/>
                  </a:ext>
                </a:extLst>
              </p:cNvPr>
              <p:cNvSpPr txBox="1"/>
              <p:nvPr/>
            </p:nvSpPr>
            <p:spPr>
              <a:xfrm>
                <a:off x="2207473" y="5869955"/>
                <a:ext cx="1176091" cy="307777"/>
              </a:xfrm>
              <a:prstGeom prst="rect">
                <a:avLst/>
              </a:prstGeom>
              <a:noFill/>
            </p:spPr>
            <p:txBody>
              <a:bodyPr wrap="none" rtlCol="0">
                <a:spAutoFit/>
              </a:bodyPr>
              <a:lstStyle/>
              <a:p>
                <a:r>
                  <a:rPr kumimoji="1" lang="ja-JP" altLang="en-US" sz="1400" dirty="0">
                    <a:solidFill>
                      <a:schemeClr val="tx1">
                        <a:lumMod val="50000"/>
                        <a:lumOff val="50000"/>
                      </a:schemeClr>
                    </a:solidFill>
                  </a:rPr>
                  <a:t>バイナリ変数</a:t>
                </a:r>
                <a14:m>
                  <m:oMath xmlns:m="http://schemas.openxmlformats.org/officeDocument/2006/math">
                    <m:r>
                      <a:rPr kumimoji="1" lang="en-US" altLang="ja-JP" sz="1400" b="0" i="1" smtClean="0">
                        <a:solidFill>
                          <a:schemeClr val="tx1">
                            <a:lumMod val="50000"/>
                            <a:lumOff val="50000"/>
                          </a:schemeClr>
                        </a:solidFill>
                        <a:latin typeface="Cambria Math" panose="02040503050406030204" pitchFamily="18" charset="0"/>
                      </a:rPr>
                      <m:t>𝑏</m:t>
                    </m:r>
                  </m:oMath>
                </a14:m>
                <a:endParaRPr kumimoji="1" lang="ja-JP" altLang="en-US" sz="1400" dirty="0">
                  <a:solidFill>
                    <a:schemeClr val="tx1">
                      <a:lumMod val="50000"/>
                      <a:lumOff val="50000"/>
                    </a:schemeClr>
                  </a:solidFill>
                </a:endParaRPr>
              </a:p>
            </p:txBody>
          </p:sp>
        </mc:Choice>
        <mc:Fallback xmlns="">
          <p:sp>
            <p:nvSpPr>
              <p:cNvPr id="124" name="テキスト ボックス 123">
                <a:extLst>
                  <a:ext uri="{FF2B5EF4-FFF2-40B4-BE49-F238E27FC236}">
                    <a16:creationId xmlns:a16="http://schemas.microsoft.com/office/drawing/2014/main" id="{6ACE00C8-12D0-40BC-90B0-80F417ECCED3}"/>
                  </a:ext>
                </a:extLst>
              </p:cNvPr>
              <p:cNvSpPr txBox="1">
                <a:spLocks noRot="1" noChangeAspect="1" noMove="1" noResize="1" noEditPoints="1" noAdjustHandles="1" noChangeArrowheads="1" noChangeShapeType="1" noTextEdit="1"/>
              </p:cNvSpPr>
              <p:nvPr/>
            </p:nvSpPr>
            <p:spPr>
              <a:xfrm>
                <a:off x="2207473" y="5869955"/>
                <a:ext cx="1176091" cy="307777"/>
              </a:xfrm>
              <a:prstGeom prst="rect">
                <a:avLst/>
              </a:prstGeom>
              <a:blipFill>
                <a:blip r:embed="rId24"/>
                <a:stretch>
                  <a:fillRect l="-1554" t="-4000" b="-20000"/>
                </a:stretch>
              </a:blipFill>
            </p:spPr>
            <p:txBody>
              <a:bodyPr/>
              <a:lstStyle/>
              <a:p>
                <a:r>
                  <a:rPr lang="ja-JP" altLang="en-US">
                    <a:noFill/>
                  </a:rPr>
                  <a:t> </a:t>
                </a:r>
              </a:p>
            </p:txBody>
          </p:sp>
        </mc:Fallback>
      </mc:AlternateContent>
      <p:cxnSp>
        <p:nvCxnSpPr>
          <p:cNvPr id="81" name="直線コネクタ 80">
            <a:extLst>
              <a:ext uri="{FF2B5EF4-FFF2-40B4-BE49-F238E27FC236}">
                <a16:creationId xmlns:a16="http://schemas.microsoft.com/office/drawing/2014/main" id="{4F1C8806-A9C9-41A8-B4A5-FE49E1755EA4}"/>
              </a:ext>
            </a:extLst>
          </p:cNvPr>
          <p:cNvCxnSpPr>
            <a:cxnSpLocks/>
          </p:cNvCxnSpPr>
          <p:nvPr/>
        </p:nvCxnSpPr>
        <p:spPr>
          <a:xfrm flipH="1">
            <a:off x="291480" y="2960108"/>
            <a:ext cx="3935452"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D910947B-1C31-4540-AE49-2438C77C8D98}"/>
              </a:ext>
            </a:extLst>
          </p:cNvPr>
          <p:cNvCxnSpPr>
            <a:cxnSpLocks/>
          </p:cNvCxnSpPr>
          <p:nvPr/>
        </p:nvCxnSpPr>
        <p:spPr>
          <a:xfrm flipH="1">
            <a:off x="4659017" y="2960108"/>
            <a:ext cx="3089543"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BBD783FA-0B1C-42C7-A0C2-A227C4B011DB}"/>
              </a:ext>
            </a:extLst>
          </p:cNvPr>
          <p:cNvCxnSpPr>
            <a:cxnSpLocks/>
          </p:cNvCxnSpPr>
          <p:nvPr/>
        </p:nvCxnSpPr>
        <p:spPr>
          <a:xfrm flipH="1" flipV="1">
            <a:off x="8218170" y="2960108"/>
            <a:ext cx="3789611"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9" name="テキスト ボックス 88">
            <a:extLst>
              <a:ext uri="{FF2B5EF4-FFF2-40B4-BE49-F238E27FC236}">
                <a16:creationId xmlns:a16="http://schemas.microsoft.com/office/drawing/2014/main" id="{09C4D91A-7C0E-4F5A-B1AF-EFFEA5C93524}"/>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概要</a:t>
            </a:r>
          </a:p>
        </p:txBody>
      </p:sp>
    </p:spTree>
    <p:extLst>
      <p:ext uri="{BB962C8B-B14F-4D97-AF65-F5344CB8AC3E}">
        <p14:creationId xmlns:p14="http://schemas.microsoft.com/office/powerpoint/2010/main" val="4017980160"/>
      </p:ext>
    </p:extLst>
  </p:cSld>
  <p:clrMapOvr>
    <a:masterClrMapping/>
  </p:clrMapOvr>
</p:sld>
</file>

<file path=ppt/theme/theme1.xml><?xml version="1.0" encoding="utf-8"?>
<a:theme xmlns:a="http://schemas.openxmlformats.org/drawingml/2006/main" name="Yokogawa_Template_Standard">
  <a:themeElements>
    <a:clrScheme name="yokogawa theme 2021">
      <a:dk1>
        <a:sysClr val="windowText" lastClr="000000"/>
      </a:dk1>
      <a:lt1>
        <a:sysClr val="window" lastClr="FFFFFF"/>
      </a:lt1>
      <a:dk2>
        <a:srgbClr val="85699F"/>
      </a:dk2>
      <a:lt2>
        <a:srgbClr val="95A0A4"/>
      </a:lt2>
      <a:accent1>
        <a:srgbClr val="00316C"/>
      </a:accent1>
      <a:accent2>
        <a:srgbClr val="FDD000"/>
      </a:accent2>
      <a:accent3>
        <a:srgbClr val="76B059"/>
      </a:accent3>
      <a:accent4>
        <a:srgbClr val="C74643"/>
      </a:accent4>
      <a:accent5>
        <a:srgbClr val="3DAAB1"/>
      </a:accent5>
      <a:accent6>
        <a:srgbClr val="004F9B"/>
      </a:accent6>
      <a:hlink>
        <a:srgbClr val="EB8E42"/>
      </a:hlink>
      <a:folHlink>
        <a:srgbClr val="7F623A"/>
      </a:folHlink>
    </a:clrScheme>
    <a:fontScheme name="YOKOGAWA　2021">
      <a:majorFont>
        <a:latin typeface="Arial"/>
        <a:ea typeface="Meiryo UI"/>
        <a:cs typeface=""/>
      </a:majorFont>
      <a:minorFont>
        <a:latin typeface="Arial"/>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spPr>
      <a:bodyPr rtlCol="0" anchor="ctr"/>
      <a:lstStyle>
        <a:defPPr algn="ctr">
          <a:defRPr kumimoji="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1" id="{46224419-62D7-494C-A691-2866BDC51D17}" vid="{26AD0C44-5DF5-4F99-8FCF-3CB1A60450C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Yokogawa_Standard_PPTtemplate_2021N</Template>
  <TotalTime>9829</TotalTime>
  <Words>7676</Words>
  <Application>Microsoft Office PowerPoint</Application>
  <PresentationFormat>ワイド画面</PresentationFormat>
  <Paragraphs>1285</Paragraphs>
  <Slides>58</Slides>
  <Notes>1</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58</vt:i4>
      </vt:variant>
    </vt:vector>
  </HeadingPairs>
  <TitlesOfParts>
    <vt:vector size="64" baseType="lpstr">
      <vt:lpstr>Meiryo UI</vt:lpstr>
      <vt:lpstr>游ゴシック</vt:lpstr>
      <vt:lpstr>Arial</vt:lpstr>
      <vt:lpstr>Cambria Math</vt:lpstr>
      <vt:lpstr>Wingdings</vt:lpstr>
      <vt:lpstr>Yokogawa_Template_Standard</vt:lpstr>
      <vt:lpstr>都立大との研究状況</vt:lpstr>
      <vt:lpstr>目的・概要</vt:lpstr>
      <vt:lpstr>2022年度 共同研究　学生メンバー</vt:lpstr>
      <vt:lpstr>2022年度 共同研究　下期進捗</vt:lpstr>
      <vt:lpstr>M2 小嶋さんの状況（制約対処法：CHT）</vt:lpstr>
      <vt:lpstr>B4 宇津本さんの状況（制約対処法）</vt:lpstr>
      <vt:lpstr>2022年度下期の研究開発項目</vt:lpstr>
      <vt:lpstr>2022年度 共同研究　下期進捗</vt:lpstr>
      <vt:lpstr>合体アルゴリズムのスケジューリング問題への適用</vt:lpstr>
      <vt:lpstr>石巻蒸解工程のスケジューリング問題</vt:lpstr>
      <vt:lpstr>検証項目</vt:lpstr>
      <vt:lpstr>制約対処法の分類</vt:lpstr>
      <vt:lpstr>最適化方法</vt:lpstr>
      <vt:lpstr>近傍生成法</vt:lpstr>
      <vt:lpstr>結果まとめ</vt:lpstr>
      <vt:lpstr>探索性能：最良解の推移</vt:lpstr>
      <vt:lpstr>算出された操作計画</vt:lpstr>
      <vt:lpstr>探索性能：最良解の推移</vt:lpstr>
      <vt:lpstr>パラメータの推移</vt:lpstr>
      <vt:lpstr>算出された操作計画</vt:lpstr>
      <vt:lpstr>まとめ</vt:lpstr>
      <vt:lpstr>対象問題の性質と課題の対応関係</vt:lpstr>
      <vt:lpstr>まとめ</vt:lpstr>
      <vt:lpstr>2022年度下期の研究開発項目</vt:lpstr>
      <vt:lpstr>制約対処法に組み込む近傍生成の方向性</vt:lpstr>
      <vt:lpstr>2022年度下期の研究開発計画</vt:lpstr>
      <vt:lpstr>2023年度の共同研究について</vt:lpstr>
      <vt:lpstr>選択圧の方向</vt:lpstr>
      <vt:lpstr>PowerPoint プレゼンテーション</vt:lpstr>
      <vt:lpstr>制約条件①</vt:lpstr>
      <vt:lpstr>制約条件②</vt:lpstr>
      <vt:lpstr>制約条件③</vt:lpstr>
      <vt:lpstr>制約条件④</vt:lpstr>
      <vt:lpstr>実績固定の対処</vt:lpstr>
      <vt:lpstr>制約対処法：適応的スカラ化（2021年版）</vt:lpstr>
      <vt:lpstr>アルゴリズムのパラメータ設定１</vt:lpstr>
      <vt:lpstr>適応型PSOの種類</vt:lpstr>
      <vt:lpstr>2種類のPSOにおける近傍の違い</vt:lpstr>
      <vt:lpstr>ベンチマーク関数における性能比較</vt:lpstr>
      <vt:lpstr>Two-Phaze Framework（TPF）</vt:lpstr>
      <vt:lpstr>多目的最適化ベースの制約対処法</vt:lpstr>
      <vt:lpstr>決定変数空間での目的関数と制約違反量の景観：2次元</vt:lpstr>
      <vt:lpstr>(f,v)空間の解の軌跡：100次元</vt:lpstr>
      <vt:lpstr>可能領域が狭い場合の探索戦略</vt:lpstr>
      <vt:lpstr>探索戦略に基づく理想的な構成</vt:lpstr>
      <vt:lpstr>検証したアルゴリズム案</vt:lpstr>
      <vt:lpstr>探索性能：最良解の推移</vt:lpstr>
      <vt:lpstr>解の軌道</vt:lpstr>
      <vt:lpstr>考察：切替条件と初期個体の影響</vt:lpstr>
      <vt:lpstr>考察：パレートフロンティアが狭い場合での挙動</vt:lpstr>
      <vt:lpstr>考察：パレートフロンティアが広い場合での挙動</vt:lpstr>
      <vt:lpstr>まとめ</vt:lpstr>
      <vt:lpstr>二段階アプローチにおける問題分割のスケール差の影響</vt:lpstr>
      <vt:lpstr>問題分割における正規化方法</vt:lpstr>
      <vt:lpstr>探索性能：最良解の推移</vt:lpstr>
      <vt:lpstr>解の軌道</vt:lpstr>
      <vt:lpstr>考察：正規化の影響</vt:lpstr>
      <vt:lpstr>まとめ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Kumagai, Wataru (Wataru.Kumagai@jp.yokogawa.com)</dc:creator>
  <cp:lastModifiedBy>Kumagai, Wataru (Wataru.Kumagai@yokogawa.com)</cp:lastModifiedBy>
  <cp:revision>1008</cp:revision>
  <dcterms:created xsi:type="dcterms:W3CDTF">2022-01-26T00:23:42Z</dcterms:created>
  <dcterms:modified xsi:type="dcterms:W3CDTF">2023-02-01T11:50:05Z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9b5a962-1a7a-4bf8-819d-07a170110954_Enabled">
    <vt:lpwstr>true</vt:lpwstr>
  </property>
  <property fmtid="{D5CDD505-2E9C-101B-9397-08002B2CF9AE}" pid="3" name="MSIP_Label_69b5a962-1a7a-4bf8-819d-07a170110954_SetDate">
    <vt:lpwstr>2022-08-22T08:48:15Z</vt:lpwstr>
  </property>
  <property fmtid="{D5CDD505-2E9C-101B-9397-08002B2CF9AE}" pid="4" name="MSIP_Label_69b5a962-1a7a-4bf8-819d-07a170110954_Method">
    <vt:lpwstr>Standard</vt:lpwstr>
  </property>
  <property fmtid="{D5CDD505-2E9C-101B-9397-08002B2CF9AE}" pid="5" name="MSIP_Label_69b5a962-1a7a-4bf8-819d-07a170110954_Name">
    <vt:lpwstr>InternalUse</vt:lpwstr>
  </property>
  <property fmtid="{D5CDD505-2E9C-101B-9397-08002B2CF9AE}" pid="6" name="MSIP_Label_69b5a962-1a7a-4bf8-819d-07a170110954_SiteId">
    <vt:lpwstr>0da2a83b-13d9-4a35-965f-ec53a220ed9d</vt:lpwstr>
  </property>
  <property fmtid="{D5CDD505-2E9C-101B-9397-08002B2CF9AE}" pid="7" name="MSIP_Label_69b5a962-1a7a-4bf8-819d-07a170110954_ActionId">
    <vt:lpwstr>a4f826a0-5456-4304-84e1-18ae0b7f15a8</vt:lpwstr>
  </property>
  <property fmtid="{D5CDD505-2E9C-101B-9397-08002B2CF9AE}" pid="8" name="MSIP_Label_69b5a962-1a7a-4bf8-819d-07a170110954_ContentBits">
    <vt:lpwstr>0</vt:lpwstr>
  </property>
</Properties>
</file>